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0" r:id="rId5"/>
    <p:sldId id="261" r:id="rId6"/>
    <p:sldId id="262" r:id="rId7"/>
    <p:sldId id="263" r:id="rId8"/>
    <p:sldId id="264" r:id="rId9"/>
    <p:sldId id="265" r:id="rId10"/>
    <p:sldId id="266" r:id="rId11"/>
    <p:sldId id="270" r:id="rId12"/>
    <p:sldId id="271" r:id="rId13"/>
    <p:sldId id="281" r:id="rId14"/>
    <p:sldId id="267" r:id="rId15"/>
    <p:sldId id="278" r:id="rId16"/>
    <p:sldId id="274" r:id="rId17"/>
    <p:sldId id="279" r:id="rId18"/>
    <p:sldId id="275" r:id="rId19"/>
    <p:sldId id="276" r:id="rId20"/>
    <p:sldId id="286" r:id="rId21"/>
    <p:sldId id="287" r:id="rId22"/>
    <p:sldId id="282" r:id="rId23"/>
    <p:sldId id="284" r:id="rId24"/>
    <p:sldId id="272" r:id="rId25"/>
    <p:sldId id="26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55" autoAdjust="0"/>
  </p:normalViewPr>
  <p:slideViewPr>
    <p:cSldViewPr>
      <p:cViewPr>
        <p:scale>
          <a:sx n="60" d="100"/>
          <a:sy n="60" d="100"/>
        </p:scale>
        <p:origin x="-1456" y="160"/>
      </p:cViewPr>
      <p:guideLst>
        <p:guide orient="horz" pos="2160"/>
        <p:guide pos="2880"/>
      </p:guideLst>
    </p:cSldViewPr>
  </p:slideViewPr>
  <p:notesTextViewPr>
    <p:cViewPr>
      <p:scale>
        <a:sx n="100" d="100"/>
        <a:sy n="100" d="100"/>
      </p:scale>
      <p:origin x="0" y="51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1040;&#1083;&#1077;&#1082;&#1089;&#1072;&#1085;&#1076;&#1088;%20&#1042;&#1086;&#1076;&#1086;&#1087;&#1100;&#1103;&#1085;&#1086;&#1074;\Desktop\conferences\2017\ICPIG\&#1088;&#1072;&#1089;&#1095;&#1077;&#1090;&#109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1040;&#1083;&#1077;&#1082;&#1089;&#1072;&#1085;&#1076;&#1088;%20&#1042;&#1086;&#1076;&#1086;&#1087;&#1100;&#1103;&#1085;&#1086;&#1074;\Desktop\conferences\2017\ICPIG\&#1088;&#1072;&#1089;&#1095;&#1077;&#1090;&#109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40;&#1083;&#1077;&#1082;&#1089;&#1072;&#1085;&#1076;&#1088;%20&#1042;&#1086;&#1076;&#1086;&#1087;&#1100;&#1103;&#1085;&#1086;&#1074;\Desktop\conferences\2017\ICPIG\Xe_170_250_670_laser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40;&#1083;&#1077;&#1082;&#1089;&#1072;&#1085;&#1076;&#1088;%20&#1042;&#1086;&#1076;&#1086;&#1087;&#1100;&#1103;&#1085;&#1086;&#1074;\Desktop\YandexDisk\conferences\2018\EPS%20Prague%201-7%20July%202018\&#1074;%20&#1090;&#1088;&#1091;&#1076;&#1099;\&#1086;&#1073;&#1088;&#1072;&#1073;&#1086;&#1090;&#1082;&#1072;%20&#1086;&#1089;&#1094;&#1080;&#1083;&#1083;&#1086;&#1075;&#1088;&#1072;&#1084;&#1084;_.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40;&#1083;&#1077;&#1082;&#1089;&#1072;&#1085;&#1076;&#1088;%20&#1042;&#1086;&#1076;&#1086;&#1087;&#1100;&#1103;&#1085;&#1086;&#1074;\Desktop\YandexDisk\conferences\2018\EPS%20Prague%201-7%20July%202018\&#1074;%20&#1090;&#1088;&#1091;&#1076;&#1099;\&#1086;&#1073;&#1088;&#1072;&#1073;&#1086;&#1090;&#1082;&#1072;%20&#1086;&#1089;&#1094;&#1080;&#1083;&#1083;&#1086;&#1075;&#1088;&#1072;&#1084;&#1084;_.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1040;&#1083;&#1077;&#1082;&#1089;&#1072;&#1085;&#1076;&#1088;%20&#1042;&#1086;&#1076;&#1086;&#1087;&#1100;&#1103;&#1085;&#1086;&#1074;\Desktop\conferences\2017\ICPIG\&#1088;&#1072;&#1089;&#1095;&#1077;&#1090;&#109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Лист1!$I$6:$I$10</c:f>
              <c:strCache>
                <c:ptCount val="1"/>
                <c:pt idx="0">
                  <c:v>Nd:YAG laser CO2 laser 670 GHz gyrotron 250 GHz gyrotron 170 GHz gyrotron</c:v>
                </c:pt>
              </c:strCache>
            </c:strRef>
          </c:tx>
          <c:spPr>
            <a:ln w="28575">
              <a:noFill/>
            </a:ln>
          </c:spPr>
          <c:xVal>
            <c:numRef>
              <c:f>Лист1!$F$6:$F$10</c:f>
              <c:numCache>
                <c:formatCode>0.00E+00</c:formatCode>
                <c:ptCount val="5"/>
                <c:pt idx="0">
                  <c:v>9.924812030075188E+20</c:v>
                </c:pt>
                <c:pt idx="1">
                  <c:v>1.1052631578947367E+19</c:v>
                </c:pt>
                <c:pt idx="2">
                  <c:v>5571428571428571</c:v>
                </c:pt>
                <c:pt idx="3">
                  <c:v>773684210526315.75</c:v>
                </c:pt>
                <c:pt idx="4">
                  <c:v>356390977443609</c:v>
                </c:pt>
              </c:numCache>
            </c:numRef>
          </c:xVal>
          <c:yVal>
            <c:numRef>
              <c:f>Лист1!$H$6:$H$10</c:f>
              <c:numCache>
                <c:formatCode>0.00E+00</c:formatCode>
                <c:ptCount val="5"/>
                <c:pt idx="0">
                  <c:v>1.0603290239989989</c:v>
                </c:pt>
                <c:pt idx="1">
                  <c:v>10.047752934081215</c:v>
                </c:pt>
                <c:pt idx="2">
                  <c:v>447.52624658707299</c:v>
                </c:pt>
                <c:pt idx="3">
                  <c:v>1200.9361766337465</c:v>
                </c:pt>
                <c:pt idx="4">
                  <c:v>1769.450607040156</c:v>
                </c:pt>
              </c:numCache>
            </c:numRef>
          </c:yVal>
          <c:smooth val="0"/>
        </c:ser>
        <c:dLbls>
          <c:showLegendKey val="0"/>
          <c:showVal val="0"/>
          <c:showCatName val="0"/>
          <c:showSerName val="0"/>
          <c:showPercent val="0"/>
          <c:showBubbleSize val="0"/>
        </c:dLbls>
        <c:axId val="134191744"/>
        <c:axId val="178580864"/>
      </c:scatterChart>
      <c:valAx>
        <c:axId val="134191744"/>
        <c:scaling>
          <c:logBase val="10"/>
          <c:orientation val="minMax"/>
          <c:min val="10000000000000"/>
        </c:scaling>
        <c:delete val="0"/>
        <c:axPos val="b"/>
        <c:title>
          <c:tx>
            <c:rich>
              <a:bodyPr/>
              <a:lstStyle/>
              <a:p>
                <a:pPr>
                  <a:defRPr/>
                </a:pPr>
                <a:r>
                  <a:rPr lang="en-US"/>
                  <a:t>Cut-off</a:t>
                </a:r>
                <a:r>
                  <a:rPr lang="en-US" baseline="0"/>
                  <a:t> density</a:t>
                </a:r>
                <a:r>
                  <a:rPr lang="ru-RU"/>
                  <a:t>,</a:t>
                </a:r>
                <a:r>
                  <a:rPr lang="ru-RU" baseline="0"/>
                  <a:t> </a:t>
                </a:r>
                <a:r>
                  <a:rPr lang="en-US" baseline="0"/>
                  <a:t>cm</a:t>
                </a:r>
                <a:r>
                  <a:rPr lang="ru-RU" baseline="30000"/>
                  <a:t>-3</a:t>
                </a:r>
              </a:p>
            </c:rich>
          </c:tx>
          <c:layout/>
          <c:overlay val="0"/>
        </c:title>
        <c:numFmt formatCode="0.0E+00" sourceLinked="0"/>
        <c:majorTickMark val="out"/>
        <c:minorTickMark val="none"/>
        <c:tickLblPos val="nextTo"/>
        <c:crossAx val="178580864"/>
        <c:crosses val="autoZero"/>
        <c:crossBetween val="midCat"/>
      </c:valAx>
      <c:valAx>
        <c:axId val="178580864"/>
        <c:scaling>
          <c:logBase val="10"/>
          <c:orientation val="minMax"/>
        </c:scaling>
        <c:delete val="0"/>
        <c:axPos val="l"/>
        <c:majorGridlines/>
        <c:title>
          <c:tx>
            <c:rich>
              <a:bodyPr rot="-5400000" vert="horz"/>
              <a:lstStyle/>
              <a:p>
                <a:pPr>
                  <a:defRPr/>
                </a:pPr>
                <a:r>
                  <a:rPr lang="en-US"/>
                  <a:t>wave</a:t>
                </a:r>
                <a:r>
                  <a:rPr lang="en-US" baseline="0"/>
                  <a:t>length</a:t>
                </a:r>
                <a:r>
                  <a:rPr lang="ru-RU"/>
                  <a:t>, </a:t>
                </a:r>
                <a:r>
                  <a:rPr lang="en-US"/>
                  <a:t>um</a:t>
                </a:r>
                <a:endParaRPr lang="ru-RU"/>
              </a:p>
            </c:rich>
          </c:tx>
          <c:layout/>
          <c:overlay val="0"/>
        </c:title>
        <c:numFmt formatCode="0.0E+00" sourceLinked="0"/>
        <c:majorTickMark val="in"/>
        <c:minorTickMark val="in"/>
        <c:tickLblPos val="nextTo"/>
        <c:crossAx val="134191744"/>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Лист1!$I$6:$I$10</c:f>
              <c:strCache>
                <c:ptCount val="1"/>
                <c:pt idx="0">
                  <c:v>Nd:YAG laser CO2 laser 670 GHz gyrotron 250 GHz gyrotron 170 GHz gyrotron</c:v>
                </c:pt>
              </c:strCache>
            </c:strRef>
          </c:tx>
          <c:spPr>
            <a:ln w="28575">
              <a:noFill/>
            </a:ln>
          </c:spPr>
          <c:xVal>
            <c:numRef>
              <c:f>Лист1!$F$6:$F$10</c:f>
              <c:numCache>
                <c:formatCode>0.00E+00</c:formatCode>
                <c:ptCount val="5"/>
                <c:pt idx="0">
                  <c:v>9.924812030075188E+20</c:v>
                </c:pt>
                <c:pt idx="1">
                  <c:v>1.1052631578947367E+19</c:v>
                </c:pt>
                <c:pt idx="2">
                  <c:v>5571428571428571</c:v>
                </c:pt>
                <c:pt idx="3">
                  <c:v>773684210526315.75</c:v>
                </c:pt>
                <c:pt idx="4">
                  <c:v>356390977443609</c:v>
                </c:pt>
              </c:numCache>
            </c:numRef>
          </c:xVal>
          <c:yVal>
            <c:numRef>
              <c:f>Лист1!$H$6:$H$10</c:f>
              <c:numCache>
                <c:formatCode>0.00E+00</c:formatCode>
                <c:ptCount val="5"/>
                <c:pt idx="0">
                  <c:v>1.0603290239989989</c:v>
                </c:pt>
                <c:pt idx="1">
                  <c:v>10.047752934081215</c:v>
                </c:pt>
                <c:pt idx="2">
                  <c:v>447.52624658707299</c:v>
                </c:pt>
                <c:pt idx="3">
                  <c:v>1200.9361766337465</c:v>
                </c:pt>
                <c:pt idx="4">
                  <c:v>1769.450607040156</c:v>
                </c:pt>
              </c:numCache>
            </c:numRef>
          </c:yVal>
          <c:smooth val="0"/>
        </c:ser>
        <c:dLbls>
          <c:showLegendKey val="0"/>
          <c:showVal val="0"/>
          <c:showCatName val="0"/>
          <c:showSerName val="0"/>
          <c:showPercent val="0"/>
          <c:showBubbleSize val="0"/>
        </c:dLbls>
        <c:axId val="135201152"/>
        <c:axId val="135203072"/>
      </c:scatterChart>
      <c:valAx>
        <c:axId val="135201152"/>
        <c:scaling>
          <c:logBase val="10"/>
          <c:orientation val="minMax"/>
          <c:min val="10000000000000"/>
        </c:scaling>
        <c:delete val="0"/>
        <c:axPos val="b"/>
        <c:title>
          <c:tx>
            <c:rich>
              <a:bodyPr/>
              <a:lstStyle/>
              <a:p>
                <a:pPr>
                  <a:defRPr/>
                </a:pPr>
                <a:r>
                  <a:rPr lang="en-US"/>
                  <a:t>Cut-off</a:t>
                </a:r>
                <a:r>
                  <a:rPr lang="en-US" baseline="0"/>
                  <a:t> density</a:t>
                </a:r>
                <a:r>
                  <a:rPr lang="ru-RU"/>
                  <a:t>,</a:t>
                </a:r>
                <a:r>
                  <a:rPr lang="ru-RU" baseline="0"/>
                  <a:t> </a:t>
                </a:r>
                <a:r>
                  <a:rPr lang="en-US" baseline="0"/>
                  <a:t>cm</a:t>
                </a:r>
                <a:r>
                  <a:rPr lang="ru-RU" baseline="30000"/>
                  <a:t>-3</a:t>
                </a:r>
              </a:p>
            </c:rich>
          </c:tx>
          <c:layout/>
          <c:overlay val="0"/>
        </c:title>
        <c:numFmt formatCode="0.0E+00" sourceLinked="0"/>
        <c:majorTickMark val="out"/>
        <c:minorTickMark val="none"/>
        <c:tickLblPos val="nextTo"/>
        <c:crossAx val="135203072"/>
        <c:crosses val="autoZero"/>
        <c:crossBetween val="midCat"/>
      </c:valAx>
      <c:valAx>
        <c:axId val="135203072"/>
        <c:scaling>
          <c:logBase val="10"/>
          <c:orientation val="minMax"/>
        </c:scaling>
        <c:delete val="0"/>
        <c:axPos val="l"/>
        <c:majorGridlines/>
        <c:title>
          <c:tx>
            <c:rich>
              <a:bodyPr rot="-5400000" vert="horz"/>
              <a:lstStyle/>
              <a:p>
                <a:pPr>
                  <a:defRPr/>
                </a:pPr>
                <a:r>
                  <a:rPr lang="en-US"/>
                  <a:t>wave</a:t>
                </a:r>
                <a:r>
                  <a:rPr lang="en-US" baseline="0"/>
                  <a:t>length</a:t>
                </a:r>
                <a:r>
                  <a:rPr lang="ru-RU"/>
                  <a:t>, </a:t>
                </a:r>
                <a:r>
                  <a:rPr lang="en-US"/>
                  <a:t>um</a:t>
                </a:r>
                <a:endParaRPr lang="ru-RU"/>
              </a:p>
            </c:rich>
          </c:tx>
          <c:layout/>
          <c:overlay val="0"/>
        </c:title>
        <c:numFmt formatCode="0.0E+00" sourceLinked="0"/>
        <c:majorTickMark val="in"/>
        <c:minorTickMark val="in"/>
        <c:tickLblPos val="nextTo"/>
        <c:crossAx val="135201152"/>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170 GHz gyrotron</c:v>
          </c:tx>
          <c:marker>
            <c:symbol val="none"/>
          </c:marker>
          <c:xVal>
            <c:numRef>
              <c:f>Лист1!$M$4:$M$172</c:f>
              <c:numCache>
                <c:formatCode>General</c:formatCode>
                <c:ptCount val="169"/>
                <c:pt idx="0">
                  <c:v>3000000000000000</c:v>
                </c:pt>
                <c:pt idx="1">
                  <c:v>6000000000000000</c:v>
                </c:pt>
                <c:pt idx="2">
                  <c:v>9000000000000000</c:v>
                </c:pt>
                <c:pt idx="3">
                  <c:v>1.2E+16</c:v>
                </c:pt>
                <c:pt idx="4">
                  <c:v>1.5E+16</c:v>
                </c:pt>
                <c:pt idx="5">
                  <c:v>1.8E+16</c:v>
                </c:pt>
                <c:pt idx="6">
                  <c:v>2.1E+16</c:v>
                </c:pt>
                <c:pt idx="7">
                  <c:v>2.4E+16</c:v>
                </c:pt>
                <c:pt idx="8">
                  <c:v>2.7E+16</c:v>
                </c:pt>
                <c:pt idx="9">
                  <c:v>3E+16</c:v>
                </c:pt>
                <c:pt idx="10">
                  <c:v>3.3000000000000004E+16</c:v>
                </c:pt>
                <c:pt idx="11">
                  <c:v>3.6E+16</c:v>
                </c:pt>
                <c:pt idx="12">
                  <c:v>3.9E+16</c:v>
                </c:pt>
                <c:pt idx="13">
                  <c:v>4.2E+16</c:v>
                </c:pt>
                <c:pt idx="14">
                  <c:v>4.5E+16</c:v>
                </c:pt>
                <c:pt idx="15">
                  <c:v>4.8E+16</c:v>
                </c:pt>
                <c:pt idx="16">
                  <c:v>5.1E+16</c:v>
                </c:pt>
                <c:pt idx="17">
                  <c:v>5.4E+16</c:v>
                </c:pt>
                <c:pt idx="18">
                  <c:v>5.7E+16</c:v>
                </c:pt>
                <c:pt idx="19">
                  <c:v>6E+16</c:v>
                </c:pt>
                <c:pt idx="20">
                  <c:v>6.3E+16</c:v>
                </c:pt>
                <c:pt idx="21">
                  <c:v>6.6000000000000008E+16</c:v>
                </c:pt>
                <c:pt idx="22">
                  <c:v>6.8999999999999992E+16</c:v>
                </c:pt>
                <c:pt idx="23">
                  <c:v>7.2E+16</c:v>
                </c:pt>
                <c:pt idx="24">
                  <c:v>7.5E+16</c:v>
                </c:pt>
                <c:pt idx="25">
                  <c:v>7.8E+16</c:v>
                </c:pt>
                <c:pt idx="26">
                  <c:v>8.1E+16</c:v>
                </c:pt>
                <c:pt idx="27">
                  <c:v>8.4E+16</c:v>
                </c:pt>
                <c:pt idx="28">
                  <c:v>8.7E+16</c:v>
                </c:pt>
                <c:pt idx="29">
                  <c:v>9E+16</c:v>
                </c:pt>
                <c:pt idx="30">
                  <c:v>9.3E+16</c:v>
                </c:pt>
                <c:pt idx="31">
                  <c:v>9.6E+16</c:v>
                </c:pt>
                <c:pt idx="32">
                  <c:v>9.9E+16</c:v>
                </c:pt>
                <c:pt idx="33">
                  <c:v>1.02E+17</c:v>
                </c:pt>
                <c:pt idx="34">
                  <c:v>1.05E+17</c:v>
                </c:pt>
                <c:pt idx="35">
                  <c:v>1.08E+17</c:v>
                </c:pt>
                <c:pt idx="36">
                  <c:v>1.11E+17</c:v>
                </c:pt>
                <c:pt idx="37">
                  <c:v>1.14E+17</c:v>
                </c:pt>
                <c:pt idx="38">
                  <c:v>1.17E+17</c:v>
                </c:pt>
                <c:pt idx="39">
                  <c:v>1.2E+17</c:v>
                </c:pt>
                <c:pt idx="40">
                  <c:v>1.2299999999999998E+17</c:v>
                </c:pt>
                <c:pt idx="41">
                  <c:v>1.26E+17</c:v>
                </c:pt>
                <c:pt idx="42">
                  <c:v>1.29E+17</c:v>
                </c:pt>
                <c:pt idx="43">
                  <c:v>1.3200000000000002E+17</c:v>
                </c:pt>
                <c:pt idx="44">
                  <c:v>1.35E+17</c:v>
                </c:pt>
                <c:pt idx="45">
                  <c:v>1.3799999999999998E+17</c:v>
                </c:pt>
                <c:pt idx="46">
                  <c:v>1.41E+17</c:v>
                </c:pt>
                <c:pt idx="47">
                  <c:v>1.44E+17</c:v>
                </c:pt>
                <c:pt idx="48">
                  <c:v>1.47E+17</c:v>
                </c:pt>
                <c:pt idx="49">
                  <c:v>1.5E+17</c:v>
                </c:pt>
                <c:pt idx="50">
                  <c:v>1.8E+17</c:v>
                </c:pt>
                <c:pt idx="51">
                  <c:v>2.1E+17</c:v>
                </c:pt>
                <c:pt idx="52">
                  <c:v>2.4E+17</c:v>
                </c:pt>
                <c:pt idx="53">
                  <c:v>2.7E+17</c:v>
                </c:pt>
                <c:pt idx="54">
                  <c:v>3E+17</c:v>
                </c:pt>
                <c:pt idx="55">
                  <c:v>3.3E+17</c:v>
                </c:pt>
                <c:pt idx="56">
                  <c:v>3.6E+17</c:v>
                </c:pt>
                <c:pt idx="57">
                  <c:v>3.9E+17</c:v>
                </c:pt>
                <c:pt idx="58">
                  <c:v>4.2E+17</c:v>
                </c:pt>
                <c:pt idx="59">
                  <c:v>4.5E+17</c:v>
                </c:pt>
                <c:pt idx="60">
                  <c:v>4.8E+17</c:v>
                </c:pt>
                <c:pt idx="61">
                  <c:v>5.1E+17</c:v>
                </c:pt>
                <c:pt idx="62">
                  <c:v>5.4E+17</c:v>
                </c:pt>
                <c:pt idx="63">
                  <c:v>5.7E+17</c:v>
                </c:pt>
                <c:pt idx="64">
                  <c:v>6E+17</c:v>
                </c:pt>
                <c:pt idx="65">
                  <c:v>6.3E+17</c:v>
                </c:pt>
                <c:pt idx="66">
                  <c:v>6.6E+17</c:v>
                </c:pt>
                <c:pt idx="67">
                  <c:v>6.9E+17</c:v>
                </c:pt>
                <c:pt idx="68">
                  <c:v>7.2E+17</c:v>
                </c:pt>
                <c:pt idx="69">
                  <c:v>7.5E+17</c:v>
                </c:pt>
                <c:pt idx="70">
                  <c:v>7.8E+17</c:v>
                </c:pt>
                <c:pt idx="71">
                  <c:v>8.1E+17</c:v>
                </c:pt>
                <c:pt idx="72">
                  <c:v>8.4E+17</c:v>
                </c:pt>
                <c:pt idx="73">
                  <c:v>8.7E+17</c:v>
                </c:pt>
                <c:pt idx="74">
                  <c:v>9E+17</c:v>
                </c:pt>
                <c:pt idx="75">
                  <c:v>9.3E+17</c:v>
                </c:pt>
                <c:pt idx="76">
                  <c:v>9.6E+17</c:v>
                </c:pt>
                <c:pt idx="77">
                  <c:v>9.9E+17</c:v>
                </c:pt>
                <c:pt idx="78">
                  <c:v>1.02E+18</c:v>
                </c:pt>
                <c:pt idx="79">
                  <c:v>1.05E+18</c:v>
                </c:pt>
                <c:pt idx="80">
                  <c:v>1.08E+18</c:v>
                </c:pt>
                <c:pt idx="81">
                  <c:v>1.11E+18</c:v>
                </c:pt>
                <c:pt idx="82">
                  <c:v>1.14E+18</c:v>
                </c:pt>
                <c:pt idx="83">
                  <c:v>1.17E+18</c:v>
                </c:pt>
                <c:pt idx="84">
                  <c:v>1.2E+18</c:v>
                </c:pt>
                <c:pt idx="85">
                  <c:v>1.23E+18</c:v>
                </c:pt>
                <c:pt idx="86">
                  <c:v>1.26E+18</c:v>
                </c:pt>
                <c:pt idx="87">
                  <c:v>1.29E+18</c:v>
                </c:pt>
                <c:pt idx="88">
                  <c:v>1.32E+18</c:v>
                </c:pt>
                <c:pt idx="89">
                  <c:v>1.35E+18</c:v>
                </c:pt>
                <c:pt idx="90">
                  <c:v>1.38E+18</c:v>
                </c:pt>
                <c:pt idx="91">
                  <c:v>1.41E+18</c:v>
                </c:pt>
                <c:pt idx="92">
                  <c:v>1.44E+18</c:v>
                </c:pt>
                <c:pt idx="93">
                  <c:v>1.47E+18</c:v>
                </c:pt>
                <c:pt idx="94">
                  <c:v>1.5E+18</c:v>
                </c:pt>
                <c:pt idx="95">
                  <c:v>1.8E+18</c:v>
                </c:pt>
                <c:pt idx="96">
                  <c:v>2.1E+18</c:v>
                </c:pt>
                <c:pt idx="97">
                  <c:v>2.4E+18</c:v>
                </c:pt>
                <c:pt idx="98">
                  <c:v>2.7E+18</c:v>
                </c:pt>
                <c:pt idx="99">
                  <c:v>3E+18</c:v>
                </c:pt>
                <c:pt idx="100">
                  <c:v>3.3E+18</c:v>
                </c:pt>
                <c:pt idx="101">
                  <c:v>3.6E+18</c:v>
                </c:pt>
                <c:pt idx="102">
                  <c:v>3.9E+18</c:v>
                </c:pt>
                <c:pt idx="103">
                  <c:v>4.2E+18</c:v>
                </c:pt>
                <c:pt idx="104">
                  <c:v>4.5E+18</c:v>
                </c:pt>
                <c:pt idx="105">
                  <c:v>4.8E+18</c:v>
                </c:pt>
                <c:pt idx="106">
                  <c:v>5.1E+18</c:v>
                </c:pt>
                <c:pt idx="107">
                  <c:v>5.4E+18</c:v>
                </c:pt>
                <c:pt idx="108">
                  <c:v>5.7E+18</c:v>
                </c:pt>
                <c:pt idx="109">
                  <c:v>6E+18</c:v>
                </c:pt>
                <c:pt idx="110">
                  <c:v>6.3E+18</c:v>
                </c:pt>
                <c:pt idx="111">
                  <c:v>6.6E+18</c:v>
                </c:pt>
                <c:pt idx="112">
                  <c:v>6.9E+18</c:v>
                </c:pt>
                <c:pt idx="113">
                  <c:v>7.2E+18</c:v>
                </c:pt>
                <c:pt idx="114">
                  <c:v>7.5E+18</c:v>
                </c:pt>
                <c:pt idx="115">
                  <c:v>7.8E+18</c:v>
                </c:pt>
                <c:pt idx="116">
                  <c:v>8.1E+18</c:v>
                </c:pt>
                <c:pt idx="117">
                  <c:v>8.4E+18</c:v>
                </c:pt>
                <c:pt idx="118">
                  <c:v>8.7E+18</c:v>
                </c:pt>
                <c:pt idx="119">
                  <c:v>9E+18</c:v>
                </c:pt>
                <c:pt idx="120">
                  <c:v>9.3E+18</c:v>
                </c:pt>
                <c:pt idx="121">
                  <c:v>9.6E+18</c:v>
                </c:pt>
                <c:pt idx="122">
                  <c:v>9.9E+18</c:v>
                </c:pt>
                <c:pt idx="123">
                  <c:v>1.02E+19</c:v>
                </c:pt>
                <c:pt idx="124">
                  <c:v>1.05E+19</c:v>
                </c:pt>
                <c:pt idx="125">
                  <c:v>1.08E+19</c:v>
                </c:pt>
                <c:pt idx="126">
                  <c:v>1.11E+19</c:v>
                </c:pt>
                <c:pt idx="127">
                  <c:v>1.14E+19</c:v>
                </c:pt>
                <c:pt idx="128">
                  <c:v>1.17E+19</c:v>
                </c:pt>
                <c:pt idx="129">
                  <c:v>1.2E+19</c:v>
                </c:pt>
                <c:pt idx="130">
                  <c:v>1.23E+19</c:v>
                </c:pt>
                <c:pt idx="131">
                  <c:v>1.26E+19</c:v>
                </c:pt>
                <c:pt idx="132">
                  <c:v>1.29E+19</c:v>
                </c:pt>
                <c:pt idx="133">
                  <c:v>1.32E+19</c:v>
                </c:pt>
                <c:pt idx="134">
                  <c:v>1.35E+19</c:v>
                </c:pt>
                <c:pt idx="135">
                  <c:v>1.38E+19</c:v>
                </c:pt>
                <c:pt idx="136">
                  <c:v>1.41E+19</c:v>
                </c:pt>
                <c:pt idx="137">
                  <c:v>1.44E+19</c:v>
                </c:pt>
                <c:pt idx="138">
                  <c:v>1.47E+19</c:v>
                </c:pt>
                <c:pt idx="139">
                  <c:v>1.5E+19</c:v>
                </c:pt>
                <c:pt idx="140">
                  <c:v>1.65E+19</c:v>
                </c:pt>
                <c:pt idx="141">
                  <c:v>1.8E+19</c:v>
                </c:pt>
                <c:pt idx="142">
                  <c:v>1.95E+19</c:v>
                </c:pt>
                <c:pt idx="143">
                  <c:v>2.1E+19</c:v>
                </c:pt>
                <c:pt idx="144">
                  <c:v>2.25E+19</c:v>
                </c:pt>
                <c:pt idx="145">
                  <c:v>2.4E+19</c:v>
                </c:pt>
                <c:pt idx="146">
                  <c:v>2.55E+19</c:v>
                </c:pt>
                <c:pt idx="147">
                  <c:v>2.7E+19</c:v>
                </c:pt>
                <c:pt idx="148">
                  <c:v>2.85E+19</c:v>
                </c:pt>
                <c:pt idx="149">
                  <c:v>3E+19</c:v>
                </c:pt>
                <c:pt idx="150">
                  <c:v>3.6E+19</c:v>
                </c:pt>
                <c:pt idx="151">
                  <c:v>4.2E+19</c:v>
                </c:pt>
                <c:pt idx="152">
                  <c:v>4.8E+19</c:v>
                </c:pt>
                <c:pt idx="153">
                  <c:v>5.4E+19</c:v>
                </c:pt>
                <c:pt idx="154">
                  <c:v>6E+19</c:v>
                </c:pt>
                <c:pt idx="155">
                  <c:v>6.6E+19</c:v>
                </c:pt>
                <c:pt idx="156">
                  <c:v>7.2E+19</c:v>
                </c:pt>
                <c:pt idx="157">
                  <c:v>7.8E+19</c:v>
                </c:pt>
                <c:pt idx="158">
                  <c:v>8.4E+19</c:v>
                </c:pt>
                <c:pt idx="159">
                  <c:v>9E+19</c:v>
                </c:pt>
                <c:pt idx="160">
                  <c:v>9.6E+19</c:v>
                </c:pt>
                <c:pt idx="161">
                  <c:v>1.02E+20</c:v>
                </c:pt>
                <c:pt idx="162">
                  <c:v>1.08E+20</c:v>
                </c:pt>
                <c:pt idx="163">
                  <c:v>1.14E+20</c:v>
                </c:pt>
                <c:pt idx="164">
                  <c:v>1.2E+20</c:v>
                </c:pt>
                <c:pt idx="165">
                  <c:v>1.26E+20</c:v>
                </c:pt>
                <c:pt idx="166">
                  <c:v>1.32E+20</c:v>
                </c:pt>
                <c:pt idx="167">
                  <c:v>1.38E+20</c:v>
                </c:pt>
                <c:pt idx="168">
                  <c:v>1.44E+20</c:v>
                </c:pt>
              </c:numCache>
            </c:numRef>
          </c:xVal>
          <c:yVal>
            <c:numRef>
              <c:f>Лист1!$C$4:$C$172</c:f>
              <c:numCache>
                <c:formatCode>General</c:formatCode>
                <c:ptCount val="169"/>
                <c:pt idx="0">
                  <c:v>117507.47900000001</c:v>
                </c:pt>
                <c:pt idx="1">
                  <c:v>58859.6967</c:v>
                </c:pt>
                <c:pt idx="2">
                  <c:v>39356.421499999997</c:v>
                </c:pt>
                <c:pt idx="3">
                  <c:v>29638.0821</c:v>
                </c:pt>
                <c:pt idx="4">
                  <c:v>23832.462299999999</c:v>
                </c:pt>
                <c:pt idx="5">
                  <c:v>19981.9607</c:v>
                </c:pt>
                <c:pt idx="6">
                  <c:v>17247.488499999999</c:v>
                </c:pt>
                <c:pt idx="7">
                  <c:v>15209.4419</c:v>
                </c:pt>
                <c:pt idx="8">
                  <c:v>13634.6895</c:v>
                </c:pt>
                <c:pt idx="9">
                  <c:v>12383.361999999999</c:v>
                </c:pt>
                <c:pt idx="10">
                  <c:v>11366.4782</c:v>
                </c:pt>
                <c:pt idx="11">
                  <c:v>10524.754000000001</c:v>
                </c:pt>
                <c:pt idx="12">
                  <c:v>9817.1874000000007</c:v>
                </c:pt>
                <c:pt idx="13">
                  <c:v>9214.53305</c:v>
                </c:pt>
                <c:pt idx="14">
                  <c:v>8695.3846099999992</c:v>
                </c:pt>
                <c:pt idx="15">
                  <c:v>8243.7246500000001</c:v>
                </c:pt>
                <c:pt idx="16">
                  <c:v>7847.3383899999999</c:v>
                </c:pt>
                <c:pt idx="17">
                  <c:v>7496.7555700000003</c:v>
                </c:pt>
                <c:pt idx="18">
                  <c:v>7184.5260600000001</c:v>
                </c:pt>
                <c:pt idx="19">
                  <c:v>6904.7127600000003</c:v>
                </c:pt>
                <c:pt idx="20">
                  <c:v>6652.5292499999996</c:v>
                </c:pt>
                <c:pt idx="21">
                  <c:v>6424.0764099999997</c:v>
                </c:pt>
                <c:pt idx="22">
                  <c:v>6216.1478200000001</c:v>
                </c:pt>
                <c:pt idx="23">
                  <c:v>6026.0838800000001</c:v>
                </c:pt>
                <c:pt idx="24">
                  <c:v>5851.6611400000002</c:v>
                </c:pt>
                <c:pt idx="25">
                  <c:v>5691.0072700000001</c:v>
                </c:pt>
                <c:pt idx="26">
                  <c:v>5542.5349900000001</c:v>
                </c:pt>
                <c:pt idx="27">
                  <c:v>5404.8903399999999</c:v>
                </c:pt>
                <c:pt idx="28">
                  <c:v>5276.9116800000002</c:v>
                </c:pt>
                <c:pt idx="29">
                  <c:v>5157.5970399999997</c:v>
                </c:pt>
                <c:pt idx="30">
                  <c:v>5046.0777699999999</c:v>
                </c:pt>
                <c:pt idx="31">
                  <c:v>4941.5973100000001</c:v>
                </c:pt>
                <c:pt idx="32">
                  <c:v>4843.4937499999996</c:v>
                </c:pt>
                <c:pt idx="33">
                  <c:v>4751.1856100000005</c:v>
                </c:pt>
                <c:pt idx="34">
                  <c:v>4664.1600600000002</c:v>
                </c:pt>
                <c:pt idx="35">
                  <c:v>4581.9630999999999</c:v>
                </c:pt>
                <c:pt idx="36">
                  <c:v>4504.1914699999998</c:v>
                </c:pt>
                <c:pt idx="37">
                  <c:v>4430.4857300000003</c:v>
                </c:pt>
                <c:pt idx="38">
                  <c:v>4360.5245100000002</c:v>
                </c:pt>
                <c:pt idx="39">
                  <c:v>4294.01962</c:v>
                </c:pt>
                <c:pt idx="40">
                  <c:v>4230.7118899999996</c:v>
                </c:pt>
                <c:pt idx="41">
                  <c:v>4170.36762</c:v>
                </c:pt>
                <c:pt idx="42">
                  <c:v>4112.7755200000001</c:v>
                </c:pt>
                <c:pt idx="43">
                  <c:v>4057.7440999999999</c:v>
                </c:pt>
                <c:pt idx="44">
                  <c:v>4005.0994000000001</c:v>
                </c:pt>
                <c:pt idx="45">
                  <c:v>3954.6830399999999</c:v>
                </c:pt>
                <c:pt idx="46">
                  <c:v>3906.3505100000002</c:v>
                </c:pt>
                <c:pt idx="47">
                  <c:v>3859.96967</c:v>
                </c:pt>
                <c:pt idx="48">
                  <c:v>3815.4194900000002</c:v>
                </c:pt>
                <c:pt idx="49">
                  <c:v>3772</c:v>
                </c:pt>
                <c:pt idx="50">
                  <c:v>3419</c:v>
                </c:pt>
                <c:pt idx="51">
                  <c:v>3163</c:v>
                </c:pt>
                <c:pt idx="52">
                  <c:v>2967</c:v>
                </c:pt>
                <c:pt idx="53">
                  <c:v>2811</c:v>
                </c:pt>
                <c:pt idx="54">
                  <c:v>2684</c:v>
                </c:pt>
                <c:pt idx="55">
                  <c:v>2579</c:v>
                </c:pt>
                <c:pt idx="56">
                  <c:v>2490</c:v>
                </c:pt>
                <c:pt idx="57">
                  <c:v>2414</c:v>
                </c:pt>
                <c:pt idx="58">
                  <c:v>2347</c:v>
                </c:pt>
                <c:pt idx="59">
                  <c:v>2290</c:v>
                </c:pt>
                <c:pt idx="60">
                  <c:v>2239</c:v>
                </c:pt>
                <c:pt idx="61">
                  <c:v>2193</c:v>
                </c:pt>
                <c:pt idx="62">
                  <c:v>2153</c:v>
                </c:pt>
                <c:pt idx="63">
                  <c:v>2117</c:v>
                </c:pt>
                <c:pt idx="64">
                  <c:v>2085</c:v>
                </c:pt>
                <c:pt idx="65">
                  <c:v>2055</c:v>
                </c:pt>
                <c:pt idx="66">
                  <c:v>2029</c:v>
                </c:pt>
                <c:pt idx="67">
                  <c:v>2005</c:v>
                </c:pt>
                <c:pt idx="68">
                  <c:v>1984</c:v>
                </c:pt>
                <c:pt idx="69">
                  <c:v>1964</c:v>
                </c:pt>
                <c:pt idx="70">
                  <c:v>1946</c:v>
                </c:pt>
                <c:pt idx="71">
                  <c:v>1930</c:v>
                </c:pt>
                <c:pt idx="72">
                  <c:v>1916</c:v>
                </c:pt>
                <c:pt idx="73">
                  <c:v>1902</c:v>
                </c:pt>
                <c:pt idx="74">
                  <c:v>1890</c:v>
                </c:pt>
                <c:pt idx="75">
                  <c:v>1879</c:v>
                </c:pt>
                <c:pt idx="76">
                  <c:v>1870</c:v>
                </c:pt>
                <c:pt idx="77">
                  <c:v>1861</c:v>
                </c:pt>
                <c:pt idx="78">
                  <c:v>1853</c:v>
                </c:pt>
                <c:pt idx="79">
                  <c:v>1846</c:v>
                </c:pt>
                <c:pt idx="80">
                  <c:v>1840</c:v>
                </c:pt>
                <c:pt idx="81">
                  <c:v>1834</c:v>
                </c:pt>
                <c:pt idx="82">
                  <c:v>1830</c:v>
                </c:pt>
                <c:pt idx="83">
                  <c:v>1826</c:v>
                </c:pt>
                <c:pt idx="84">
                  <c:v>1822</c:v>
                </c:pt>
                <c:pt idx="85">
                  <c:v>1819</c:v>
                </c:pt>
                <c:pt idx="86">
                  <c:v>1817</c:v>
                </c:pt>
                <c:pt idx="87">
                  <c:v>1815</c:v>
                </c:pt>
                <c:pt idx="88">
                  <c:v>1814</c:v>
                </c:pt>
                <c:pt idx="89">
                  <c:v>1813</c:v>
                </c:pt>
                <c:pt idx="90">
                  <c:v>1812</c:v>
                </c:pt>
                <c:pt idx="91">
                  <c:v>1812</c:v>
                </c:pt>
                <c:pt idx="92">
                  <c:v>1813</c:v>
                </c:pt>
                <c:pt idx="93">
                  <c:v>1813</c:v>
                </c:pt>
                <c:pt idx="94">
                  <c:v>1815</c:v>
                </c:pt>
                <c:pt idx="95">
                  <c:v>1842</c:v>
                </c:pt>
                <c:pt idx="96">
                  <c:v>1893</c:v>
                </c:pt>
                <c:pt idx="97">
                  <c:v>1958</c:v>
                </c:pt>
                <c:pt idx="98">
                  <c:v>2035</c:v>
                </c:pt>
                <c:pt idx="99">
                  <c:v>2118</c:v>
                </c:pt>
                <c:pt idx="100">
                  <c:v>2207</c:v>
                </c:pt>
                <c:pt idx="101">
                  <c:v>2300</c:v>
                </c:pt>
                <c:pt idx="102">
                  <c:v>2397</c:v>
                </c:pt>
                <c:pt idx="103">
                  <c:v>2495</c:v>
                </c:pt>
                <c:pt idx="104">
                  <c:v>2595</c:v>
                </c:pt>
                <c:pt idx="105">
                  <c:v>2696</c:v>
                </c:pt>
                <c:pt idx="106">
                  <c:v>2797</c:v>
                </c:pt>
                <c:pt idx="107">
                  <c:v>2900</c:v>
                </c:pt>
                <c:pt idx="108">
                  <c:v>3003</c:v>
                </c:pt>
                <c:pt idx="109">
                  <c:v>3106</c:v>
                </c:pt>
                <c:pt idx="110">
                  <c:v>3209</c:v>
                </c:pt>
                <c:pt idx="111">
                  <c:v>3312</c:v>
                </c:pt>
                <c:pt idx="112">
                  <c:v>3415</c:v>
                </c:pt>
                <c:pt idx="113">
                  <c:v>3518</c:v>
                </c:pt>
                <c:pt idx="114">
                  <c:v>3621</c:v>
                </c:pt>
                <c:pt idx="115">
                  <c:v>3724</c:v>
                </c:pt>
                <c:pt idx="116">
                  <c:v>3827</c:v>
                </c:pt>
                <c:pt idx="117">
                  <c:v>3929</c:v>
                </c:pt>
                <c:pt idx="118">
                  <c:v>4031</c:v>
                </c:pt>
                <c:pt idx="119">
                  <c:v>4133</c:v>
                </c:pt>
                <c:pt idx="120">
                  <c:v>4235</c:v>
                </c:pt>
                <c:pt idx="121">
                  <c:v>4336</c:v>
                </c:pt>
                <c:pt idx="122">
                  <c:v>4437</c:v>
                </c:pt>
                <c:pt idx="123">
                  <c:v>4538</c:v>
                </c:pt>
                <c:pt idx="124">
                  <c:v>4639</c:v>
                </c:pt>
                <c:pt idx="125">
                  <c:v>4739</c:v>
                </c:pt>
                <c:pt idx="126">
                  <c:v>4839</c:v>
                </c:pt>
                <c:pt idx="127">
                  <c:v>4938</c:v>
                </c:pt>
                <c:pt idx="128">
                  <c:v>5038</c:v>
                </c:pt>
                <c:pt idx="129">
                  <c:v>5137</c:v>
                </c:pt>
                <c:pt idx="130">
                  <c:v>5236</c:v>
                </c:pt>
                <c:pt idx="131">
                  <c:v>5334</c:v>
                </c:pt>
                <c:pt idx="132">
                  <c:v>5433</c:v>
                </c:pt>
                <c:pt idx="133">
                  <c:v>5531</c:v>
                </c:pt>
                <c:pt idx="134">
                  <c:v>5629</c:v>
                </c:pt>
                <c:pt idx="135">
                  <c:v>5726</c:v>
                </c:pt>
                <c:pt idx="136">
                  <c:v>5824</c:v>
                </c:pt>
                <c:pt idx="137">
                  <c:v>5921</c:v>
                </c:pt>
                <c:pt idx="138">
                  <c:v>6017</c:v>
                </c:pt>
                <c:pt idx="139">
                  <c:v>6114.415</c:v>
                </c:pt>
                <c:pt idx="140">
                  <c:v>6593.7020000000002</c:v>
                </c:pt>
                <c:pt idx="141">
                  <c:v>7067.4719999999998</c:v>
                </c:pt>
                <c:pt idx="142">
                  <c:v>7536.1409999999996</c:v>
                </c:pt>
                <c:pt idx="143">
                  <c:v>8000.085</c:v>
                </c:pt>
                <c:pt idx="144">
                  <c:v>8459.6450000000004</c:v>
                </c:pt>
                <c:pt idx="145">
                  <c:v>8915.125</c:v>
                </c:pt>
                <c:pt idx="146">
                  <c:v>9366.7960000000003</c:v>
                </c:pt>
                <c:pt idx="147">
                  <c:v>9814.9040000000005</c:v>
                </c:pt>
                <c:pt idx="148">
                  <c:v>10259.66</c:v>
                </c:pt>
                <c:pt idx="149">
                  <c:v>10701</c:v>
                </c:pt>
                <c:pt idx="150">
                  <c:v>12439</c:v>
                </c:pt>
                <c:pt idx="151">
                  <c:v>14139</c:v>
                </c:pt>
                <c:pt idx="152">
                  <c:v>15806</c:v>
                </c:pt>
                <c:pt idx="153">
                  <c:v>17446</c:v>
                </c:pt>
                <c:pt idx="154">
                  <c:v>19063</c:v>
                </c:pt>
                <c:pt idx="155">
                  <c:v>20658</c:v>
                </c:pt>
                <c:pt idx="156">
                  <c:v>22235</c:v>
                </c:pt>
                <c:pt idx="157">
                  <c:v>23795</c:v>
                </c:pt>
                <c:pt idx="158">
                  <c:v>25340</c:v>
                </c:pt>
                <c:pt idx="159">
                  <c:v>26871</c:v>
                </c:pt>
                <c:pt idx="160">
                  <c:v>28389</c:v>
                </c:pt>
                <c:pt idx="161">
                  <c:v>29895</c:v>
                </c:pt>
                <c:pt idx="162">
                  <c:v>31391</c:v>
                </c:pt>
                <c:pt idx="163">
                  <c:v>32876</c:v>
                </c:pt>
                <c:pt idx="164">
                  <c:v>34352</c:v>
                </c:pt>
                <c:pt idx="165">
                  <c:v>35818</c:v>
                </c:pt>
                <c:pt idx="166">
                  <c:v>37277</c:v>
                </c:pt>
                <c:pt idx="167">
                  <c:v>38727</c:v>
                </c:pt>
                <c:pt idx="168">
                  <c:v>40170</c:v>
                </c:pt>
              </c:numCache>
            </c:numRef>
          </c:yVal>
          <c:smooth val="1"/>
        </c:ser>
        <c:ser>
          <c:idx val="1"/>
          <c:order val="1"/>
          <c:tx>
            <c:v>250 GHz gyrotron</c:v>
          </c:tx>
          <c:marker>
            <c:symbol val="none"/>
          </c:marker>
          <c:xVal>
            <c:numRef>
              <c:f>Лист1!$M$4:$M$172</c:f>
              <c:numCache>
                <c:formatCode>General</c:formatCode>
                <c:ptCount val="169"/>
                <c:pt idx="0">
                  <c:v>3000000000000000</c:v>
                </c:pt>
                <c:pt idx="1">
                  <c:v>6000000000000000</c:v>
                </c:pt>
                <c:pt idx="2">
                  <c:v>9000000000000000</c:v>
                </c:pt>
                <c:pt idx="3">
                  <c:v>1.2E+16</c:v>
                </c:pt>
                <c:pt idx="4">
                  <c:v>1.5E+16</c:v>
                </c:pt>
                <c:pt idx="5">
                  <c:v>1.8E+16</c:v>
                </c:pt>
                <c:pt idx="6">
                  <c:v>2.1E+16</c:v>
                </c:pt>
                <c:pt idx="7">
                  <c:v>2.4E+16</c:v>
                </c:pt>
                <c:pt idx="8">
                  <c:v>2.7E+16</c:v>
                </c:pt>
                <c:pt idx="9">
                  <c:v>3E+16</c:v>
                </c:pt>
                <c:pt idx="10">
                  <c:v>3.3000000000000004E+16</c:v>
                </c:pt>
                <c:pt idx="11">
                  <c:v>3.6E+16</c:v>
                </c:pt>
                <c:pt idx="12">
                  <c:v>3.9E+16</c:v>
                </c:pt>
                <c:pt idx="13">
                  <c:v>4.2E+16</c:v>
                </c:pt>
                <c:pt idx="14">
                  <c:v>4.5E+16</c:v>
                </c:pt>
                <c:pt idx="15">
                  <c:v>4.8E+16</c:v>
                </c:pt>
                <c:pt idx="16">
                  <c:v>5.1E+16</c:v>
                </c:pt>
                <c:pt idx="17">
                  <c:v>5.4E+16</c:v>
                </c:pt>
                <c:pt idx="18">
                  <c:v>5.7E+16</c:v>
                </c:pt>
                <c:pt idx="19">
                  <c:v>6E+16</c:v>
                </c:pt>
                <c:pt idx="20">
                  <c:v>6.3E+16</c:v>
                </c:pt>
                <c:pt idx="21">
                  <c:v>6.6000000000000008E+16</c:v>
                </c:pt>
                <c:pt idx="22">
                  <c:v>6.8999999999999992E+16</c:v>
                </c:pt>
                <c:pt idx="23">
                  <c:v>7.2E+16</c:v>
                </c:pt>
                <c:pt idx="24">
                  <c:v>7.5E+16</c:v>
                </c:pt>
                <c:pt idx="25">
                  <c:v>7.8E+16</c:v>
                </c:pt>
                <c:pt idx="26">
                  <c:v>8.1E+16</c:v>
                </c:pt>
                <c:pt idx="27">
                  <c:v>8.4E+16</c:v>
                </c:pt>
                <c:pt idx="28">
                  <c:v>8.7E+16</c:v>
                </c:pt>
                <c:pt idx="29">
                  <c:v>9E+16</c:v>
                </c:pt>
                <c:pt idx="30">
                  <c:v>9.3E+16</c:v>
                </c:pt>
                <c:pt idx="31">
                  <c:v>9.6E+16</c:v>
                </c:pt>
                <c:pt idx="32">
                  <c:v>9.9E+16</c:v>
                </c:pt>
                <c:pt idx="33">
                  <c:v>1.02E+17</c:v>
                </c:pt>
                <c:pt idx="34">
                  <c:v>1.05E+17</c:v>
                </c:pt>
                <c:pt idx="35">
                  <c:v>1.08E+17</c:v>
                </c:pt>
                <c:pt idx="36">
                  <c:v>1.11E+17</c:v>
                </c:pt>
                <c:pt idx="37">
                  <c:v>1.14E+17</c:v>
                </c:pt>
                <c:pt idx="38">
                  <c:v>1.17E+17</c:v>
                </c:pt>
                <c:pt idx="39">
                  <c:v>1.2E+17</c:v>
                </c:pt>
                <c:pt idx="40">
                  <c:v>1.2299999999999998E+17</c:v>
                </c:pt>
                <c:pt idx="41">
                  <c:v>1.26E+17</c:v>
                </c:pt>
                <c:pt idx="42">
                  <c:v>1.29E+17</c:v>
                </c:pt>
                <c:pt idx="43">
                  <c:v>1.3200000000000002E+17</c:v>
                </c:pt>
                <c:pt idx="44">
                  <c:v>1.35E+17</c:v>
                </c:pt>
                <c:pt idx="45">
                  <c:v>1.3799999999999998E+17</c:v>
                </c:pt>
                <c:pt idx="46">
                  <c:v>1.41E+17</c:v>
                </c:pt>
                <c:pt idx="47">
                  <c:v>1.44E+17</c:v>
                </c:pt>
                <c:pt idx="48">
                  <c:v>1.47E+17</c:v>
                </c:pt>
                <c:pt idx="49">
                  <c:v>1.5E+17</c:v>
                </c:pt>
                <c:pt idx="50">
                  <c:v>1.8E+17</c:v>
                </c:pt>
                <c:pt idx="51">
                  <c:v>2.1E+17</c:v>
                </c:pt>
                <c:pt idx="52">
                  <c:v>2.4E+17</c:v>
                </c:pt>
                <c:pt idx="53">
                  <c:v>2.7E+17</c:v>
                </c:pt>
                <c:pt idx="54">
                  <c:v>3E+17</c:v>
                </c:pt>
                <c:pt idx="55">
                  <c:v>3.3E+17</c:v>
                </c:pt>
                <c:pt idx="56">
                  <c:v>3.6E+17</c:v>
                </c:pt>
                <c:pt idx="57">
                  <c:v>3.9E+17</c:v>
                </c:pt>
                <c:pt idx="58">
                  <c:v>4.2E+17</c:v>
                </c:pt>
                <c:pt idx="59">
                  <c:v>4.5E+17</c:v>
                </c:pt>
                <c:pt idx="60">
                  <c:v>4.8E+17</c:v>
                </c:pt>
                <c:pt idx="61">
                  <c:v>5.1E+17</c:v>
                </c:pt>
                <c:pt idx="62">
                  <c:v>5.4E+17</c:v>
                </c:pt>
                <c:pt idx="63">
                  <c:v>5.7E+17</c:v>
                </c:pt>
                <c:pt idx="64">
                  <c:v>6E+17</c:v>
                </c:pt>
                <c:pt idx="65">
                  <c:v>6.3E+17</c:v>
                </c:pt>
                <c:pt idx="66">
                  <c:v>6.6E+17</c:v>
                </c:pt>
                <c:pt idx="67">
                  <c:v>6.9E+17</c:v>
                </c:pt>
                <c:pt idx="68">
                  <c:v>7.2E+17</c:v>
                </c:pt>
                <c:pt idx="69">
                  <c:v>7.5E+17</c:v>
                </c:pt>
                <c:pt idx="70">
                  <c:v>7.8E+17</c:v>
                </c:pt>
                <c:pt idx="71">
                  <c:v>8.1E+17</c:v>
                </c:pt>
                <c:pt idx="72">
                  <c:v>8.4E+17</c:v>
                </c:pt>
                <c:pt idx="73">
                  <c:v>8.7E+17</c:v>
                </c:pt>
                <c:pt idx="74">
                  <c:v>9E+17</c:v>
                </c:pt>
                <c:pt idx="75">
                  <c:v>9.3E+17</c:v>
                </c:pt>
                <c:pt idx="76">
                  <c:v>9.6E+17</c:v>
                </c:pt>
                <c:pt idx="77">
                  <c:v>9.9E+17</c:v>
                </c:pt>
                <c:pt idx="78">
                  <c:v>1.02E+18</c:v>
                </c:pt>
                <c:pt idx="79">
                  <c:v>1.05E+18</c:v>
                </c:pt>
                <c:pt idx="80">
                  <c:v>1.08E+18</c:v>
                </c:pt>
                <c:pt idx="81">
                  <c:v>1.11E+18</c:v>
                </c:pt>
                <c:pt idx="82">
                  <c:v>1.14E+18</c:v>
                </c:pt>
                <c:pt idx="83">
                  <c:v>1.17E+18</c:v>
                </c:pt>
                <c:pt idx="84">
                  <c:v>1.2E+18</c:v>
                </c:pt>
                <c:pt idx="85">
                  <c:v>1.23E+18</c:v>
                </c:pt>
                <c:pt idx="86">
                  <c:v>1.26E+18</c:v>
                </c:pt>
                <c:pt idx="87">
                  <c:v>1.29E+18</c:v>
                </c:pt>
                <c:pt idx="88">
                  <c:v>1.32E+18</c:v>
                </c:pt>
                <c:pt idx="89">
                  <c:v>1.35E+18</c:v>
                </c:pt>
                <c:pt idx="90">
                  <c:v>1.38E+18</c:v>
                </c:pt>
                <c:pt idx="91">
                  <c:v>1.41E+18</c:v>
                </c:pt>
                <c:pt idx="92">
                  <c:v>1.44E+18</c:v>
                </c:pt>
                <c:pt idx="93">
                  <c:v>1.47E+18</c:v>
                </c:pt>
                <c:pt idx="94">
                  <c:v>1.5E+18</c:v>
                </c:pt>
                <c:pt idx="95">
                  <c:v>1.8E+18</c:v>
                </c:pt>
                <c:pt idx="96">
                  <c:v>2.1E+18</c:v>
                </c:pt>
                <c:pt idx="97">
                  <c:v>2.4E+18</c:v>
                </c:pt>
                <c:pt idx="98">
                  <c:v>2.7E+18</c:v>
                </c:pt>
                <c:pt idx="99">
                  <c:v>3E+18</c:v>
                </c:pt>
                <c:pt idx="100">
                  <c:v>3.3E+18</c:v>
                </c:pt>
                <c:pt idx="101">
                  <c:v>3.6E+18</c:v>
                </c:pt>
                <c:pt idx="102">
                  <c:v>3.9E+18</c:v>
                </c:pt>
                <c:pt idx="103">
                  <c:v>4.2E+18</c:v>
                </c:pt>
                <c:pt idx="104">
                  <c:v>4.5E+18</c:v>
                </c:pt>
                <c:pt idx="105">
                  <c:v>4.8E+18</c:v>
                </c:pt>
                <c:pt idx="106">
                  <c:v>5.1E+18</c:v>
                </c:pt>
                <c:pt idx="107">
                  <c:v>5.4E+18</c:v>
                </c:pt>
                <c:pt idx="108">
                  <c:v>5.7E+18</c:v>
                </c:pt>
                <c:pt idx="109">
                  <c:v>6E+18</c:v>
                </c:pt>
                <c:pt idx="110">
                  <c:v>6.3E+18</c:v>
                </c:pt>
                <c:pt idx="111">
                  <c:v>6.6E+18</c:v>
                </c:pt>
                <c:pt idx="112">
                  <c:v>6.9E+18</c:v>
                </c:pt>
                <c:pt idx="113">
                  <c:v>7.2E+18</c:v>
                </c:pt>
                <c:pt idx="114">
                  <c:v>7.5E+18</c:v>
                </c:pt>
                <c:pt idx="115">
                  <c:v>7.8E+18</c:v>
                </c:pt>
                <c:pt idx="116">
                  <c:v>8.1E+18</c:v>
                </c:pt>
                <c:pt idx="117">
                  <c:v>8.4E+18</c:v>
                </c:pt>
                <c:pt idx="118">
                  <c:v>8.7E+18</c:v>
                </c:pt>
                <c:pt idx="119">
                  <c:v>9E+18</c:v>
                </c:pt>
                <c:pt idx="120">
                  <c:v>9.3E+18</c:v>
                </c:pt>
                <c:pt idx="121">
                  <c:v>9.6E+18</c:v>
                </c:pt>
                <c:pt idx="122">
                  <c:v>9.9E+18</c:v>
                </c:pt>
                <c:pt idx="123">
                  <c:v>1.02E+19</c:v>
                </c:pt>
                <c:pt idx="124">
                  <c:v>1.05E+19</c:v>
                </c:pt>
                <c:pt idx="125">
                  <c:v>1.08E+19</c:v>
                </c:pt>
                <c:pt idx="126">
                  <c:v>1.11E+19</c:v>
                </c:pt>
                <c:pt idx="127">
                  <c:v>1.14E+19</c:v>
                </c:pt>
                <c:pt idx="128">
                  <c:v>1.17E+19</c:v>
                </c:pt>
                <c:pt idx="129">
                  <c:v>1.2E+19</c:v>
                </c:pt>
                <c:pt idx="130">
                  <c:v>1.23E+19</c:v>
                </c:pt>
                <c:pt idx="131">
                  <c:v>1.26E+19</c:v>
                </c:pt>
                <c:pt idx="132">
                  <c:v>1.29E+19</c:v>
                </c:pt>
                <c:pt idx="133">
                  <c:v>1.32E+19</c:v>
                </c:pt>
                <c:pt idx="134">
                  <c:v>1.35E+19</c:v>
                </c:pt>
                <c:pt idx="135">
                  <c:v>1.38E+19</c:v>
                </c:pt>
                <c:pt idx="136">
                  <c:v>1.41E+19</c:v>
                </c:pt>
                <c:pt idx="137">
                  <c:v>1.44E+19</c:v>
                </c:pt>
                <c:pt idx="138">
                  <c:v>1.47E+19</c:v>
                </c:pt>
                <c:pt idx="139">
                  <c:v>1.5E+19</c:v>
                </c:pt>
                <c:pt idx="140">
                  <c:v>1.65E+19</c:v>
                </c:pt>
                <c:pt idx="141">
                  <c:v>1.8E+19</c:v>
                </c:pt>
                <c:pt idx="142">
                  <c:v>1.95E+19</c:v>
                </c:pt>
                <c:pt idx="143">
                  <c:v>2.1E+19</c:v>
                </c:pt>
                <c:pt idx="144">
                  <c:v>2.25E+19</c:v>
                </c:pt>
                <c:pt idx="145">
                  <c:v>2.4E+19</c:v>
                </c:pt>
                <c:pt idx="146">
                  <c:v>2.55E+19</c:v>
                </c:pt>
                <c:pt idx="147">
                  <c:v>2.7E+19</c:v>
                </c:pt>
                <c:pt idx="148">
                  <c:v>2.85E+19</c:v>
                </c:pt>
                <c:pt idx="149">
                  <c:v>3E+19</c:v>
                </c:pt>
                <c:pt idx="150">
                  <c:v>3.6E+19</c:v>
                </c:pt>
                <c:pt idx="151">
                  <c:v>4.2E+19</c:v>
                </c:pt>
                <c:pt idx="152">
                  <c:v>4.8E+19</c:v>
                </c:pt>
                <c:pt idx="153">
                  <c:v>5.4E+19</c:v>
                </c:pt>
                <c:pt idx="154">
                  <c:v>6E+19</c:v>
                </c:pt>
                <c:pt idx="155">
                  <c:v>6.6E+19</c:v>
                </c:pt>
                <c:pt idx="156">
                  <c:v>7.2E+19</c:v>
                </c:pt>
                <c:pt idx="157">
                  <c:v>7.8E+19</c:v>
                </c:pt>
                <c:pt idx="158">
                  <c:v>8.4E+19</c:v>
                </c:pt>
                <c:pt idx="159">
                  <c:v>9E+19</c:v>
                </c:pt>
                <c:pt idx="160">
                  <c:v>9.6E+19</c:v>
                </c:pt>
                <c:pt idx="161">
                  <c:v>1.02E+20</c:v>
                </c:pt>
                <c:pt idx="162">
                  <c:v>1.08E+20</c:v>
                </c:pt>
                <c:pt idx="163">
                  <c:v>1.14E+20</c:v>
                </c:pt>
                <c:pt idx="164">
                  <c:v>1.2E+20</c:v>
                </c:pt>
                <c:pt idx="165">
                  <c:v>1.26E+20</c:v>
                </c:pt>
                <c:pt idx="166">
                  <c:v>1.32E+20</c:v>
                </c:pt>
                <c:pt idx="167">
                  <c:v>1.38E+20</c:v>
                </c:pt>
                <c:pt idx="168">
                  <c:v>1.44E+20</c:v>
                </c:pt>
              </c:numCache>
            </c:numRef>
          </c:xVal>
          <c:yVal>
            <c:numRef>
              <c:f>Лист1!$D$4:$D$172</c:f>
              <c:numCache>
                <c:formatCode>General</c:formatCode>
                <c:ptCount val="169"/>
                <c:pt idx="0">
                  <c:v>255493.56400000001</c:v>
                </c:pt>
                <c:pt idx="1">
                  <c:v>127852.48</c:v>
                </c:pt>
                <c:pt idx="2">
                  <c:v>85351.9185</c:v>
                </c:pt>
                <c:pt idx="3">
                  <c:v>64135.923900000002</c:v>
                </c:pt>
                <c:pt idx="4">
                  <c:v>51433.143400000001</c:v>
                </c:pt>
                <c:pt idx="5">
                  <c:v>42986.337399999997</c:v>
                </c:pt>
                <c:pt idx="6">
                  <c:v>36970.884599999998</c:v>
                </c:pt>
                <c:pt idx="7">
                  <c:v>32474.4084</c:v>
                </c:pt>
                <c:pt idx="8">
                  <c:v>28989.986799999999</c:v>
                </c:pt>
                <c:pt idx="9">
                  <c:v>26213.4362</c:v>
                </c:pt>
                <c:pt idx="10">
                  <c:v>23951.166700000002</c:v>
                </c:pt>
                <c:pt idx="11">
                  <c:v>22074.109899999999</c:v>
                </c:pt>
                <c:pt idx="12">
                  <c:v>20492.909199999998</c:v>
                </c:pt>
                <c:pt idx="13">
                  <c:v>19143.742699999999</c:v>
                </c:pt>
                <c:pt idx="14">
                  <c:v>17979.815500000001</c:v>
                </c:pt>
                <c:pt idx="15">
                  <c:v>16966.042000000001</c:v>
                </c:pt>
                <c:pt idx="16">
                  <c:v>16075.6044</c:v>
                </c:pt>
                <c:pt idx="17">
                  <c:v>15287.657499999999</c:v>
                </c:pt>
                <c:pt idx="18">
                  <c:v>14585.7583</c:v>
                </c:pt>
                <c:pt idx="19">
                  <c:v>13956.7657</c:v>
                </c:pt>
                <c:pt idx="20">
                  <c:v>13390.0548</c:v>
                </c:pt>
                <c:pt idx="21">
                  <c:v>12876.945</c:v>
                </c:pt>
                <c:pt idx="22">
                  <c:v>12410.277099999999</c:v>
                </c:pt>
                <c:pt idx="23">
                  <c:v>11984.0962</c:v>
                </c:pt>
                <c:pt idx="24">
                  <c:v>11593.4102</c:v>
                </c:pt>
                <c:pt idx="25">
                  <c:v>11234.0044</c:v>
                </c:pt>
                <c:pt idx="26">
                  <c:v>10902.2971</c:v>
                </c:pt>
                <c:pt idx="27">
                  <c:v>10595.226000000001</c:v>
                </c:pt>
                <c:pt idx="28">
                  <c:v>10310.158100000001</c:v>
                </c:pt>
                <c:pt idx="29">
                  <c:v>10044.8179</c:v>
                </c:pt>
                <c:pt idx="30">
                  <c:v>9797.2292300000008</c:v>
                </c:pt>
                <c:pt idx="31">
                  <c:v>9565.6681200000003</c:v>
                </c:pt>
                <c:pt idx="32">
                  <c:v>9348.6241900000005</c:v>
                </c:pt>
                <c:pt idx="33">
                  <c:v>9144.7688999999991</c:v>
                </c:pt>
                <c:pt idx="34">
                  <c:v>8952.92929</c:v>
                </c:pt>
                <c:pt idx="35">
                  <c:v>8772.0660700000008</c:v>
                </c:pt>
                <c:pt idx="36">
                  <c:v>8601.25533</c:v>
                </c:pt>
                <c:pt idx="37">
                  <c:v>8439.6730599999992</c:v>
                </c:pt>
                <c:pt idx="38">
                  <c:v>8286.58223</c:v>
                </c:pt>
                <c:pt idx="39">
                  <c:v>8141.3216300000004</c:v>
                </c:pt>
                <c:pt idx="40">
                  <c:v>8003.2965299999996</c:v>
                </c:pt>
                <c:pt idx="41">
                  <c:v>7871.97055</c:v>
                </c:pt>
                <c:pt idx="42">
                  <c:v>7746.8588099999997</c:v>
                </c:pt>
                <c:pt idx="43">
                  <c:v>7627.5218599999998</c:v>
                </c:pt>
                <c:pt idx="44">
                  <c:v>7513.5606100000005</c:v>
                </c:pt>
                <c:pt idx="45">
                  <c:v>7404.6117999999997</c:v>
                </c:pt>
                <c:pt idx="46">
                  <c:v>7300.3440799999998</c:v>
                </c:pt>
                <c:pt idx="47">
                  <c:v>7200.4546600000003</c:v>
                </c:pt>
                <c:pt idx="48">
                  <c:v>7104.6662699999997</c:v>
                </c:pt>
                <c:pt idx="49">
                  <c:v>7012</c:v>
                </c:pt>
                <c:pt idx="50">
                  <c:v>6261</c:v>
                </c:pt>
                <c:pt idx="51">
                  <c:v>5721</c:v>
                </c:pt>
                <c:pt idx="52">
                  <c:v>5313</c:v>
                </c:pt>
                <c:pt idx="53">
                  <c:v>4992</c:v>
                </c:pt>
                <c:pt idx="54">
                  <c:v>4732</c:v>
                </c:pt>
                <c:pt idx="55">
                  <c:v>4516</c:v>
                </c:pt>
                <c:pt idx="56">
                  <c:v>4334</c:v>
                </c:pt>
                <c:pt idx="57">
                  <c:v>4179</c:v>
                </c:pt>
                <c:pt idx="58">
                  <c:v>4043</c:v>
                </c:pt>
                <c:pt idx="59">
                  <c:v>3925</c:v>
                </c:pt>
                <c:pt idx="60">
                  <c:v>3820</c:v>
                </c:pt>
                <c:pt idx="61">
                  <c:v>3726</c:v>
                </c:pt>
                <c:pt idx="62">
                  <c:v>3642</c:v>
                </c:pt>
                <c:pt idx="63">
                  <c:v>3566</c:v>
                </c:pt>
                <c:pt idx="64">
                  <c:v>3498</c:v>
                </c:pt>
                <c:pt idx="65">
                  <c:v>3435</c:v>
                </c:pt>
                <c:pt idx="66">
                  <c:v>3378</c:v>
                </c:pt>
                <c:pt idx="67">
                  <c:v>3326</c:v>
                </c:pt>
                <c:pt idx="68">
                  <c:v>3277</c:v>
                </c:pt>
                <c:pt idx="69">
                  <c:v>3233</c:v>
                </c:pt>
                <c:pt idx="70">
                  <c:v>3192</c:v>
                </c:pt>
                <c:pt idx="71">
                  <c:v>3154</c:v>
                </c:pt>
                <c:pt idx="72">
                  <c:v>3118</c:v>
                </c:pt>
                <c:pt idx="73">
                  <c:v>3085</c:v>
                </c:pt>
                <c:pt idx="74">
                  <c:v>3055</c:v>
                </c:pt>
                <c:pt idx="75">
                  <c:v>3026</c:v>
                </c:pt>
                <c:pt idx="76">
                  <c:v>2999</c:v>
                </c:pt>
                <c:pt idx="77">
                  <c:v>2974</c:v>
                </c:pt>
                <c:pt idx="78">
                  <c:v>2951</c:v>
                </c:pt>
                <c:pt idx="79">
                  <c:v>2929</c:v>
                </c:pt>
                <c:pt idx="80">
                  <c:v>2909</c:v>
                </c:pt>
                <c:pt idx="81">
                  <c:v>2890</c:v>
                </c:pt>
                <c:pt idx="82">
                  <c:v>2872</c:v>
                </c:pt>
                <c:pt idx="83">
                  <c:v>2855</c:v>
                </c:pt>
                <c:pt idx="84">
                  <c:v>2840</c:v>
                </c:pt>
                <c:pt idx="85">
                  <c:v>2825</c:v>
                </c:pt>
                <c:pt idx="86">
                  <c:v>2811</c:v>
                </c:pt>
                <c:pt idx="87">
                  <c:v>2799</c:v>
                </c:pt>
                <c:pt idx="88">
                  <c:v>2787</c:v>
                </c:pt>
                <c:pt idx="89">
                  <c:v>2776</c:v>
                </c:pt>
                <c:pt idx="90">
                  <c:v>2765</c:v>
                </c:pt>
                <c:pt idx="91">
                  <c:v>2755</c:v>
                </c:pt>
                <c:pt idx="92">
                  <c:v>2746</c:v>
                </c:pt>
                <c:pt idx="93">
                  <c:v>2738</c:v>
                </c:pt>
                <c:pt idx="94">
                  <c:v>2730</c:v>
                </c:pt>
                <c:pt idx="95">
                  <c:v>2681</c:v>
                </c:pt>
                <c:pt idx="96">
                  <c:v>2670</c:v>
                </c:pt>
                <c:pt idx="97">
                  <c:v>2686</c:v>
                </c:pt>
                <c:pt idx="98">
                  <c:v>2722</c:v>
                </c:pt>
                <c:pt idx="99">
                  <c:v>2771</c:v>
                </c:pt>
                <c:pt idx="100">
                  <c:v>2832</c:v>
                </c:pt>
                <c:pt idx="101">
                  <c:v>2902</c:v>
                </c:pt>
                <c:pt idx="102">
                  <c:v>2978</c:v>
                </c:pt>
                <c:pt idx="103">
                  <c:v>3060</c:v>
                </c:pt>
                <c:pt idx="104">
                  <c:v>3145</c:v>
                </c:pt>
                <c:pt idx="105">
                  <c:v>3235</c:v>
                </c:pt>
                <c:pt idx="106">
                  <c:v>3327</c:v>
                </c:pt>
                <c:pt idx="107">
                  <c:v>3422</c:v>
                </c:pt>
                <c:pt idx="108">
                  <c:v>3518</c:v>
                </c:pt>
                <c:pt idx="109">
                  <c:v>3616</c:v>
                </c:pt>
                <c:pt idx="110">
                  <c:v>3715</c:v>
                </c:pt>
                <c:pt idx="111">
                  <c:v>3815</c:v>
                </c:pt>
                <c:pt idx="112">
                  <c:v>3916</c:v>
                </c:pt>
                <c:pt idx="113">
                  <c:v>4017</c:v>
                </c:pt>
                <c:pt idx="114">
                  <c:v>4119</c:v>
                </c:pt>
                <c:pt idx="115">
                  <c:v>4222</c:v>
                </c:pt>
                <c:pt idx="116">
                  <c:v>4325</c:v>
                </c:pt>
                <c:pt idx="117">
                  <c:v>4428</c:v>
                </c:pt>
                <c:pt idx="118">
                  <c:v>4531</c:v>
                </c:pt>
                <c:pt idx="119">
                  <c:v>4634</c:v>
                </c:pt>
                <c:pt idx="120">
                  <c:v>4737</c:v>
                </c:pt>
                <c:pt idx="121">
                  <c:v>4841</c:v>
                </c:pt>
                <c:pt idx="122">
                  <c:v>4944</c:v>
                </c:pt>
                <c:pt idx="123">
                  <c:v>5047</c:v>
                </c:pt>
                <c:pt idx="124">
                  <c:v>5150</c:v>
                </c:pt>
                <c:pt idx="125">
                  <c:v>5254</c:v>
                </c:pt>
                <c:pt idx="126">
                  <c:v>5357</c:v>
                </c:pt>
                <c:pt idx="127">
                  <c:v>5459</c:v>
                </c:pt>
                <c:pt idx="128">
                  <c:v>5562</c:v>
                </c:pt>
                <c:pt idx="129">
                  <c:v>5665</c:v>
                </c:pt>
                <c:pt idx="130">
                  <c:v>5767</c:v>
                </c:pt>
                <c:pt idx="131">
                  <c:v>5870</c:v>
                </c:pt>
                <c:pt idx="132">
                  <c:v>5972</c:v>
                </c:pt>
                <c:pt idx="133">
                  <c:v>6074</c:v>
                </c:pt>
                <c:pt idx="134">
                  <c:v>6175</c:v>
                </c:pt>
                <c:pt idx="135">
                  <c:v>6277</c:v>
                </c:pt>
                <c:pt idx="136">
                  <c:v>6378</c:v>
                </c:pt>
                <c:pt idx="137">
                  <c:v>6480</c:v>
                </c:pt>
                <c:pt idx="138">
                  <c:v>6581</c:v>
                </c:pt>
                <c:pt idx="139">
                  <c:v>6682.0789999999997</c:v>
                </c:pt>
                <c:pt idx="140">
                  <c:v>7183.4840000000004</c:v>
                </c:pt>
                <c:pt idx="141">
                  <c:v>7680.165</c:v>
                </c:pt>
                <c:pt idx="142">
                  <c:v>8172.2489999999998</c:v>
                </c:pt>
                <c:pt idx="143">
                  <c:v>8659.9189999999999</c:v>
                </c:pt>
                <c:pt idx="144">
                  <c:v>9143.3799999999992</c:v>
                </c:pt>
                <c:pt idx="145">
                  <c:v>9622.8439999999991</c:v>
                </c:pt>
                <c:pt idx="146">
                  <c:v>10098.51</c:v>
                </c:pt>
                <c:pt idx="147">
                  <c:v>10570.59</c:v>
                </c:pt>
                <c:pt idx="148">
                  <c:v>11039.26</c:v>
                </c:pt>
                <c:pt idx="149">
                  <c:v>11504</c:v>
                </c:pt>
                <c:pt idx="150">
                  <c:v>13337</c:v>
                </c:pt>
                <c:pt idx="151">
                  <c:v>15128</c:v>
                </c:pt>
                <c:pt idx="152">
                  <c:v>16886</c:v>
                </c:pt>
                <c:pt idx="153">
                  <c:v>18614</c:v>
                </c:pt>
                <c:pt idx="154">
                  <c:v>20316</c:v>
                </c:pt>
                <c:pt idx="155">
                  <c:v>21995</c:v>
                </c:pt>
                <c:pt idx="156">
                  <c:v>23655</c:v>
                </c:pt>
                <c:pt idx="157">
                  <c:v>25296</c:v>
                </c:pt>
                <c:pt idx="158">
                  <c:v>26921</c:v>
                </c:pt>
                <c:pt idx="159">
                  <c:v>28530</c:v>
                </c:pt>
                <c:pt idx="160">
                  <c:v>30126</c:v>
                </c:pt>
                <c:pt idx="161">
                  <c:v>31709</c:v>
                </c:pt>
                <c:pt idx="162">
                  <c:v>33280</c:v>
                </c:pt>
                <c:pt idx="163">
                  <c:v>34840</c:v>
                </c:pt>
                <c:pt idx="164">
                  <c:v>36389</c:v>
                </c:pt>
                <c:pt idx="165">
                  <c:v>37929</c:v>
                </c:pt>
                <c:pt idx="166">
                  <c:v>39460</c:v>
                </c:pt>
                <c:pt idx="167">
                  <c:v>40981</c:v>
                </c:pt>
                <c:pt idx="168">
                  <c:v>42495</c:v>
                </c:pt>
              </c:numCache>
            </c:numRef>
          </c:yVal>
          <c:smooth val="1"/>
        </c:ser>
        <c:ser>
          <c:idx val="2"/>
          <c:order val="2"/>
          <c:tx>
            <c:v>670 GHz gyrotron</c:v>
          </c:tx>
          <c:marker>
            <c:symbol val="none"/>
          </c:marker>
          <c:xVal>
            <c:numRef>
              <c:f>Лист1!$M$4:$M$172</c:f>
              <c:numCache>
                <c:formatCode>General</c:formatCode>
                <c:ptCount val="169"/>
                <c:pt idx="0">
                  <c:v>3000000000000000</c:v>
                </c:pt>
                <c:pt idx="1">
                  <c:v>6000000000000000</c:v>
                </c:pt>
                <c:pt idx="2">
                  <c:v>9000000000000000</c:v>
                </c:pt>
                <c:pt idx="3">
                  <c:v>1.2E+16</c:v>
                </c:pt>
                <c:pt idx="4">
                  <c:v>1.5E+16</c:v>
                </c:pt>
                <c:pt idx="5">
                  <c:v>1.8E+16</c:v>
                </c:pt>
                <c:pt idx="6">
                  <c:v>2.1E+16</c:v>
                </c:pt>
                <c:pt idx="7">
                  <c:v>2.4E+16</c:v>
                </c:pt>
                <c:pt idx="8">
                  <c:v>2.7E+16</c:v>
                </c:pt>
                <c:pt idx="9">
                  <c:v>3E+16</c:v>
                </c:pt>
                <c:pt idx="10">
                  <c:v>3.3000000000000004E+16</c:v>
                </c:pt>
                <c:pt idx="11">
                  <c:v>3.6E+16</c:v>
                </c:pt>
                <c:pt idx="12">
                  <c:v>3.9E+16</c:v>
                </c:pt>
                <c:pt idx="13">
                  <c:v>4.2E+16</c:v>
                </c:pt>
                <c:pt idx="14">
                  <c:v>4.5E+16</c:v>
                </c:pt>
                <c:pt idx="15">
                  <c:v>4.8E+16</c:v>
                </c:pt>
                <c:pt idx="16">
                  <c:v>5.1E+16</c:v>
                </c:pt>
                <c:pt idx="17">
                  <c:v>5.4E+16</c:v>
                </c:pt>
                <c:pt idx="18">
                  <c:v>5.7E+16</c:v>
                </c:pt>
                <c:pt idx="19">
                  <c:v>6E+16</c:v>
                </c:pt>
                <c:pt idx="20">
                  <c:v>6.3E+16</c:v>
                </c:pt>
                <c:pt idx="21">
                  <c:v>6.6000000000000008E+16</c:v>
                </c:pt>
                <c:pt idx="22">
                  <c:v>6.8999999999999992E+16</c:v>
                </c:pt>
                <c:pt idx="23">
                  <c:v>7.2E+16</c:v>
                </c:pt>
                <c:pt idx="24">
                  <c:v>7.5E+16</c:v>
                </c:pt>
                <c:pt idx="25">
                  <c:v>7.8E+16</c:v>
                </c:pt>
                <c:pt idx="26">
                  <c:v>8.1E+16</c:v>
                </c:pt>
                <c:pt idx="27">
                  <c:v>8.4E+16</c:v>
                </c:pt>
                <c:pt idx="28">
                  <c:v>8.7E+16</c:v>
                </c:pt>
                <c:pt idx="29">
                  <c:v>9E+16</c:v>
                </c:pt>
                <c:pt idx="30">
                  <c:v>9.3E+16</c:v>
                </c:pt>
                <c:pt idx="31">
                  <c:v>9.6E+16</c:v>
                </c:pt>
                <c:pt idx="32">
                  <c:v>9.9E+16</c:v>
                </c:pt>
                <c:pt idx="33">
                  <c:v>1.02E+17</c:v>
                </c:pt>
                <c:pt idx="34">
                  <c:v>1.05E+17</c:v>
                </c:pt>
                <c:pt idx="35">
                  <c:v>1.08E+17</c:v>
                </c:pt>
                <c:pt idx="36">
                  <c:v>1.11E+17</c:v>
                </c:pt>
                <c:pt idx="37">
                  <c:v>1.14E+17</c:v>
                </c:pt>
                <c:pt idx="38">
                  <c:v>1.17E+17</c:v>
                </c:pt>
                <c:pt idx="39">
                  <c:v>1.2E+17</c:v>
                </c:pt>
                <c:pt idx="40">
                  <c:v>1.2299999999999998E+17</c:v>
                </c:pt>
                <c:pt idx="41">
                  <c:v>1.26E+17</c:v>
                </c:pt>
                <c:pt idx="42">
                  <c:v>1.29E+17</c:v>
                </c:pt>
                <c:pt idx="43">
                  <c:v>1.3200000000000002E+17</c:v>
                </c:pt>
                <c:pt idx="44">
                  <c:v>1.35E+17</c:v>
                </c:pt>
                <c:pt idx="45">
                  <c:v>1.3799999999999998E+17</c:v>
                </c:pt>
                <c:pt idx="46">
                  <c:v>1.41E+17</c:v>
                </c:pt>
                <c:pt idx="47">
                  <c:v>1.44E+17</c:v>
                </c:pt>
                <c:pt idx="48">
                  <c:v>1.47E+17</c:v>
                </c:pt>
                <c:pt idx="49">
                  <c:v>1.5E+17</c:v>
                </c:pt>
                <c:pt idx="50">
                  <c:v>1.8E+17</c:v>
                </c:pt>
                <c:pt idx="51">
                  <c:v>2.1E+17</c:v>
                </c:pt>
                <c:pt idx="52">
                  <c:v>2.4E+17</c:v>
                </c:pt>
                <c:pt idx="53">
                  <c:v>2.7E+17</c:v>
                </c:pt>
                <c:pt idx="54">
                  <c:v>3E+17</c:v>
                </c:pt>
                <c:pt idx="55">
                  <c:v>3.3E+17</c:v>
                </c:pt>
                <c:pt idx="56">
                  <c:v>3.6E+17</c:v>
                </c:pt>
                <c:pt idx="57">
                  <c:v>3.9E+17</c:v>
                </c:pt>
                <c:pt idx="58">
                  <c:v>4.2E+17</c:v>
                </c:pt>
                <c:pt idx="59">
                  <c:v>4.5E+17</c:v>
                </c:pt>
                <c:pt idx="60">
                  <c:v>4.8E+17</c:v>
                </c:pt>
                <c:pt idx="61">
                  <c:v>5.1E+17</c:v>
                </c:pt>
                <c:pt idx="62">
                  <c:v>5.4E+17</c:v>
                </c:pt>
                <c:pt idx="63">
                  <c:v>5.7E+17</c:v>
                </c:pt>
                <c:pt idx="64">
                  <c:v>6E+17</c:v>
                </c:pt>
                <c:pt idx="65">
                  <c:v>6.3E+17</c:v>
                </c:pt>
                <c:pt idx="66">
                  <c:v>6.6E+17</c:v>
                </c:pt>
                <c:pt idx="67">
                  <c:v>6.9E+17</c:v>
                </c:pt>
                <c:pt idx="68">
                  <c:v>7.2E+17</c:v>
                </c:pt>
                <c:pt idx="69">
                  <c:v>7.5E+17</c:v>
                </c:pt>
                <c:pt idx="70">
                  <c:v>7.8E+17</c:v>
                </c:pt>
                <c:pt idx="71">
                  <c:v>8.1E+17</c:v>
                </c:pt>
                <c:pt idx="72">
                  <c:v>8.4E+17</c:v>
                </c:pt>
                <c:pt idx="73">
                  <c:v>8.7E+17</c:v>
                </c:pt>
                <c:pt idx="74">
                  <c:v>9E+17</c:v>
                </c:pt>
                <c:pt idx="75">
                  <c:v>9.3E+17</c:v>
                </c:pt>
                <c:pt idx="76">
                  <c:v>9.6E+17</c:v>
                </c:pt>
                <c:pt idx="77">
                  <c:v>9.9E+17</c:v>
                </c:pt>
                <c:pt idx="78">
                  <c:v>1.02E+18</c:v>
                </c:pt>
                <c:pt idx="79">
                  <c:v>1.05E+18</c:v>
                </c:pt>
                <c:pt idx="80">
                  <c:v>1.08E+18</c:v>
                </c:pt>
                <c:pt idx="81">
                  <c:v>1.11E+18</c:v>
                </c:pt>
                <c:pt idx="82">
                  <c:v>1.14E+18</c:v>
                </c:pt>
                <c:pt idx="83">
                  <c:v>1.17E+18</c:v>
                </c:pt>
                <c:pt idx="84">
                  <c:v>1.2E+18</c:v>
                </c:pt>
                <c:pt idx="85">
                  <c:v>1.23E+18</c:v>
                </c:pt>
                <c:pt idx="86">
                  <c:v>1.26E+18</c:v>
                </c:pt>
                <c:pt idx="87">
                  <c:v>1.29E+18</c:v>
                </c:pt>
                <c:pt idx="88">
                  <c:v>1.32E+18</c:v>
                </c:pt>
                <c:pt idx="89">
                  <c:v>1.35E+18</c:v>
                </c:pt>
                <c:pt idx="90">
                  <c:v>1.38E+18</c:v>
                </c:pt>
                <c:pt idx="91">
                  <c:v>1.41E+18</c:v>
                </c:pt>
                <c:pt idx="92">
                  <c:v>1.44E+18</c:v>
                </c:pt>
                <c:pt idx="93">
                  <c:v>1.47E+18</c:v>
                </c:pt>
                <c:pt idx="94">
                  <c:v>1.5E+18</c:v>
                </c:pt>
                <c:pt idx="95">
                  <c:v>1.8E+18</c:v>
                </c:pt>
                <c:pt idx="96">
                  <c:v>2.1E+18</c:v>
                </c:pt>
                <c:pt idx="97">
                  <c:v>2.4E+18</c:v>
                </c:pt>
                <c:pt idx="98">
                  <c:v>2.7E+18</c:v>
                </c:pt>
                <c:pt idx="99">
                  <c:v>3E+18</c:v>
                </c:pt>
                <c:pt idx="100">
                  <c:v>3.3E+18</c:v>
                </c:pt>
                <c:pt idx="101">
                  <c:v>3.6E+18</c:v>
                </c:pt>
                <c:pt idx="102">
                  <c:v>3.9E+18</c:v>
                </c:pt>
                <c:pt idx="103">
                  <c:v>4.2E+18</c:v>
                </c:pt>
                <c:pt idx="104">
                  <c:v>4.5E+18</c:v>
                </c:pt>
                <c:pt idx="105">
                  <c:v>4.8E+18</c:v>
                </c:pt>
                <c:pt idx="106">
                  <c:v>5.1E+18</c:v>
                </c:pt>
                <c:pt idx="107">
                  <c:v>5.4E+18</c:v>
                </c:pt>
                <c:pt idx="108">
                  <c:v>5.7E+18</c:v>
                </c:pt>
                <c:pt idx="109">
                  <c:v>6E+18</c:v>
                </c:pt>
                <c:pt idx="110">
                  <c:v>6.3E+18</c:v>
                </c:pt>
                <c:pt idx="111">
                  <c:v>6.6E+18</c:v>
                </c:pt>
                <c:pt idx="112">
                  <c:v>6.9E+18</c:v>
                </c:pt>
                <c:pt idx="113">
                  <c:v>7.2E+18</c:v>
                </c:pt>
                <c:pt idx="114">
                  <c:v>7.5E+18</c:v>
                </c:pt>
                <c:pt idx="115">
                  <c:v>7.8E+18</c:v>
                </c:pt>
                <c:pt idx="116">
                  <c:v>8.1E+18</c:v>
                </c:pt>
                <c:pt idx="117">
                  <c:v>8.4E+18</c:v>
                </c:pt>
                <c:pt idx="118">
                  <c:v>8.7E+18</c:v>
                </c:pt>
                <c:pt idx="119">
                  <c:v>9E+18</c:v>
                </c:pt>
                <c:pt idx="120">
                  <c:v>9.3E+18</c:v>
                </c:pt>
                <c:pt idx="121">
                  <c:v>9.6E+18</c:v>
                </c:pt>
                <c:pt idx="122">
                  <c:v>9.9E+18</c:v>
                </c:pt>
                <c:pt idx="123">
                  <c:v>1.02E+19</c:v>
                </c:pt>
                <c:pt idx="124">
                  <c:v>1.05E+19</c:v>
                </c:pt>
                <c:pt idx="125">
                  <c:v>1.08E+19</c:v>
                </c:pt>
                <c:pt idx="126">
                  <c:v>1.11E+19</c:v>
                </c:pt>
                <c:pt idx="127">
                  <c:v>1.14E+19</c:v>
                </c:pt>
                <c:pt idx="128">
                  <c:v>1.17E+19</c:v>
                </c:pt>
                <c:pt idx="129">
                  <c:v>1.2E+19</c:v>
                </c:pt>
                <c:pt idx="130">
                  <c:v>1.23E+19</c:v>
                </c:pt>
                <c:pt idx="131">
                  <c:v>1.26E+19</c:v>
                </c:pt>
                <c:pt idx="132">
                  <c:v>1.29E+19</c:v>
                </c:pt>
                <c:pt idx="133">
                  <c:v>1.32E+19</c:v>
                </c:pt>
                <c:pt idx="134">
                  <c:v>1.35E+19</c:v>
                </c:pt>
                <c:pt idx="135">
                  <c:v>1.38E+19</c:v>
                </c:pt>
                <c:pt idx="136">
                  <c:v>1.41E+19</c:v>
                </c:pt>
                <c:pt idx="137">
                  <c:v>1.44E+19</c:v>
                </c:pt>
                <c:pt idx="138">
                  <c:v>1.47E+19</c:v>
                </c:pt>
                <c:pt idx="139">
                  <c:v>1.5E+19</c:v>
                </c:pt>
                <c:pt idx="140">
                  <c:v>1.65E+19</c:v>
                </c:pt>
                <c:pt idx="141">
                  <c:v>1.8E+19</c:v>
                </c:pt>
                <c:pt idx="142">
                  <c:v>1.95E+19</c:v>
                </c:pt>
                <c:pt idx="143">
                  <c:v>2.1E+19</c:v>
                </c:pt>
                <c:pt idx="144">
                  <c:v>2.25E+19</c:v>
                </c:pt>
                <c:pt idx="145">
                  <c:v>2.4E+19</c:v>
                </c:pt>
                <c:pt idx="146">
                  <c:v>2.55E+19</c:v>
                </c:pt>
                <c:pt idx="147">
                  <c:v>2.7E+19</c:v>
                </c:pt>
                <c:pt idx="148">
                  <c:v>2.85E+19</c:v>
                </c:pt>
                <c:pt idx="149">
                  <c:v>3E+19</c:v>
                </c:pt>
                <c:pt idx="150">
                  <c:v>3.6E+19</c:v>
                </c:pt>
                <c:pt idx="151">
                  <c:v>4.2E+19</c:v>
                </c:pt>
                <c:pt idx="152">
                  <c:v>4.8E+19</c:v>
                </c:pt>
                <c:pt idx="153">
                  <c:v>5.4E+19</c:v>
                </c:pt>
                <c:pt idx="154">
                  <c:v>6E+19</c:v>
                </c:pt>
                <c:pt idx="155">
                  <c:v>6.6E+19</c:v>
                </c:pt>
                <c:pt idx="156">
                  <c:v>7.2E+19</c:v>
                </c:pt>
                <c:pt idx="157">
                  <c:v>7.8E+19</c:v>
                </c:pt>
                <c:pt idx="158">
                  <c:v>8.4E+19</c:v>
                </c:pt>
                <c:pt idx="159">
                  <c:v>9E+19</c:v>
                </c:pt>
                <c:pt idx="160">
                  <c:v>9.6E+19</c:v>
                </c:pt>
                <c:pt idx="161">
                  <c:v>1.02E+20</c:v>
                </c:pt>
                <c:pt idx="162">
                  <c:v>1.08E+20</c:v>
                </c:pt>
                <c:pt idx="163">
                  <c:v>1.14E+20</c:v>
                </c:pt>
                <c:pt idx="164">
                  <c:v>1.2E+20</c:v>
                </c:pt>
                <c:pt idx="165">
                  <c:v>1.26E+20</c:v>
                </c:pt>
                <c:pt idx="166">
                  <c:v>1.32E+20</c:v>
                </c:pt>
                <c:pt idx="167">
                  <c:v>1.38E+20</c:v>
                </c:pt>
                <c:pt idx="168">
                  <c:v>1.44E+20</c:v>
                </c:pt>
              </c:numCache>
            </c:numRef>
          </c:xVal>
          <c:yVal>
            <c:numRef>
              <c:f>Лист1!$E$4:$E$172</c:f>
              <c:numCache>
                <c:formatCode>General</c:formatCode>
                <c:ptCount val="169"/>
                <c:pt idx="0">
                  <c:v>1851421.9539999999</c:v>
                </c:pt>
                <c:pt idx="1">
                  <c:v>925815.96730000002</c:v>
                </c:pt>
                <c:pt idx="2">
                  <c:v>617327.23060000001</c:v>
                </c:pt>
                <c:pt idx="3">
                  <c:v>463117.7279</c:v>
                </c:pt>
                <c:pt idx="4">
                  <c:v>370619.83120000002</c:v>
                </c:pt>
                <c:pt idx="5">
                  <c:v>308977.64399999997</c:v>
                </c:pt>
                <c:pt idx="6">
                  <c:v>264967.1937</c:v>
                </c:pt>
                <c:pt idx="7">
                  <c:v>231976.4792</c:v>
                </c:pt>
                <c:pt idx="8">
                  <c:v>206332.15400000001</c:v>
                </c:pt>
                <c:pt idx="9">
                  <c:v>185830.19889999999</c:v>
                </c:pt>
                <c:pt idx="10">
                  <c:v>169068.0466</c:v>
                </c:pt>
                <c:pt idx="11">
                  <c:v>155110.6439</c:v>
                </c:pt>
                <c:pt idx="12">
                  <c:v>143310.63829999999</c:v>
                </c:pt>
                <c:pt idx="13">
                  <c:v>133205.62880000001</c:v>
                </c:pt>
                <c:pt idx="14">
                  <c:v>124456.51519999999</c:v>
                </c:pt>
                <c:pt idx="15">
                  <c:v>116808.9675</c:v>
                </c:pt>
                <c:pt idx="16">
                  <c:v>110068.493</c:v>
                </c:pt>
                <c:pt idx="17">
                  <c:v>104083.8159</c:v>
                </c:pt>
                <c:pt idx="18">
                  <c:v>98735.504289999997</c:v>
                </c:pt>
                <c:pt idx="19">
                  <c:v>93928.009560000006</c:v>
                </c:pt>
                <c:pt idx="20">
                  <c:v>89583.980190000002</c:v>
                </c:pt>
                <c:pt idx="21">
                  <c:v>85640.126310000007</c:v>
                </c:pt>
                <c:pt idx="22">
                  <c:v>82044.163010000004</c:v>
                </c:pt>
                <c:pt idx="23">
                  <c:v>78752.517900000006</c:v>
                </c:pt>
                <c:pt idx="24">
                  <c:v>75728.588820000004</c:v>
                </c:pt>
                <c:pt idx="25">
                  <c:v>72941.403590000002</c:v>
                </c:pt>
                <c:pt idx="26">
                  <c:v>70364.577640000003</c:v>
                </c:pt>
                <c:pt idx="27">
                  <c:v>67975.494930000001</c:v>
                </c:pt>
                <c:pt idx="28">
                  <c:v>65754.6584</c:v>
                </c:pt>
                <c:pt idx="29">
                  <c:v>63685.170290000002</c:v>
                </c:pt>
                <c:pt idx="30">
                  <c:v>61752.313000000002</c:v>
                </c:pt>
                <c:pt idx="31">
                  <c:v>59943.208599999998</c:v>
                </c:pt>
                <c:pt idx="32">
                  <c:v>58246.540229999999</c:v>
                </c:pt>
                <c:pt idx="33">
                  <c:v>56652.322569999997</c:v>
                </c:pt>
                <c:pt idx="34">
                  <c:v>55151.711779999998</c:v>
                </c:pt>
                <c:pt idx="35">
                  <c:v>53736.847040000001</c:v>
                </c:pt>
                <c:pt idx="36">
                  <c:v>52400.717750000003</c:v>
                </c:pt>
                <c:pt idx="37">
                  <c:v>51137.051789999998</c:v>
                </c:pt>
                <c:pt idx="38">
                  <c:v>49940.220849999998</c:v>
                </c:pt>
                <c:pt idx="39">
                  <c:v>48805.160060000002</c:v>
                </c:pt>
                <c:pt idx="40">
                  <c:v>47727.299299999999</c:v>
                </c:pt>
                <c:pt idx="41">
                  <c:v>46702.504350000003</c:v>
                </c:pt>
                <c:pt idx="42">
                  <c:v>45727.026259999999</c:v>
                </c:pt>
                <c:pt idx="43">
                  <c:v>44797.457569999999</c:v>
                </c:pt>
                <c:pt idx="44">
                  <c:v>43910.694430000003</c:v>
                </c:pt>
                <c:pt idx="45">
                  <c:v>43063.903630000001</c:v>
                </c:pt>
                <c:pt idx="46">
                  <c:v>42254.493770000001</c:v>
                </c:pt>
                <c:pt idx="47">
                  <c:v>41480.090179999999</c:v>
                </c:pt>
                <c:pt idx="48">
                  <c:v>40738.512719999999</c:v>
                </c:pt>
                <c:pt idx="49">
                  <c:v>40027.756000000001</c:v>
                </c:pt>
                <c:pt idx="50">
                  <c:v>34270.273999999998</c:v>
                </c:pt>
                <c:pt idx="51">
                  <c:v>30216.595000000001</c:v>
                </c:pt>
                <c:pt idx="52">
                  <c:v>27213.013999999999</c:v>
                </c:pt>
                <c:pt idx="53">
                  <c:v>24899.638999999999</c:v>
                </c:pt>
                <c:pt idx="54">
                  <c:v>23062.856</c:v>
                </c:pt>
                <c:pt idx="55">
                  <c:v>21568.319</c:v>
                </c:pt>
                <c:pt idx="56">
                  <c:v>20327.542000000001</c:v>
                </c:pt>
                <c:pt idx="57">
                  <c:v>19279.996999999999</c:v>
                </c:pt>
                <c:pt idx="58">
                  <c:v>18382.944</c:v>
                </c:pt>
                <c:pt idx="59">
                  <c:v>17605.382000000001</c:v>
                </c:pt>
                <c:pt idx="60">
                  <c:v>16924.29</c:v>
                </c:pt>
                <c:pt idx="61">
                  <c:v>16322.228999999999</c:v>
                </c:pt>
                <c:pt idx="62">
                  <c:v>15785.748</c:v>
                </c:pt>
                <c:pt idx="63">
                  <c:v>15304.308999999999</c:v>
                </c:pt>
                <c:pt idx="64">
                  <c:v>14869.536</c:v>
                </c:pt>
                <c:pt idx="65">
                  <c:v>14474.692999999999</c:v>
                </c:pt>
                <c:pt idx="66">
                  <c:v>14114.295</c:v>
                </c:pt>
                <c:pt idx="67">
                  <c:v>13783.834000000001</c:v>
                </c:pt>
                <c:pt idx="68">
                  <c:v>13479.567999999999</c:v>
                </c:pt>
                <c:pt idx="69">
                  <c:v>13198.364</c:v>
                </c:pt>
                <c:pt idx="70">
                  <c:v>12937.579</c:v>
                </c:pt>
                <c:pt idx="71">
                  <c:v>12694.968999999999</c:v>
                </c:pt>
                <c:pt idx="72">
                  <c:v>12468.611999999999</c:v>
                </c:pt>
                <c:pt idx="73">
                  <c:v>12256.855</c:v>
                </c:pt>
                <c:pt idx="74">
                  <c:v>12058.268</c:v>
                </c:pt>
                <c:pt idx="75">
                  <c:v>11871.606</c:v>
                </c:pt>
                <c:pt idx="76">
                  <c:v>11695.78</c:v>
                </c:pt>
                <c:pt idx="77">
                  <c:v>11529.834000000001</c:v>
                </c:pt>
                <c:pt idx="78">
                  <c:v>11372.924000000001</c:v>
                </c:pt>
                <c:pt idx="79">
                  <c:v>11224.303</c:v>
                </c:pt>
                <c:pt idx="80">
                  <c:v>11083.306</c:v>
                </c:pt>
                <c:pt idx="81">
                  <c:v>10949.34</c:v>
                </c:pt>
                <c:pt idx="82">
                  <c:v>10821.874</c:v>
                </c:pt>
                <c:pt idx="83">
                  <c:v>10700.431</c:v>
                </c:pt>
                <c:pt idx="84">
                  <c:v>10584.581</c:v>
                </c:pt>
                <c:pt idx="85">
                  <c:v>10473.937</c:v>
                </c:pt>
                <c:pt idx="86">
                  <c:v>10368.145</c:v>
                </c:pt>
                <c:pt idx="87">
                  <c:v>10266.887000000001</c:v>
                </c:pt>
                <c:pt idx="88">
                  <c:v>10169.870999999999</c:v>
                </c:pt>
                <c:pt idx="89">
                  <c:v>10076.833000000001</c:v>
                </c:pt>
                <c:pt idx="90">
                  <c:v>9987.5283999999992</c:v>
                </c:pt>
                <c:pt idx="91">
                  <c:v>9901.7353000000003</c:v>
                </c:pt>
                <c:pt idx="92">
                  <c:v>9819.2489999999998</c:v>
                </c:pt>
                <c:pt idx="93">
                  <c:v>9739.8814999999995</c:v>
                </c:pt>
                <c:pt idx="94">
                  <c:v>9663</c:v>
                </c:pt>
                <c:pt idx="95">
                  <c:v>9031</c:v>
                </c:pt>
                <c:pt idx="96">
                  <c:v>8572</c:v>
                </c:pt>
                <c:pt idx="97">
                  <c:v>8226</c:v>
                </c:pt>
                <c:pt idx="98">
                  <c:v>7961</c:v>
                </c:pt>
                <c:pt idx="99">
                  <c:v>7755</c:v>
                </c:pt>
                <c:pt idx="100">
                  <c:v>7594</c:v>
                </c:pt>
                <c:pt idx="101">
                  <c:v>7468</c:v>
                </c:pt>
                <c:pt idx="102">
                  <c:v>7372</c:v>
                </c:pt>
                <c:pt idx="103">
                  <c:v>7298</c:v>
                </c:pt>
                <c:pt idx="104">
                  <c:v>7245</c:v>
                </c:pt>
                <c:pt idx="105">
                  <c:v>7208</c:v>
                </c:pt>
                <c:pt idx="106">
                  <c:v>7186</c:v>
                </c:pt>
                <c:pt idx="107">
                  <c:v>7177</c:v>
                </c:pt>
                <c:pt idx="108">
                  <c:v>7178</c:v>
                </c:pt>
                <c:pt idx="109">
                  <c:v>7189</c:v>
                </c:pt>
                <c:pt idx="110">
                  <c:v>7208</c:v>
                </c:pt>
                <c:pt idx="111">
                  <c:v>7235</c:v>
                </c:pt>
                <c:pt idx="112">
                  <c:v>7269</c:v>
                </c:pt>
                <c:pt idx="113">
                  <c:v>7308</c:v>
                </c:pt>
                <c:pt idx="114">
                  <c:v>7353</c:v>
                </c:pt>
                <c:pt idx="115">
                  <c:v>7403</c:v>
                </c:pt>
                <c:pt idx="116">
                  <c:v>7458</c:v>
                </c:pt>
                <c:pt idx="117">
                  <c:v>7517</c:v>
                </c:pt>
                <c:pt idx="118">
                  <c:v>7579</c:v>
                </c:pt>
                <c:pt idx="119">
                  <c:v>7644</c:v>
                </c:pt>
                <c:pt idx="120">
                  <c:v>7713</c:v>
                </c:pt>
                <c:pt idx="121">
                  <c:v>7784</c:v>
                </c:pt>
                <c:pt idx="122">
                  <c:v>7858</c:v>
                </c:pt>
                <c:pt idx="123">
                  <c:v>7935</c:v>
                </c:pt>
                <c:pt idx="124">
                  <c:v>8013</c:v>
                </c:pt>
                <c:pt idx="125">
                  <c:v>8094</c:v>
                </c:pt>
                <c:pt idx="126">
                  <c:v>8176</c:v>
                </c:pt>
                <c:pt idx="127">
                  <c:v>8260</c:v>
                </c:pt>
                <c:pt idx="128">
                  <c:v>8346</c:v>
                </c:pt>
                <c:pt idx="129">
                  <c:v>8433</c:v>
                </c:pt>
                <c:pt idx="130">
                  <c:v>8521</c:v>
                </c:pt>
                <c:pt idx="131">
                  <c:v>8610</c:v>
                </c:pt>
                <c:pt idx="132">
                  <c:v>8701</c:v>
                </c:pt>
                <c:pt idx="133">
                  <c:v>8793</c:v>
                </c:pt>
                <c:pt idx="134">
                  <c:v>8885</c:v>
                </c:pt>
                <c:pt idx="135">
                  <c:v>8979</c:v>
                </c:pt>
                <c:pt idx="136">
                  <c:v>9073</c:v>
                </c:pt>
                <c:pt idx="137">
                  <c:v>9168</c:v>
                </c:pt>
                <c:pt idx="138">
                  <c:v>9264</c:v>
                </c:pt>
                <c:pt idx="139">
                  <c:v>9361.0043000000005</c:v>
                </c:pt>
                <c:pt idx="140">
                  <c:v>9851.4691999999995</c:v>
                </c:pt>
                <c:pt idx="141">
                  <c:v>10352.299999999999</c:v>
                </c:pt>
                <c:pt idx="142">
                  <c:v>10860.085999999999</c:v>
                </c:pt>
                <c:pt idx="143">
                  <c:v>11372.414000000001</c:v>
                </c:pt>
                <c:pt idx="144">
                  <c:v>11887.556</c:v>
                </c:pt>
                <c:pt idx="145">
                  <c:v>12404.26</c:v>
                </c:pt>
                <c:pt idx="146">
                  <c:v>12921.61</c:v>
                </c:pt>
                <c:pt idx="147">
                  <c:v>13438.931</c:v>
                </c:pt>
                <c:pt idx="148">
                  <c:v>13955.726000000001</c:v>
                </c:pt>
                <c:pt idx="149">
                  <c:v>14471</c:v>
                </c:pt>
                <c:pt idx="150">
                  <c:v>16521</c:v>
                </c:pt>
                <c:pt idx="151">
                  <c:v>18545</c:v>
                </c:pt>
                <c:pt idx="152">
                  <c:v>20540</c:v>
                </c:pt>
                <c:pt idx="153">
                  <c:v>22508</c:v>
                </c:pt>
                <c:pt idx="154">
                  <c:v>24450</c:v>
                </c:pt>
                <c:pt idx="155">
                  <c:v>26368</c:v>
                </c:pt>
                <c:pt idx="156">
                  <c:v>28264</c:v>
                </c:pt>
                <c:pt idx="157">
                  <c:v>30139</c:v>
                </c:pt>
                <c:pt idx="158">
                  <c:v>31995</c:v>
                </c:pt>
                <c:pt idx="159">
                  <c:v>33834</c:v>
                </c:pt>
                <c:pt idx="160">
                  <c:v>35656</c:v>
                </c:pt>
                <c:pt idx="161">
                  <c:v>37463</c:v>
                </c:pt>
                <c:pt idx="162">
                  <c:v>39256</c:v>
                </c:pt>
                <c:pt idx="163">
                  <c:v>41035</c:v>
                </c:pt>
                <c:pt idx="164">
                  <c:v>42801</c:v>
                </c:pt>
                <c:pt idx="165">
                  <c:v>44556</c:v>
                </c:pt>
                <c:pt idx="166">
                  <c:v>46300</c:v>
                </c:pt>
                <c:pt idx="167">
                  <c:v>48033</c:v>
                </c:pt>
                <c:pt idx="168">
                  <c:v>49755</c:v>
                </c:pt>
              </c:numCache>
            </c:numRef>
          </c:yVal>
          <c:smooth val="1"/>
        </c:ser>
        <c:ser>
          <c:idx val="3"/>
          <c:order val="3"/>
          <c:tx>
            <c:v>Nd: YAG laser</c:v>
          </c:tx>
          <c:marker>
            <c:symbol val="none"/>
          </c:marker>
          <c:xVal>
            <c:numRef>
              <c:f>Лист1!$N$4:$N$279</c:f>
              <c:numCache>
                <c:formatCode>General</c:formatCode>
                <c:ptCount val="276"/>
                <c:pt idx="0">
                  <c:v>3E+17</c:v>
                </c:pt>
                <c:pt idx="1">
                  <c:v>6E+17</c:v>
                </c:pt>
                <c:pt idx="2">
                  <c:v>9E+17</c:v>
                </c:pt>
                <c:pt idx="3">
                  <c:v>1.2E+18</c:v>
                </c:pt>
                <c:pt idx="4">
                  <c:v>1.5E+18</c:v>
                </c:pt>
                <c:pt idx="5">
                  <c:v>1.8E+18</c:v>
                </c:pt>
                <c:pt idx="6">
                  <c:v>2.1E+18</c:v>
                </c:pt>
                <c:pt idx="7">
                  <c:v>2.4E+18</c:v>
                </c:pt>
                <c:pt idx="8">
                  <c:v>2.7E+18</c:v>
                </c:pt>
                <c:pt idx="9">
                  <c:v>3E+18</c:v>
                </c:pt>
                <c:pt idx="10">
                  <c:v>3.3E+18</c:v>
                </c:pt>
                <c:pt idx="11">
                  <c:v>3.6E+18</c:v>
                </c:pt>
                <c:pt idx="12">
                  <c:v>3.9E+18</c:v>
                </c:pt>
                <c:pt idx="13">
                  <c:v>4.2E+18</c:v>
                </c:pt>
                <c:pt idx="14">
                  <c:v>4.5E+18</c:v>
                </c:pt>
                <c:pt idx="15">
                  <c:v>4.8E+18</c:v>
                </c:pt>
                <c:pt idx="16">
                  <c:v>5.1E+18</c:v>
                </c:pt>
                <c:pt idx="17">
                  <c:v>5.4E+18</c:v>
                </c:pt>
                <c:pt idx="18">
                  <c:v>5.7E+18</c:v>
                </c:pt>
                <c:pt idx="19">
                  <c:v>6E+18</c:v>
                </c:pt>
                <c:pt idx="20">
                  <c:v>6.3E+18</c:v>
                </c:pt>
                <c:pt idx="21">
                  <c:v>6.6E+18</c:v>
                </c:pt>
                <c:pt idx="22">
                  <c:v>6.9E+18</c:v>
                </c:pt>
                <c:pt idx="23">
                  <c:v>7.2E+18</c:v>
                </c:pt>
                <c:pt idx="24">
                  <c:v>7.5E+18</c:v>
                </c:pt>
                <c:pt idx="25">
                  <c:v>7.8E+18</c:v>
                </c:pt>
                <c:pt idx="26">
                  <c:v>8.1E+18</c:v>
                </c:pt>
                <c:pt idx="27">
                  <c:v>8.4E+18</c:v>
                </c:pt>
                <c:pt idx="28">
                  <c:v>8.7E+18</c:v>
                </c:pt>
                <c:pt idx="29">
                  <c:v>9E+18</c:v>
                </c:pt>
                <c:pt idx="30">
                  <c:v>9.3E+18</c:v>
                </c:pt>
                <c:pt idx="31">
                  <c:v>9.6E+18</c:v>
                </c:pt>
                <c:pt idx="32">
                  <c:v>9.9E+18</c:v>
                </c:pt>
                <c:pt idx="33">
                  <c:v>1.02E+19</c:v>
                </c:pt>
                <c:pt idx="34">
                  <c:v>1.05E+19</c:v>
                </c:pt>
                <c:pt idx="35">
                  <c:v>1.08E+19</c:v>
                </c:pt>
                <c:pt idx="36">
                  <c:v>1.11E+19</c:v>
                </c:pt>
                <c:pt idx="37">
                  <c:v>1.14E+19</c:v>
                </c:pt>
                <c:pt idx="38">
                  <c:v>1.17E+19</c:v>
                </c:pt>
                <c:pt idx="39">
                  <c:v>1.2E+19</c:v>
                </c:pt>
                <c:pt idx="40">
                  <c:v>1.23E+19</c:v>
                </c:pt>
                <c:pt idx="41">
                  <c:v>1.26E+19</c:v>
                </c:pt>
                <c:pt idx="42">
                  <c:v>1.29E+19</c:v>
                </c:pt>
                <c:pt idx="43">
                  <c:v>1.32E+19</c:v>
                </c:pt>
                <c:pt idx="44">
                  <c:v>1.35E+19</c:v>
                </c:pt>
                <c:pt idx="45">
                  <c:v>1.38E+19</c:v>
                </c:pt>
                <c:pt idx="46">
                  <c:v>1.41E+19</c:v>
                </c:pt>
                <c:pt idx="47">
                  <c:v>1.44E+19</c:v>
                </c:pt>
                <c:pt idx="48">
                  <c:v>1.47E+19</c:v>
                </c:pt>
                <c:pt idx="49">
                  <c:v>1.5E+19</c:v>
                </c:pt>
                <c:pt idx="50">
                  <c:v>1.65E+19</c:v>
                </c:pt>
                <c:pt idx="51">
                  <c:v>1.8E+19</c:v>
                </c:pt>
                <c:pt idx="52">
                  <c:v>1.95E+19</c:v>
                </c:pt>
                <c:pt idx="53">
                  <c:v>2.1E+19</c:v>
                </c:pt>
                <c:pt idx="54">
                  <c:v>2.25E+19</c:v>
                </c:pt>
                <c:pt idx="55">
                  <c:v>2.4E+19</c:v>
                </c:pt>
                <c:pt idx="56">
                  <c:v>2.55E+19</c:v>
                </c:pt>
                <c:pt idx="57">
                  <c:v>2.7E+19</c:v>
                </c:pt>
                <c:pt idx="58">
                  <c:v>2.85E+19</c:v>
                </c:pt>
                <c:pt idx="59">
                  <c:v>3E+19</c:v>
                </c:pt>
                <c:pt idx="60">
                  <c:v>3.15E+19</c:v>
                </c:pt>
                <c:pt idx="61">
                  <c:v>3.3E+19</c:v>
                </c:pt>
                <c:pt idx="62">
                  <c:v>3.45E+19</c:v>
                </c:pt>
                <c:pt idx="63">
                  <c:v>3.6E+19</c:v>
                </c:pt>
                <c:pt idx="64">
                  <c:v>3.75E+19</c:v>
                </c:pt>
                <c:pt idx="65">
                  <c:v>3.9E+19</c:v>
                </c:pt>
                <c:pt idx="66">
                  <c:v>4.05E+19</c:v>
                </c:pt>
                <c:pt idx="67">
                  <c:v>4.2E+19</c:v>
                </c:pt>
                <c:pt idx="68">
                  <c:v>4.35E+19</c:v>
                </c:pt>
                <c:pt idx="69">
                  <c:v>4.5E+19</c:v>
                </c:pt>
                <c:pt idx="70">
                  <c:v>4.65E+19</c:v>
                </c:pt>
                <c:pt idx="71">
                  <c:v>4.8E+19</c:v>
                </c:pt>
                <c:pt idx="72">
                  <c:v>4.95E+19</c:v>
                </c:pt>
                <c:pt idx="73">
                  <c:v>5.1E+19</c:v>
                </c:pt>
                <c:pt idx="74">
                  <c:v>5.25E+19</c:v>
                </c:pt>
                <c:pt idx="75">
                  <c:v>5.4E+19</c:v>
                </c:pt>
                <c:pt idx="76">
                  <c:v>5.55E+19</c:v>
                </c:pt>
                <c:pt idx="77">
                  <c:v>5.7E+19</c:v>
                </c:pt>
                <c:pt idx="78">
                  <c:v>5.85E+19</c:v>
                </c:pt>
                <c:pt idx="79">
                  <c:v>6E+19</c:v>
                </c:pt>
                <c:pt idx="80">
                  <c:v>6.6E+19</c:v>
                </c:pt>
                <c:pt idx="81">
                  <c:v>7.2E+19</c:v>
                </c:pt>
                <c:pt idx="82">
                  <c:v>7.8E+19</c:v>
                </c:pt>
                <c:pt idx="83">
                  <c:v>8.4E+19</c:v>
                </c:pt>
                <c:pt idx="84">
                  <c:v>9E+19</c:v>
                </c:pt>
                <c:pt idx="85">
                  <c:v>9.6E+19</c:v>
                </c:pt>
                <c:pt idx="86">
                  <c:v>1.02E+20</c:v>
                </c:pt>
                <c:pt idx="87">
                  <c:v>1.08E+20</c:v>
                </c:pt>
                <c:pt idx="88">
                  <c:v>1.14E+20</c:v>
                </c:pt>
                <c:pt idx="89">
                  <c:v>1.2E+20</c:v>
                </c:pt>
                <c:pt idx="90">
                  <c:v>1.26E+20</c:v>
                </c:pt>
                <c:pt idx="91">
                  <c:v>1.32E+20</c:v>
                </c:pt>
                <c:pt idx="92">
                  <c:v>1.38E+20</c:v>
                </c:pt>
                <c:pt idx="93">
                  <c:v>1.44E+20</c:v>
                </c:pt>
                <c:pt idx="94">
                  <c:v>1.5E+20</c:v>
                </c:pt>
                <c:pt idx="95">
                  <c:v>1.56E+20</c:v>
                </c:pt>
                <c:pt idx="96">
                  <c:v>1.62E+20</c:v>
                </c:pt>
                <c:pt idx="97">
                  <c:v>1.68E+20</c:v>
                </c:pt>
                <c:pt idx="98">
                  <c:v>1.74E+20</c:v>
                </c:pt>
                <c:pt idx="99">
                  <c:v>1.8E+20</c:v>
                </c:pt>
                <c:pt idx="100">
                  <c:v>1.86E+20</c:v>
                </c:pt>
                <c:pt idx="101">
                  <c:v>1.92E+20</c:v>
                </c:pt>
                <c:pt idx="102">
                  <c:v>1.98E+20</c:v>
                </c:pt>
                <c:pt idx="103">
                  <c:v>2.04E+20</c:v>
                </c:pt>
                <c:pt idx="104">
                  <c:v>2.1E+20</c:v>
                </c:pt>
                <c:pt idx="105">
                  <c:v>2.16E+20</c:v>
                </c:pt>
                <c:pt idx="106">
                  <c:v>2.22E+20</c:v>
                </c:pt>
                <c:pt idx="107">
                  <c:v>2.28E+20</c:v>
                </c:pt>
                <c:pt idx="108">
                  <c:v>2.34E+20</c:v>
                </c:pt>
                <c:pt idx="109">
                  <c:v>2.4E+20</c:v>
                </c:pt>
                <c:pt idx="110">
                  <c:v>2.46E+20</c:v>
                </c:pt>
                <c:pt idx="111">
                  <c:v>2.52E+20</c:v>
                </c:pt>
                <c:pt idx="112">
                  <c:v>2.58E+20</c:v>
                </c:pt>
                <c:pt idx="113">
                  <c:v>2.64E+20</c:v>
                </c:pt>
                <c:pt idx="114">
                  <c:v>2.7E+20</c:v>
                </c:pt>
                <c:pt idx="115">
                  <c:v>2.76E+20</c:v>
                </c:pt>
                <c:pt idx="116">
                  <c:v>2.82E+20</c:v>
                </c:pt>
                <c:pt idx="117">
                  <c:v>2.88E+20</c:v>
                </c:pt>
                <c:pt idx="118">
                  <c:v>2.94E+20</c:v>
                </c:pt>
                <c:pt idx="119">
                  <c:v>3E+20</c:v>
                </c:pt>
                <c:pt idx="120">
                  <c:v>3.15E+20</c:v>
                </c:pt>
                <c:pt idx="121">
                  <c:v>3.3E+20</c:v>
                </c:pt>
                <c:pt idx="122">
                  <c:v>3.45E+20</c:v>
                </c:pt>
                <c:pt idx="123">
                  <c:v>3.6E+20</c:v>
                </c:pt>
                <c:pt idx="124">
                  <c:v>3.75E+20</c:v>
                </c:pt>
                <c:pt idx="125">
                  <c:v>3.9E+20</c:v>
                </c:pt>
                <c:pt idx="126">
                  <c:v>4.05E+20</c:v>
                </c:pt>
                <c:pt idx="127">
                  <c:v>4.2E+20</c:v>
                </c:pt>
                <c:pt idx="128">
                  <c:v>4.35E+20</c:v>
                </c:pt>
                <c:pt idx="129">
                  <c:v>4.5E+20</c:v>
                </c:pt>
                <c:pt idx="130">
                  <c:v>4.65E+20</c:v>
                </c:pt>
                <c:pt idx="131">
                  <c:v>4.8E+20</c:v>
                </c:pt>
                <c:pt idx="132">
                  <c:v>4.95E+20</c:v>
                </c:pt>
                <c:pt idx="133">
                  <c:v>5.1E+20</c:v>
                </c:pt>
                <c:pt idx="134">
                  <c:v>5.25E+20</c:v>
                </c:pt>
                <c:pt idx="135">
                  <c:v>5.4E+20</c:v>
                </c:pt>
                <c:pt idx="136">
                  <c:v>5.55E+20</c:v>
                </c:pt>
                <c:pt idx="137">
                  <c:v>5.7E+20</c:v>
                </c:pt>
                <c:pt idx="138">
                  <c:v>5.85E+20</c:v>
                </c:pt>
                <c:pt idx="139">
                  <c:v>6E+20</c:v>
                </c:pt>
                <c:pt idx="140">
                  <c:v>6.3E+20</c:v>
                </c:pt>
                <c:pt idx="141">
                  <c:v>6.6E+20</c:v>
                </c:pt>
                <c:pt idx="142">
                  <c:v>6.9E+20</c:v>
                </c:pt>
                <c:pt idx="143">
                  <c:v>7.2E+20</c:v>
                </c:pt>
                <c:pt idx="144">
                  <c:v>7.5E+20</c:v>
                </c:pt>
                <c:pt idx="145">
                  <c:v>7.8E+20</c:v>
                </c:pt>
                <c:pt idx="146">
                  <c:v>8.1E+20</c:v>
                </c:pt>
                <c:pt idx="147">
                  <c:v>8.4E+20</c:v>
                </c:pt>
                <c:pt idx="148">
                  <c:v>8.7E+20</c:v>
                </c:pt>
                <c:pt idx="149">
                  <c:v>9E+20</c:v>
                </c:pt>
                <c:pt idx="150">
                  <c:v>9.3E+20</c:v>
                </c:pt>
                <c:pt idx="151">
                  <c:v>9.6E+20</c:v>
                </c:pt>
                <c:pt idx="152">
                  <c:v>9.9E+20</c:v>
                </c:pt>
                <c:pt idx="153">
                  <c:v>1.02E+21</c:v>
                </c:pt>
                <c:pt idx="154">
                  <c:v>1.05E+21</c:v>
                </c:pt>
                <c:pt idx="155">
                  <c:v>1.08E+21</c:v>
                </c:pt>
                <c:pt idx="156">
                  <c:v>1.11E+21</c:v>
                </c:pt>
                <c:pt idx="157">
                  <c:v>1.14E+21</c:v>
                </c:pt>
                <c:pt idx="158">
                  <c:v>1.17E+21</c:v>
                </c:pt>
                <c:pt idx="159">
                  <c:v>1.2E+21</c:v>
                </c:pt>
                <c:pt idx="160">
                  <c:v>1.23E+21</c:v>
                </c:pt>
                <c:pt idx="161">
                  <c:v>1.26E+21</c:v>
                </c:pt>
                <c:pt idx="162">
                  <c:v>1.29E+21</c:v>
                </c:pt>
                <c:pt idx="163">
                  <c:v>1.32E+21</c:v>
                </c:pt>
                <c:pt idx="164">
                  <c:v>1.35E+21</c:v>
                </c:pt>
                <c:pt idx="165">
                  <c:v>1.38E+21</c:v>
                </c:pt>
                <c:pt idx="166">
                  <c:v>1.41E+21</c:v>
                </c:pt>
                <c:pt idx="167">
                  <c:v>1.44E+21</c:v>
                </c:pt>
                <c:pt idx="168">
                  <c:v>1.47E+21</c:v>
                </c:pt>
                <c:pt idx="169">
                  <c:v>1.5E+21</c:v>
                </c:pt>
                <c:pt idx="170">
                  <c:v>1.56E+21</c:v>
                </c:pt>
                <c:pt idx="171">
                  <c:v>1.62E+21</c:v>
                </c:pt>
                <c:pt idx="172">
                  <c:v>1.68E+21</c:v>
                </c:pt>
                <c:pt idx="173">
                  <c:v>1.74E+21</c:v>
                </c:pt>
                <c:pt idx="174">
                  <c:v>1.8E+21</c:v>
                </c:pt>
                <c:pt idx="175">
                  <c:v>1.86E+21</c:v>
                </c:pt>
                <c:pt idx="176">
                  <c:v>1.92E+21</c:v>
                </c:pt>
                <c:pt idx="177">
                  <c:v>1.98E+21</c:v>
                </c:pt>
                <c:pt idx="178">
                  <c:v>2.04E+21</c:v>
                </c:pt>
                <c:pt idx="179">
                  <c:v>2.1E+21</c:v>
                </c:pt>
                <c:pt idx="180">
                  <c:v>2.16E+21</c:v>
                </c:pt>
                <c:pt idx="181">
                  <c:v>2.22E+21</c:v>
                </c:pt>
                <c:pt idx="182">
                  <c:v>2.28E+21</c:v>
                </c:pt>
                <c:pt idx="183">
                  <c:v>2.34E+21</c:v>
                </c:pt>
                <c:pt idx="184">
                  <c:v>2.4E+21</c:v>
                </c:pt>
                <c:pt idx="185">
                  <c:v>2.46E+21</c:v>
                </c:pt>
                <c:pt idx="186">
                  <c:v>2.52E+21</c:v>
                </c:pt>
                <c:pt idx="187">
                  <c:v>2.58E+21</c:v>
                </c:pt>
                <c:pt idx="188">
                  <c:v>2.64E+21</c:v>
                </c:pt>
                <c:pt idx="189">
                  <c:v>2.7E+21</c:v>
                </c:pt>
                <c:pt idx="190">
                  <c:v>2.76E+21</c:v>
                </c:pt>
                <c:pt idx="191">
                  <c:v>2.82E+21</c:v>
                </c:pt>
                <c:pt idx="192">
                  <c:v>2.88E+21</c:v>
                </c:pt>
                <c:pt idx="193">
                  <c:v>2.94E+21</c:v>
                </c:pt>
                <c:pt idx="194">
                  <c:v>3E+21</c:v>
                </c:pt>
                <c:pt idx="195">
                  <c:v>3.06E+21</c:v>
                </c:pt>
                <c:pt idx="196">
                  <c:v>3.12E+21</c:v>
                </c:pt>
                <c:pt idx="197">
                  <c:v>3.18E+21</c:v>
                </c:pt>
                <c:pt idx="198">
                  <c:v>3.24E+21</c:v>
                </c:pt>
                <c:pt idx="199">
                  <c:v>3.3E+21</c:v>
                </c:pt>
                <c:pt idx="200">
                  <c:v>3.36E+21</c:v>
                </c:pt>
                <c:pt idx="201">
                  <c:v>3.42E+21</c:v>
                </c:pt>
                <c:pt idx="202">
                  <c:v>3.48E+21</c:v>
                </c:pt>
                <c:pt idx="203">
                  <c:v>3.54E+21</c:v>
                </c:pt>
                <c:pt idx="204">
                  <c:v>3.6E+21</c:v>
                </c:pt>
                <c:pt idx="205">
                  <c:v>3.66E+21</c:v>
                </c:pt>
                <c:pt idx="206">
                  <c:v>3.72E+21</c:v>
                </c:pt>
                <c:pt idx="207">
                  <c:v>3.78E+21</c:v>
                </c:pt>
                <c:pt idx="208">
                  <c:v>3.84E+21</c:v>
                </c:pt>
                <c:pt idx="209">
                  <c:v>3.9E+21</c:v>
                </c:pt>
                <c:pt idx="210">
                  <c:v>3.96E+21</c:v>
                </c:pt>
                <c:pt idx="211">
                  <c:v>4.02E+21</c:v>
                </c:pt>
                <c:pt idx="212">
                  <c:v>4.08E+21</c:v>
                </c:pt>
                <c:pt idx="213">
                  <c:v>4.14E+21</c:v>
                </c:pt>
                <c:pt idx="214">
                  <c:v>4.2E+21</c:v>
                </c:pt>
                <c:pt idx="215">
                  <c:v>4.26E+21</c:v>
                </c:pt>
                <c:pt idx="216">
                  <c:v>4.32E+21</c:v>
                </c:pt>
                <c:pt idx="217">
                  <c:v>4.38E+21</c:v>
                </c:pt>
                <c:pt idx="218">
                  <c:v>4.44E+21</c:v>
                </c:pt>
                <c:pt idx="219">
                  <c:v>4.5E+21</c:v>
                </c:pt>
                <c:pt idx="220">
                  <c:v>4.56E+21</c:v>
                </c:pt>
                <c:pt idx="221">
                  <c:v>4.62E+21</c:v>
                </c:pt>
                <c:pt idx="222">
                  <c:v>4.68E+21</c:v>
                </c:pt>
                <c:pt idx="223">
                  <c:v>4.74E+21</c:v>
                </c:pt>
                <c:pt idx="224">
                  <c:v>4.8E+21</c:v>
                </c:pt>
                <c:pt idx="225">
                  <c:v>4.86E+21</c:v>
                </c:pt>
                <c:pt idx="226">
                  <c:v>4.92E+21</c:v>
                </c:pt>
                <c:pt idx="227">
                  <c:v>4.98E+21</c:v>
                </c:pt>
                <c:pt idx="228">
                  <c:v>5.04E+21</c:v>
                </c:pt>
                <c:pt idx="229">
                  <c:v>5.1E+21</c:v>
                </c:pt>
                <c:pt idx="230">
                  <c:v>5.16E+21</c:v>
                </c:pt>
                <c:pt idx="231">
                  <c:v>5.22E+21</c:v>
                </c:pt>
                <c:pt idx="232">
                  <c:v>5.28E+21</c:v>
                </c:pt>
                <c:pt idx="233">
                  <c:v>5.34E+21</c:v>
                </c:pt>
                <c:pt idx="234">
                  <c:v>5.4E+21</c:v>
                </c:pt>
                <c:pt idx="235">
                  <c:v>5.46E+21</c:v>
                </c:pt>
                <c:pt idx="236">
                  <c:v>5.52E+21</c:v>
                </c:pt>
                <c:pt idx="237">
                  <c:v>5.58E+21</c:v>
                </c:pt>
                <c:pt idx="238">
                  <c:v>5.64E+21</c:v>
                </c:pt>
                <c:pt idx="239">
                  <c:v>5.7E+21</c:v>
                </c:pt>
                <c:pt idx="240">
                  <c:v>5.76E+21</c:v>
                </c:pt>
                <c:pt idx="241">
                  <c:v>5.82E+21</c:v>
                </c:pt>
                <c:pt idx="242">
                  <c:v>5.88E+21</c:v>
                </c:pt>
                <c:pt idx="243">
                  <c:v>5.94E+21</c:v>
                </c:pt>
                <c:pt idx="244">
                  <c:v>6E+21</c:v>
                </c:pt>
                <c:pt idx="245">
                  <c:v>6.3E+21</c:v>
                </c:pt>
                <c:pt idx="246">
                  <c:v>6.6E+21</c:v>
                </c:pt>
                <c:pt idx="247">
                  <c:v>6.9E+21</c:v>
                </c:pt>
                <c:pt idx="248">
                  <c:v>7.2E+21</c:v>
                </c:pt>
                <c:pt idx="249">
                  <c:v>7.5E+21</c:v>
                </c:pt>
                <c:pt idx="250">
                  <c:v>7.8E+21</c:v>
                </c:pt>
                <c:pt idx="251">
                  <c:v>8.1E+21</c:v>
                </c:pt>
                <c:pt idx="252">
                  <c:v>8.4E+21</c:v>
                </c:pt>
                <c:pt idx="253">
                  <c:v>8.7E+21</c:v>
                </c:pt>
                <c:pt idx="254">
                  <c:v>9E+21</c:v>
                </c:pt>
                <c:pt idx="255">
                  <c:v>9.3E+21</c:v>
                </c:pt>
                <c:pt idx="256">
                  <c:v>9.6E+21</c:v>
                </c:pt>
                <c:pt idx="257">
                  <c:v>9.900000000000001E+21</c:v>
                </c:pt>
                <c:pt idx="258">
                  <c:v>1.02E+22</c:v>
                </c:pt>
                <c:pt idx="259">
                  <c:v>1.0499999999999999E+22</c:v>
                </c:pt>
                <c:pt idx="260">
                  <c:v>1.08E+22</c:v>
                </c:pt>
                <c:pt idx="261">
                  <c:v>1.1100000000000001E+22</c:v>
                </c:pt>
                <c:pt idx="262">
                  <c:v>1.14E+22</c:v>
                </c:pt>
                <c:pt idx="263">
                  <c:v>1.1699999999999999E+22</c:v>
                </c:pt>
                <c:pt idx="264">
                  <c:v>1.2E+22</c:v>
                </c:pt>
                <c:pt idx="265">
                  <c:v>1.3500000000000001E+22</c:v>
                </c:pt>
                <c:pt idx="266">
                  <c:v>1.5E+22</c:v>
                </c:pt>
                <c:pt idx="267">
                  <c:v>1.6499999999999999E+22</c:v>
                </c:pt>
                <c:pt idx="268">
                  <c:v>1.8E+22</c:v>
                </c:pt>
                <c:pt idx="269">
                  <c:v>1.9500000000000001E+22</c:v>
                </c:pt>
                <c:pt idx="270">
                  <c:v>2.0999999999999998E+22</c:v>
                </c:pt>
                <c:pt idx="271">
                  <c:v>2.2499999999999999E+22</c:v>
                </c:pt>
                <c:pt idx="272">
                  <c:v>2.4E+22</c:v>
                </c:pt>
                <c:pt idx="273">
                  <c:v>2.5500000000000001E+22</c:v>
                </c:pt>
                <c:pt idx="274">
                  <c:v>2.7000000000000002E+22</c:v>
                </c:pt>
                <c:pt idx="275">
                  <c:v>2.8499999999999999E+22</c:v>
                </c:pt>
              </c:numCache>
            </c:numRef>
          </c:xVal>
          <c:yVal>
            <c:numRef>
              <c:f>Лист1!$I$4:$I$279</c:f>
              <c:numCache>
                <c:formatCode>General</c:formatCode>
                <c:ptCount val="276"/>
                <c:pt idx="0">
                  <c:v>178507174.5</c:v>
                </c:pt>
                <c:pt idx="1">
                  <c:v>89433640.459999993</c:v>
                </c:pt>
                <c:pt idx="2">
                  <c:v>59820492.170000002</c:v>
                </c:pt>
                <c:pt idx="3">
                  <c:v>45070299.060000002</c:v>
                </c:pt>
                <c:pt idx="4">
                  <c:v>36263040.789999999</c:v>
                </c:pt>
                <c:pt idx="5">
                  <c:v>30425037</c:v>
                </c:pt>
                <c:pt idx="6">
                  <c:v>26281656.370000001</c:v>
                </c:pt>
                <c:pt idx="7">
                  <c:v>23195490.190000001</c:v>
                </c:pt>
                <c:pt idx="8">
                  <c:v>20812401.73</c:v>
                </c:pt>
                <c:pt idx="9">
                  <c:v>18919935.75</c:v>
                </c:pt>
                <c:pt idx="10">
                  <c:v>17382949.09</c:v>
                </c:pt>
                <c:pt idx="11">
                  <c:v>16111417.25</c:v>
                </c:pt>
                <c:pt idx="12">
                  <c:v>15043092.34</c:v>
                </c:pt>
                <c:pt idx="13">
                  <c:v>14133588.029999999</c:v>
                </c:pt>
                <c:pt idx="14">
                  <c:v>13350426.789999999</c:v>
                </c:pt>
                <c:pt idx="15">
                  <c:v>12669316.77</c:v>
                </c:pt>
                <c:pt idx="16">
                  <c:v>12071741.199999999</c:v>
                </c:pt>
                <c:pt idx="17">
                  <c:v>11543350.4</c:v>
                </c:pt>
                <c:pt idx="18">
                  <c:v>11072861.1</c:v>
                </c:pt>
                <c:pt idx="19">
                  <c:v>10651285.85</c:v>
                </c:pt>
                <c:pt idx="20">
                  <c:v>10271382.66</c:v>
                </c:pt>
                <c:pt idx="21">
                  <c:v>9927254.8859999999</c:v>
                </c:pt>
                <c:pt idx="22">
                  <c:v>9614055.7119999994</c:v>
                </c:pt>
                <c:pt idx="23">
                  <c:v>9327766.8090000004</c:v>
                </c:pt>
                <c:pt idx="24">
                  <c:v>9065030.2939999998</c:v>
                </c:pt>
                <c:pt idx="25">
                  <c:v>8823019.7329999991</c:v>
                </c:pt>
                <c:pt idx="26">
                  <c:v>8599340.0130000003</c:v>
                </c:pt>
                <c:pt idx="27">
                  <c:v>8391948.8599999994</c:v>
                </c:pt>
                <c:pt idx="28">
                  <c:v>8199094.7589999996</c:v>
                </c:pt>
                <c:pt idx="29">
                  <c:v>8019267.4359999998</c:v>
                </c:pt>
                <c:pt idx="30">
                  <c:v>7851158.051</c:v>
                </c:pt>
                <c:pt idx="31">
                  <c:v>7693626.9539999999</c:v>
                </c:pt>
                <c:pt idx="32">
                  <c:v>7545677.4079999998</c:v>
                </c:pt>
                <c:pt idx="33">
                  <c:v>7406434.0149999997</c:v>
                </c:pt>
                <c:pt idx="34">
                  <c:v>7275124.9139999999</c:v>
                </c:pt>
                <c:pt idx="35">
                  <c:v>7151067.0020000003</c:v>
                </c:pt>
                <c:pt idx="36">
                  <c:v>7033653.5959999999</c:v>
                </c:pt>
                <c:pt idx="37">
                  <c:v>6922344.0889999997</c:v>
                </c:pt>
                <c:pt idx="38">
                  <c:v>6816655.227</c:v>
                </c:pt>
                <c:pt idx="39">
                  <c:v>6716153.7290000003</c:v>
                </c:pt>
                <c:pt idx="40">
                  <c:v>6620450.0080000004</c:v>
                </c:pt>
                <c:pt idx="41">
                  <c:v>6529192.8119999999</c:v>
                </c:pt>
                <c:pt idx="42">
                  <c:v>6442064.6339999996</c:v>
                </c:pt>
                <c:pt idx="43">
                  <c:v>6358777.7560000001</c:v>
                </c:pt>
                <c:pt idx="44">
                  <c:v>6279070.841</c:v>
                </c:pt>
                <c:pt idx="45">
                  <c:v>6202705.9780000001</c:v>
                </c:pt>
                <c:pt idx="46">
                  <c:v>6129466.1169999996</c:v>
                </c:pt>
                <c:pt idx="47">
                  <c:v>6059152.8250000002</c:v>
                </c:pt>
                <c:pt idx="48">
                  <c:v>5991584.3329999996</c:v>
                </c:pt>
                <c:pt idx="49">
                  <c:v>5926593</c:v>
                </c:pt>
                <c:pt idx="50">
                  <c:v>5635342</c:v>
                </c:pt>
                <c:pt idx="51">
                  <c:v>5389908</c:v>
                </c:pt>
                <c:pt idx="52">
                  <c:v>5179714</c:v>
                </c:pt>
                <c:pt idx="53">
                  <c:v>4997256</c:v>
                </c:pt>
                <c:pt idx="54">
                  <c:v>4837052</c:v>
                </c:pt>
                <c:pt idx="55">
                  <c:v>4695004</c:v>
                </c:pt>
                <c:pt idx="56">
                  <c:v>4567983</c:v>
                </c:pt>
                <c:pt idx="57">
                  <c:v>4453554</c:v>
                </c:pt>
                <c:pt idx="58">
                  <c:v>4349796</c:v>
                </c:pt>
                <c:pt idx="59">
                  <c:v>4255167</c:v>
                </c:pt>
                <c:pt idx="60">
                  <c:v>4168418</c:v>
                </c:pt>
                <c:pt idx="61">
                  <c:v>4088523</c:v>
                </c:pt>
                <c:pt idx="62">
                  <c:v>4014634</c:v>
                </c:pt>
                <c:pt idx="63">
                  <c:v>3946039</c:v>
                </c:pt>
                <c:pt idx="64">
                  <c:v>3882139</c:v>
                </c:pt>
                <c:pt idx="65">
                  <c:v>3822424</c:v>
                </c:pt>
                <c:pt idx="66">
                  <c:v>3766460</c:v>
                </c:pt>
                <c:pt idx="67">
                  <c:v>3713870</c:v>
                </c:pt>
                <c:pt idx="68">
                  <c:v>3664330</c:v>
                </c:pt>
                <c:pt idx="69">
                  <c:v>3617555</c:v>
                </c:pt>
                <c:pt idx="70">
                  <c:v>3573299</c:v>
                </c:pt>
                <c:pt idx="71">
                  <c:v>3531344</c:v>
                </c:pt>
                <c:pt idx="72">
                  <c:v>3491495</c:v>
                </c:pt>
                <c:pt idx="73">
                  <c:v>3453584</c:v>
                </c:pt>
                <c:pt idx="74">
                  <c:v>3417456</c:v>
                </c:pt>
                <c:pt idx="75">
                  <c:v>3382977</c:v>
                </c:pt>
                <c:pt idx="76">
                  <c:v>3350024</c:v>
                </c:pt>
                <c:pt idx="77">
                  <c:v>3318488</c:v>
                </c:pt>
                <c:pt idx="78">
                  <c:v>3288269</c:v>
                </c:pt>
                <c:pt idx="79">
                  <c:v>3259277</c:v>
                </c:pt>
                <c:pt idx="80">
                  <c:v>3154064</c:v>
                </c:pt>
                <c:pt idx="81">
                  <c:v>3063126</c:v>
                </c:pt>
                <c:pt idx="82">
                  <c:v>2983479</c:v>
                </c:pt>
                <c:pt idx="83">
                  <c:v>2912947</c:v>
                </c:pt>
                <c:pt idx="84">
                  <c:v>2849897</c:v>
                </c:pt>
                <c:pt idx="85">
                  <c:v>2793079</c:v>
                </c:pt>
                <c:pt idx="86">
                  <c:v>2741519</c:v>
                </c:pt>
                <c:pt idx="87">
                  <c:v>2694442</c:v>
                </c:pt>
                <c:pt idx="88">
                  <c:v>2651226</c:v>
                </c:pt>
                <c:pt idx="89">
                  <c:v>2611363</c:v>
                </c:pt>
                <c:pt idx="90">
                  <c:v>2574435</c:v>
                </c:pt>
                <c:pt idx="91">
                  <c:v>2540092</c:v>
                </c:pt>
                <c:pt idx="92">
                  <c:v>2508043</c:v>
                </c:pt>
                <c:pt idx="93">
                  <c:v>2478038</c:v>
                </c:pt>
                <c:pt idx="94">
                  <c:v>2449866</c:v>
                </c:pt>
                <c:pt idx="95">
                  <c:v>2423345</c:v>
                </c:pt>
                <c:pt idx="96">
                  <c:v>2398317</c:v>
                </c:pt>
                <c:pt idx="97">
                  <c:v>2374644</c:v>
                </c:pt>
                <c:pt idx="98">
                  <c:v>2352208</c:v>
                </c:pt>
                <c:pt idx="99">
                  <c:v>2330901</c:v>
                </c:pt>
                <c:pt idx="100">
                  <c:v>2310632</c:v>
                </c:pt>
                <c:pt idx="101">
                  <c:v>2291317</c:v>
                </c:pt>
                <c:pt idx="102">
                  <c:v>2272883</c:v>
                </c:pt>
                <c:pt idx="103">
                  <c:v>2255264</c:v>
                </c:pt>
                <c:pt idx="104">
                  <c:v>2238400</c:v>
                </c:pt>
                <c:pt idx="105">
                  <c:v>2222240</c:v>
                </c:pt>
                <c:pt idx="106">
                  <c:v>2206733</c:v>
                </c:pt>
                <c:pt idx="107">
                  <c:v>2191838</c:v>
                </c:pt>
                <c:pt idx="108">
                  <c:v>2177515</c:v>
                </c:pt>
                <c:pt idx="109">
                  <c:v>2163727</c:v>
                </c:pt>
                <c:pt idx="110">
                  <c:v>2150441</c:v>
                </c:pt>
                <c:pt idx="111">
                  <c:v>2137629</c:v>
                </c:pt>
                <c:pt idx="112">
                  <c:v>2125262</c:v>
                </c:pt>
                <c:pt idx="113">
                  <c:v>2113315</c:v>
                </c:pt>
                <c:pt idx="114">
                  <c:v>2101764</c:v>
                </c:pt>
                <c:pt idx="115">
                  <c:v>2090589</c:v>
                </c:pt>
                <c:pt idx="116">
                  <c:v>2079768</c:v>
                </c:pt>
                <c:pt idx="117">
                  <c:v>2069285</c:v>
                </c:pt>
                <c:pt idx="118">
                  <c:v>2059121</c:v>
                </c:pt>
                <c:pt idx="119">
                  <c:v>2049261</c:v>
                </c:pt>
                <c:pt idx="120">
                  <c:v>2025847</c:v>
                </c:pt>
                <c:pt idx="121">
                  <c:v>2004037</c:v>
                </c:pt>
                <c:pt idx="122">
                  <c:v>1983659</c:v>
                </c:pt>
                <c:pt idx="123">
                  <c:v>1964565</c:v>
                </c:pt>
                <c:pt idx="124">
                  <c:v>1946629</c:v>
                </c:pt>
                <c:pt idx="125">
                  <c:v>1929741</c:v>
                </c:pt>
                <c:pt idx="126">
                  <c:v>1913806</c:v>
                </c:pt>
                <c:pt idx="127">
                  <c:v>1898741</c:v>
                </c:pt>
                <c:pt idx="128">
                  <c:v>1884474</c:v>
                </c:pt>
                <c:pt idx="129">
                  <c:v>1870939</c:v>
                </c:pt>
                <c:pt idx="130">
                  <c:v>1858080</c:v>
                </c:pt>
                <c:pt idx="131">
                  <c:v>1845846</c:v>
                </c:pt>
                <c:pt idx="132">
                  <c:v>1834192</c:v>
                </c:pt>
                <c:pt idx="133">
                  <c:v>1823076</c:v>
                </c:pt>
                <c:pt idx="134">
                  <c:v>1812461</c:v>
                </c:pt>
                <c:pt idx="135">
                  <c:v>1802316</c:v>
                </c:pt>
                <c:pt idx="136">
                  <c:v>1792610</c:v>
                </c:pt>
                <c:pt idx="137">
                  <c:v>1783315</c:v>
                </c:pt>
                <c:pt idx="138">
                  <c:v>1774407</c:v>
                </c:pt>
                <c:pt idx="139">
                  <c:v>1765863</c:v>
                </c:pt>
                <c:pt idx="140">
                  <c:v>1749786</c:v>
                </c:pt>
                <c:pt idx="141">
                  <c:v>1734938</c:v>
                </c:pt>
                <c:pt idx="142">
                  <c:v>1721195</c:v>
                </c:pt>
                <c:pt idx="143">
                  <c:v>1708449</c:v>
                </c:pt>
                <c:pt idx="144">
                  <c:v>1696611</c:v>
                </c:pt>
                <c:pt idx="145">
                  <c:v>1685600</c:v>
                </c:pt>
                <c:pt idx="146">
                  <c:v>1675347</c:v>
                </c:pt>
                <c:pt idx="147">
                  <c:v>1665792</c:v>
                </c:pt>
                <c:pt idx="148">
                  <c:v>1656881</c:v>
                </c:pt>
                <c:pt idx="149">
                  <c:v>1648566</c:v>
                </c:pt>
                <c:pt idx="150">
                  <c:v>1640806</c:v>
                </c:pt>
                <c:pt idx="151">
                  <c:v>1633563</c:v>
                </c:pt>
                <c:pt idx="152">
                  <c:v>1626803</c:v>
                </c:pt>
                <c:pt idx="153">
                  <c:v>1620495</c:v>
                </c:pt>
                <c:pt idx="154">
                  <c:v>1614612</c:v>
                </c:pt>
                <c:pt idx="155">
                  <c:v>1609129</c:v>
                </c:pt>
                <c:pt idx="156">
                  <c:v>1604024</c:v>
                </c:pt>
                <c:pt idx="157">
                  <c:v>1599276</c:v>
                </c:pt>
                <c:pt idx="158">
                  <c:v>1594865</c:v>
                </c:pt>
                <c:pt idx="159">
                  <c:v>1590775</c:v>
                </c:pt>
                <c:pt idx="160">
                  <c:v>1586989</c:v>
                </c:pt>
                <c:pt idx="161">
                  <c:v>1583493</c:v>
                </c:pt>
                <c:pt idx="162">
                  <c:v>1580273</c:v>
                </c:pt>
                <c:pt idx="163">
                  <c:v>1577317</c:v>
                </c:pt>
                <c:pt idx="164">
                  <c:v>1574613</c:v>
                </c:pt>
                <c:pt idx="165">
                  <c:v>1572151</c:v>
                </c:pt>
                <c:pt idx="166">
                  <c:v>1569919</c:v>
                </c:pt>
                <c:pt idx="167">
                  <c:v>1567909</c:v>
                </c:pt>
                <c:pt idx="168">
                  <c:v>1566112</c:v>
                </c:pt>
                <c:pt idx="169">
                  <c:v>1564519</c:v>
                </c:pt>
                <c:pt idx="170">
                  <c:v>1561918</c:v>
                </c:pt>
                <c:pt idx="171">
                  <c:v>1560047</c:v>
                </c:pt>
                <c:pt idx="172">
                  <c:v>1558858</c:v>
                </c:pt>
                <c:pt idx="173">
                  <c:v>1558306</c:v>
                </c:pt>
                <c:pt idx="174">
                  <c:v>1558350</c:v>
                </c:pt>
                <c:pt idx="175">
                  <c:v>1558953</c:v>
                </c:pt>
                <c:pt idx="176">
                  <c:v>1560084</c:v>
                </c:pt>
                <c:pt idx="177">
                  <c:v>1561712</c:v>
                </c:pt>
                <c:pt idx="178">
                  <c:v>1563810</c:v>
                </c:pt>
                <c:pt idx="179">
                  <c:v>1566352</c:v>
                </c:pt>
                <c:pt idx="180">
                  <c:v>1569317</c:v>
                </c:pt>
                <c:pt idx="181">
                  <c:v>1572681</c:v>
                </c:pt>
                <c:pt idx="182">
                  <c:v>1576427</c:v>
                </c:pt>
                <c:pt idx="183">
                  <c:v>1580535</c:v>
                </c:pt>
                <c:pt idx="184">
                  <c:v>1584988</c:v>
                </c:pt>
                <c:pt idx="185">
                  <c:v>1589771</c:v>
                </c:pt>
                <c:pt idx="186">
                  <c:v>1594869</c:v>
                </c:pt>
                <c:pt idx="187">
                  <c:v>1600267</c:v>
                </c:pt>
                <c:pt idx="188">
                  <c:v>1605954</c:v>
                </c:pt>
                <c:pt idx="189">
                  <c:v>1611915</c:v>
                </c:pt>
                <c:pt idx="190">
                  <c:v>1618140</c:v>
                </c:pt>
                <c:pt idx="191">
                  <c:v>1624618</c:v>
                </c:pt>
                <c:pt idx="192">
                  <c:v>1631339</c:v>
                </c:pt>
                <c:pt idx="193">
                  <c:v>1638292</c:v>
                </c:pt>
                <c:pt idx="194">
                  <c:v>1645469</c:v>
                </c:pt>
                <c:pt idx="195">
                  <c:v>1652860</c:v>
                </c:pt>
                <c:pt idx="196">
                  <c:v>1660458</c:v>
                </c:pt>
                <c:pt idx="197">
                  <c:v>1668254</c:v>
                </c:pt>
                <c:pt idx="198">
                  <c:v>1676241</c:v>
                </c:pt>
                <c:pt idx="199">
                  <c:v>1684411</c:v>
                </c:pt>
                <c:pt idx="200">
                  <c:v>1692758</c:v>
                </c:pt>
                <c:pt idx="201">
                  <c:v>1701275</c:v>
                </c:pt>
                <c:pt idx="202">
                  <c:v>1709956</c:v>
                </c:pt>
                <c:pt idx="203">
                  <c:v>1718795</c:v>
                </c:pt>
                <c:pt idx="204">
                  <c:v>1727786</c:v>
                </c:pt>
                <c:pt idx="205">
                  <c:v>1736924</c:v>
                </c:pt>
                <c:pt idx="206">
                  <c:v>1746204</c:v>
                </c:pt>
                <c:pt idx="207">
                  <c:v>1755619</c:v>
                </c:pt>
                <c:pt idx="208">
                  <c:v>1765167</c:v>
                </c:pt>
                <c:pt idx="209">
                  <c:v>1774842</c:v>
                </c:pt>
                <c:pt idx="210">
                  <c:v>1784639</c:v>
                </c:pt>
                <c:pt idx="211">
                  <c:v>1794555</c:v>
                </c:pt>
                <c:pt idx="212">
                  <c:v>1804585</c:v>
                </c:pt>
                <c:pt idx="213">
                  <c:v>1814725</c:v>
                </c:pt>
                <c:pt idx="214">
                  <c:v>1824973</c:v>
                </c:pt>
                <c:pt idx="215">
                  <c:v>1835323</c:v>
                </c:pt>
                <c:pt idx="216">
                  <c:v>1845773</c:v>
                </c:pt>
                <c:pt idx="217">
                  <c:v>1856319</c:v>
                </c:pt>
                <c:pt idx="218">
                  <c:v>1866958</c:v>
                </c:pt>
                <c:pt idx="219">
                  <c:v>1877687</c:v>
                </c:pt>
                <c:pt idx="220">
                  <c:v>1888503</c:v>
                </c:pt>
                <c:pt idx="221">
                  <c:v>1899404</c:v>
                </c:pt>
                <c:pt idx="222">
                  <c:v>1910386</c:v>
                </c:pt>
                <c:pt idx="223">
                  <c:v>1921446</c:v>
                </c:pt>
                <c:pt idx="224">
                  <c:v>1932583</c:v>
                </c:pt>
                <c:pt idx="225">
                  <c:v>1943793</c:v>
                </c:pt>
                <c:pt idx="226">
                  <c:v>1955075</c:v>
                </c:pt>
                <c:pt idx="227">
                  <c:v>1966425</c:v>
                </c:pt>
                <c:pt idx="228">
                  <c:v>1977843</c:v>
                </c:pt>
                <c:pt idx="229">
                  <c:v>1989325</c:v>
                </c:pt>
                <c:pt idx="230">
                  <c:v>2000870</c:v>
                </c:pt>
                <c:pt idx="231">
                  <c:v>2012475</c:v>
                </c:pt>
                <c:pt idx="232">
                  <c:v>2024140</c:v>
                </c:pt>
                <c:pt idx="233">
                  <c:v>2035861</c:v>
                </c:pt>
                <c:pt idx="234">
                  <c:v>2047637</c:v>
                </c:pt>
                <c:pt idx="235">
                  <c:v>2059466</c:v>
                </c:pt>
                <c:pt idx="236">
                  <c:v>2071347</c:v>
                </c:pt>
                <c:pt idx="237">
                  <c:v>2083279</c:v>
                </c:pt>
                <c:pt idx="238">
                  <c:v>2095259</c:v>
                </c:pt>
                <c:pt idx="239">
                  <c:v>2107285</c:v>
                </c:pt>
                <c:pt idx="240">
                  <c:v>2119358</c:v>
                </c:pt>
                <c:pt idx="241">
                  <c:v>2131474</c:v>
                </c:pt>
                <c:pt idx="242">
                  <c:v>2143634</c:v>
                </c:pt>
                <c:pt idx="243">
                  <c:v>2155834</c:v>
                </c:pt>
                <c:pt idx="244">
                  <c:v>2168075</c:v>
                </c:pt>
                <c:pt idx="245">
                  <c:v>2229841</c:v>
                </c:pt>
                <c:pt idx="246">
                  <c:v>2292443</c:v>
                </c:pt>
                <c:pt idx="247">
                  <c:v>2355761</c:v>
                </c:pt>
                <c:pt idx="248">
                  <c:v>2419694</c:v>
                </c:pt>
                <c:pt idx="249">
                  <c:v>2484153</c:v>
                </c:pt>
                <c:pt idx="250">
                  <c:v>2549064</c:v>
                </c:pt>
                <c:pt idx="251">
                  <c:v>2614361</c:v>
                </c:pt>
                <c:pt idx="252">
                  <c:v>2679989</c:v>
                </c:pt>
                <c:pt idx="253">
                  <c:v>2745898</c:v>
                </c:pt>
                <c:pt idx="254">
                  <c:v>2812045</c:v>
                </c:pt>
                <c:pt idx="255">
                  <c:v>2878395</c:v>
                </c:pt>
                <c:pt idx="256">
                  <c:v>2944914</c:v>
                </c:pt>
                <c:pt idx="257">
                  <c:v>3011574</c:v>
                </c:pt>
                <c:pt idx="258">
                  <c:v>3078351</c:v>
                </c:pt>
                <c:pt idx="259">
                  <c:v>3145222</c:v>
                </c:pt>
                <c:pt idx="260">
                  <c:v>3212169</c:v>
                </c:pt>
                <c:pt idx="261">
                  <c:v>3279174</c:v>
                </c:pt>
                <c:pt idx="262">
                  <c:v>3346222</c:v>
                </c:pt>
                <c:pt idx="263">
                  <c:v>3413301</c:v>
                </c:pt>
                <c:pt idx="264">
                  <c:v>3480398</c:v>
                </c:pt>
                <c:pt idx="265">
                  <c:v>3815839</c:v>
                </c:pt>
                <c:pt idx="266">
                  <c:v>4150604</c:v>
                </c:pt>
                <c:pt idx="267">
                  <c:v>4484176</c:v>
                </c:pt>
                <c:pt idx="268">
                  <c:v>4816280</c:v>
                </c:pt>
                <c:pt idx="269">
                  <c:v>5146776</c:v>
                </c:pt>
                <c:pt idx="270">
                  <c:v>5475606</c:v>
                </c:pt>
                <c:pt idx="271">
                  <c:v>5802761</c:v>
                </c:pt>
                <c:pt idx="272">
                  <c:v>6128260</c:v>
                </c:pt>
                <c:pt idx="273">
                  <c:v>6452139</c:v>
                </c:pt>
                <c:pt idx="274">
                  <c:v>6774444</c:v>
                </c:pt>
                <c:pt idx="275">
                  <c:v>7095225</c:v>
                </c:pt>
              </c:numCache>
            </c:numRef>
          </c:yVal>
          <c:smooth val="1"/>
        </c:ser>
        <c:ser>
          <c:idx val="4"/>
          <c:order val="4"/>
          <c:tx>
            <c:v>CO2 laser</c:v>
          </c:tx>
          <c:marker>
            <c:symbol val="none"/>
          </c:marker>
          <c:xVal>
            <c:numRef>
              <c:f>Лист1!$N$4:$N$279</c:f>
              <c:numCache>
                <c:formatCode>General</c:formatCode>
                <c:ptCount val="276"/>
                <c:pt idx="0">
                  <c:v>3E+17</c:v>
                </c:pt>
                <c:pt idx="1">
                  <c:v>6E+17</c:v>
                </c:pt>
                <c:pt idx="2">
                  <c:v>9E+17</c:v>
                </c:pt>
                <c:pt idx="3">
                  <c:v>1.2E+18</c:v>
                </c:pt>
                <c:pt idx="4">
                  <c:v>1.5E+18</c:v>
                </c:pt>
                <c:pt idx="5">
                  <c:v>1.8E+18</c:v>
                </c:pt>
                <c:pt idx="6">
                  <c:v>2.1E+18</c:v>
                </c:pt>
                <c:pt idx="7">
                  <c:v>2.4E+18</c:v>
                </c:pt>
                <c:pt idx="8">
                  <c:v>2.7E+18</c:v>
                </c:pt>
                <c:pt idx="9">
                  <c:v>3E+18</c:v>
                </c:pt>
                <c:pt idx="10">
                  <c:v>3.3E+18</c:v>
                </c:pt>
                <c:pt idx="11">
                  <c:v>3.6E+18</c:v>
                </c:pt>
                <c:pt idx="12">
                  <c:v>3.9E+18</c:v>
                </c:pt>
                <c:pt idx="13">
                  <c:v>4.2E+18</c:v>
                </c:pt>
                <c:pt idx="14">
                  <c:v>4.5E+18</c:v>
                </c:pt>
                <c:pt idx="15">
                  <c:v>4.8E+18</c:v>
                </c:pt>
                <c:pt idx="16">
                  <c:v>5.1E+18</c:v>
                </c:pt>
                <c:pt idx="17">
                  <c:v>5.4E+18</c:v>
                </c:pt>
                <c:pt idx="18">
                  <c:v>5.7E+18</c:v>
                </c:pt>
                <c:pt idx="19">
                  <c:v>6E+18</c:v>
                </c:pt>
                <c:pt idx="20">
                  <c:v>6.3E+18</c:v>
                </c:pt>
                <c:pt idx="21">
                  <c:v>6.6E+18</c:v>
                </c:pt>
                <c:pt idx="22">
                  <c:v>6.9E+18</c:v>
                </c:pt>
                <c:pt idx="23">
                  <c:v>7.2E+18</c:v>
                </c:pt>
                <c:pt idx="24">
                  <c:v>7.5E+18</c:v>
                </c:pt>
                <c:pt idx="25">
                  <c:v>7.8E+18</c:v>
                </c:pt>
                <c:pt idx="26">
                  <c:v>8.1E+18</c:v>
                </c:pt>
                <c:pt idx="27">
                  <c:v>8.4E+18</c:v>
                </c:pt>
                <c:pt idx="28">
                  <c:v>8.7E+18</c:v>
                </c:pt>
                <c:pt idx="29">
                  <c:v>9E+18</c:v>
                </c:pt>
                <c:pt idx="30">
                  <c:v>9.3E+18</c:v>
                </c:pt>
                <c:pt idx="31">
                  <c:v>9.6E+18</c:v>
                </c:pt>
                <c:pt idx="32">
                  <c:v>9.9E+18</c:v>
                </c:pt>
                <c:pt idx="33">
                  <c:v>1.02E+19</c:v>
                </c:pt>
                <c:pt idx="34">
                  <c:v>1.05E+19</c:v>
                </c:pt>
                <c:pt idx="35">
                  <c:v>1.08E+19</c:v>
                </c:pt>
                <c:pt idx="36">
                  <c:v>1.11E+19</c:v>
                </c:pt>
                <c:pt idx="37">
                  <c:v>1.14E+19</c:v>
                </c:pt>
                <c:pt idx="38">
                  <c:v>1.17E+19</c:v>
                </c:pt>
                <c:pt idx="39">
                  <c:v>1.2E+19</c:v>
                </c:pt>
                <c:pt idx="40">
                  <c:v>1.23E+19</c:v>
                </c:pt>
                <c:pt idx="41">
                  <c:v>1.26E+19</c:v>
                </c:pt>
                <c:pt idx="42">
                  <c:v>1.29E+19</c:v>
                </c:pt>
                <c:pt idx="43">
                  <c:v>1.32E+19</c:v>
                </c:pt>
                <c:pt idx="44">
                  <c:v>1.35E+19</c:v>
                </c:pt>
                <c:pt idx="45">
                  <c:v>1.38E+19</c:v>
                </c:pt>
                <c:pt idx="46">
                  <c:v>1.41E+19</c:v>
                </c:pt>
                <c:pt idx="47">
                  <c:v>1.44E+19</c:v>
                </c:pt>
                <c:pt idx="48">
                  <c:v>1.47E+19</c:v>
                </c:pt>
                <c:pt idx="49">
                  <c:v>1.5E+19</c:v>
                </c:pt>
                <c:pt idx="50">
                  <c:v>1.65E+19</c:v>
                </c:pt>
                <c:pt idx="51">
                  <c:v>1.8E+19</c:v>
                </c:pt>
                <c:pt idx="52">
                  <c:v>1.95E+19</c:v>
                </c:pt>
                <c:pt idx="53">
                  <c:v>2.1E+19</c:v>
                </c:pt>
                <c:pt idx="54">
                  <c:v>2.25E+19</c:v>
                </c:pt>
                <c:pt idx="55">
                  <c:v>2.4E+19</c:v>
                </c:pt>
                <c:pt idx="56">
                  <c:v>2.55E+19</c:v>
                </c:pt>
                <c:pt idx="57">
                  <c:v>2.7E+19</c:v>
                </c:pt>
                <c:pt idx="58">
                  <c:v>2.85E+19</c:v>
                </c:pt>
                <c:pt idx="59">
                  <c:v>3E+19</c:v>
                </c:pt>
                <c:pt idx="60">
                  <c:v>3.15E+19</c:v>
                </c:pt>
                <c:pt idx="61">
                  <c:v>3.3E+19</c:v>
                </c:pt>
                <c:pt idx="62">
                  <c:v>3.45E+19</c:v>
                </c:pt>
                <c:pt idx="63">
                  <c:v>3.6E+19</c:v>
                </c:pt>
                <c:pt idx="64">
                  <c:v>3.75E+19</c:v>
                </c:pt>
                <c:pt idx="65">
                  <c:v>3.9E+19</c:v>
                </c:pt>
                <c:pt idx="66">
                  <c:v>4.05E+19</c:v>
                </c:pt>
                <c:pt idx="67">
                  <c:v>4.2E+19</c:v>
                </c:pt>
                <c:pt idx="68">
                  <c:v>4.35E+19</c:v>
                </c:pt>
                <c:pt idx="69">
                  <c:v>4.5E+19</c:v>
                </c:pt>
                <c:pt idx="70">
                  <c:v>4.65E+19</c:v>
                </c:pt>
                <c:pt idx="71">
                  <c:v>4.8E+19</c:v>
                </c:pt>
                <c:pt idx="72">
                  <c:v>4.95E+19</c:v>
                </c:pt>
                <c:pt idx="73">
                  <c:v>5.1E+19</c:v>
                </c:pt>
                <c:pt idx="74">
                  <c:v>5.25E+19</c:v>
                </c:pt>
                <c:pt idx="75">
                  <c:v>5.4E+19</c:v>
                </c:pt>
                <c:pt idx="76">
                  <c:v>5.55E+19</c:v>
                </c:pt>
                <c:pt idx="77">
                  <c:v>5.7E+19</c:v>
                </c:pt>
                <c:pt idx="78">
                  <c:v>5.85E+19</c:v>
                </c:pt>
                <c:pt idx="79">
                  <c:v>6E+19</c:v>
                </c:pt>
                <c:pt idx="80">
                  <c:v>6.6E+19</c:v>
                </c:pt>
                <c:pt idx="81">
                  <c:v>7.2E+19</c:v>
                </c:pt>
                <c:pt idx="82">
                  <c:v>7.8E+19</c:v>
                </c:pt>
                <c:pt idx="83">
                  <c:v>8.4E+19</c:v>
                </c:pt>
                <c:pt idx="84">
                  <c:v>9E+19</c:v>
                </c:pt>
                <c:pt idx="85">
                  <c:v>9.6E+19</c:v>
                </c:pt>
                <c:pt idx="86">
                  <c:v>1.02E+20</c:v>
                </c:pt>
                <c:pt idx="87">
                  <c:v>1.08E+20</c:v>
                </c:pt>
                <c:pt idx="88">
                  <c:v>1.14E+20</c:v>
                </c:pt>
                <c:pt idx="89">
                  <c:v>1.2E+20</c:v>
                </c:pt>
                <c:pt idx="90">
                  <c:v>1.26E+20</c:v>
                </c:pt>
                <c:pt idx="91">
                  <c:v>1.32E+20</c:v>
                </c:pt>
                <c:pt idx="92">
                  <c:v>1.38E+20</c:v>
                </c:pt>
                <c:pt idx="93">
                  <c:v>1.44E+20</c:v>
                </c:pt>
                <c:pt idx="94">
                  <c:v>1.5E+20</c:v>
                </c:pt>
                <c:pt idx="95">
                  <c:v>1.56E+20</c:v>
                </c:pt>
                <c:pt idx="96">
                  <c:v>1.62E+20</c:v>
                </c:pt>
                <c:pt idx="97">
                  <c:v>1.68E+20</c:v>
                </c:pt>
                <c:pt idx="98">
                  <c:v>1.74E+20</c:v>
                </c:pt>
                <c:pt idx="99">
                  <c:v>1.8E+20</c:v>
                </c:pt>
                <c:pt idx="100">
                  <c:v>1.86E+20</c:v>
                </c:pt>
                <c:pt idx="101">
                  <c:v>1.92E+20</c:v>
                </c:pt>
                <c:pt idx="102">
                  <c:v>1.98E+20</c:v>
                </c:pt>
                <c:pt idx="103">
                  <c:v>2.04E+20</c:v>
                </c:pt>
                <c:pt idx="104">
                  <c:v>2.1E+20</c:v>
                </c:pt>
                <c:pt idx="105">
                  <c:v>2.16E+20</c:v>
                </c:pt>
                <c:pt idx="106">
                  <c:v>2.22E+20</c:v>
                </c:pt>
                <c:pt idx="107">
                  <c:v>2.28E+20</c:v>
                </c:pt>
                <c:pt idx="108">
                  <c:v>2.34E+20</c:v>
                </c:pt>
                <c:pt idx="109">
                  <c:v>2.4E+20</c:v>
                </c:pt>
                <c:pt idx="110">
                  <c:v>2.46E+20</c:v>
                </c:pt>
                <c:pt idx="111">
                  <c:v>2.52E+20</c:v>
                </c:pt>
                <c:pt idx="112">
                  <c:v>2.58E+20</c:v>
                </c:pt>
                <c:pt idx="113">
                  <c:v>2.64E+20</c:v>
                </c:pt>
                <c:pt idx="114">
                  <c:v>2.7E+20</c:v>
                </c:pt>
                <c:pt idx="115">
                  <c:v>2.76E+20</c:v>
                </c:pt>
                <c:pt idx="116">
                  <c:v>2.82E+20</c:v>
                </c:pt>
                <c:pt idx="117">
                  <c:v>2.88E+20</c:v>
                </c:pt>
                <c:pt idx="118">
                  <c:v>2.94E+20</c:v>
                </c:pt>
                <c:pt idx="119">
                  <c:v>3E+20</c:v>
                </c:pt>
                <c:pt idx="120">
                  <c:v>3.15E+20</c:v>
                </c:pt>
                <c:pt idx="121">
                  <c:v>3.3E+20</c:v>
                </c:pt>
                <c:pt idx="122">
                  <c:v>3.45E+20</c:v>
                </c:pt>
                <c:pt idx="123">
                  <c:v>3.6E+20</c:v>
                </c:pt>
                <c:pt idx="124">
                  <c:v>3.75E+20</c:v>
                </c:pt>
                <c:pt idx="125">
                  <c:v>3.9E+20</c:v>
                </c:pt>
                <c:pt idx="126">
                  <c:v>4.05E+20</c:v>
                </c:pt>
                <c:pt idx="127">
                  <c:v>4.2E+20</c:v>
                </c:pt>
                <c:pt idx="128">
                  <c:v>4.35E+20</c:v>
                </c:pt>
                <c:pt idx="129">
                  <c:v>4.5E+20</c:v>
                </c:pt>
                <c:pt idx="130">
                  <c:v>4.65E+20</c:v>
                </c:pt>
                <c:pt idx="131">
                  <c:v>4.8E+20</c:v>
                </c:pt>
                <c:pt idx="132">
                  <c:v>4.95E+20</c:v>
                </c:pt>
                <c:pt idx="133">
                  <c:v>5.1E+20</c:v>
                </c:pt>
                <c:pt idx="134">
                  <c:v>5.25E+20</c:v>
                </c:pt>
                <c:pt idx="135">
                  <c:v>5.4E+20</c:v>
                </c:pt>
                <c:pt idx="136">
                  <c:v>5.55E+20</c:v>
                </c:pt>
                <c:pt idx="137">
                  <c:v>5.7E+20</c:v>
                </c:pt>
                <c:pt idx="138">
                  <c:v>5.85E+20</c:v>
                </c:pt>
                <c:pt idx="139">
                  <c:v>6E+20</c:v>
                </c:pt>
                <c:pt idx="140">
                  <c:v>6.3E+20</c:v>
                </c:pt>
                <c:pt idx="141">
                  <c:v>6.6E+20</c:v>
                </c:pt>
                <c:pt idx="142">
                  <c:v>6.9E+20</c:v>
                </c:pt>
                <c:pt idx="143">
                  <c:v>7.2E+20</c:v>
                </c:pt>
                <c:pt idx="144">
                  <c:v>7.5E+20</c:v>
                </c:pt>
                <c:pt idx="145">
                  <c:v>7.8E+20</c:v>
                </c:pt>
                <c:pt idx="146">
                  <c:v>8.1E+20</c:v>
                </c:pt>
                <c:pt idx="147">
                  <c:v>8.4E+20</c:v>
                </c:pt>
                <c:pt idx="148">
                  <c:v>8.7E+20</c:v>
                </c:pt>
                <c:pt idx="149">
                  <c:v>9E+20</c:v>
                </c:pt>
                <c:pt idx="150">
                  <c:v>9.3E+20</c:v>
                </c:pt>
                <c:pt idx="151">
                  <c:v>9.6E+20</c:v>
                </c:pt>
                <c:pt idx="152">
                  <c:v>9.9E+20</c:v>
                </c:pt>
                <c:pt idx="153">
                  <c:v>1.02E+21</c:v>
                </c:pt>
                <c:pt idx="154">
                  <c:v>1.05E+21</c:v>
                </c:pt>
                <c:pt idx="155">
                  <c:v>1.08E+21</c:v>
                </c:pt>
                <c:pt idx="156">
                  <c:v>1.11E+21</c:v>
                </c:pt>
                <c:pt idx="157">
                  <c:v>1.14E+21</c:v>
                </c:pt>
                <c:pt idx="158">
                  <c:v>1.17E+21</c:v>
                </c:pt>
                <c:pt idx="159">
                  <c:v>1.2E+21</c:v>
                </c:pt>
                <c:pt idx="160">
                  <c:v>1.23E+21</c:v>
                </c:pt>
                <c:pt idx="161">
                  <c:v>1.26E+21</c:v>
                </c:pt>
                <c:pt idx="162">
                  <c:v>1.29E+21</c:v>
                </c:pt>
                <c:pt idx="163">
                  <c:v>1.32E+21</c:v>
                </c:pt>
                <c:pt idx="164">
                  <c:v>1.35E+21</c:v>
                </c:pt>
                <c:pt idx="165">
                  <c:v>1.38E+21</c:v>
                </c:pt>
                <c:pt idx="166">
                  <c:v>1.41E+21</c:v>
                </c:pt>
                <c:pt idx="167">
                  <c:v>1.44E+21</c:v>
                </c:pt>
                <c:pt idx="168">
                  <c:v>1.47E+21</c:v>
                </c:pt>
                <c:pt idx="169">
                  <c:v>1.5E+21</c:v>
                </c:pt>
                <c:pt idx="170">
                  <c:v>1.56E+21</c:v>
                </c:pt>
                <c:pt idx="171">
                  <c:v>1.62E+21</c:v>
                </c:pt>
                <c:pt idx="172">
                  <c:v>1.68E+21</c:v>
                </c:pt>
                <c:pt idx="173">
                  <c:v>1.74E+21</c:v>
                </c:pt>
                <c:pt idx="174">
                  <c:v>1.8E+21</c:v>
                </c:pt>
                <c:pt idx="175">
                  <c:v>1.86E+21</c:v>
                </c:pt>
                <c:pt idx="176">
                  <c:v>1.92E+21</c:v>
                </c:pt>
                <c:pt idx="177">
                  <c:v>1.98E+21</c:v>
                </c:pt>
                <c:pt idx="178">
                  <c:v>2.04E+21</c:v>
                </c:pt>
                <c:pt idx="179">
                  <c:v>2.1E+21</c:v>
                </c:pt>
                <c:pt idx="180">
                  <c:v>2.16E+21</c:v>
                </c:pt>
                <c:pt idx="181">
                  <c:v>2.22E+21</c:v>
                </c:pt>
                <c:pt idx="182">
                  <c:v>2.28E+21</c:v>
                </c:pt>
                <c:pt idx="183">
                  <c:v>2.34E+21</c:v>
                </c:pt>
                <c:pt idx="184">
                  <c:v>2.4E+21</c:v>
                </c:pt>
                <c:pt idx="185">
                  <c:v>2.46E+21</c:v>
                </c:pt>
                <c:pt idx="186">
                  <c:v>2.52E+21</c:v>
                </c:pt>
                <c:pt idx="187">
                  <c:v>2.58E+21</c:v>
                </c:pt>
                <c:pt idx="188">
                  <c:v>2.64E+21</c:v>
                </c:pt>
                <c:pt idx="189">
                  <c:v>2.7E+21</c:v>
                </c:pt>
                <c:pt idx="190">
                  <c:v>2.76E+21</c:v>
                </c:pt>
                <c:pt idx="191">
                  <c:v>2.82E+21</c:v>
                </c:pt>
                <c:pt idx="192">
                  <c:v>2.88E+21</c:v>
                </c:pt>
                <c:pt idx="193">
                  <c:v>2.94E+21</c:v>
                </c:pt>
                <c:pt idx="194">
                  <c:v>3E+21</c:v>
                </c:pt>
                <c:pt idx="195">
                  <c:v>3.06E+21</c:v>
                </c:pt>
                <c:pt idx="196">
                  <c:v>3.12E+21</c:v>
                </c:pt>
                <c:pt idx="197">
                  <c:v>3.18E+21</c:v>
                </c:pt>
                <c:pt idx="198">
                  <c:v>3.24E+21</c:v>
                </c:pt>
                <c:pt idx="199">
                  <c:v>3.3E+21</c:v>
                </c:pt>
                <c:pt idx="200">
                  <c:v>3.36E+21</c:v>
                </c:pt>
                <c:pt idx="201">
                  <c:v>3.42E+21</c:v>
                </c:pt>
                <c:pt idx="202">
                  <c:v>3.48E+21</c:v>
                </c:pt>
                <c:pt idx="203">
                  <c:v>3.54E+21</c:v>
                </c:pt>
                <c:pt idx="204">
                  <c:v>3.6E+21</c:v>
                </c:pt>
                <c:pt idx="205">
                  <c:v>3.66E+21</c:v>
                </c:pt>
                <c:pt idx="206">
                  <c:v>3.72E+21</c:v>
                </c:pt>
                <c:pt idx="207">
                  <c:v>3.78E+21</c:v>
                </c:pt>
                <c:pt idx="208">
                  <c:v>3.84E+21</c:v>
                </c:pt>
                <c:pt idx="209">
                  <c:v>3.9E+21</c:v>
                </c:pt>
                <c:pt idx="210">
                  <c:v>3.96E+21</c:v>
                </c:pt>
                <c:pt idx="211">
                  <c:v>4.02E+21</c:v>
                </c:pt>
                <c:pt idx="212">
                  <c:v>4.08E+21</c:v>
                </c:pt>
                <c:pt idx="213">
                  <c:v>4.14E+21</c:v>
                </c:pt>
                <c:pt idx="214">
                  <c:v>4.2E+21</c:v>
                </c:pt>
                <c:pt idx="215">
                  <c:v>4.26E+21</c:v>
                </c:pt>
                <c:pt idx="216">
                  <c:v>4.32E+21</c:v>
                </c:pt>
                <c:pt idx="217">
                  <c:v>4.38E+21</c:v>
                </c:pt>
                <c:pt idx="218">
                  <c:v>4.44E+21</c:v>
                </c:pt>
                <c:pt idx="219">
                  <c:v>4.5E+21</c:v>
                </c:pt>
                <c:pt idx="220">
                  <c:v>4.56E+21</c:v>
                </c:pt>
                <c:pt idx="221">
                  <c:v>4.62E+21</c:v>
                </c:pt>
                <c:pt idx="222">
                  <c:v>4.68E+21</c:v>
                </c:pt>
                <c:pt idx="223">
                  <c:v>4.74E+21</c:v>
                </c:pt>
                <c:pt idx="224">
                  <c:v>4.8E+21</c:v>
                </c:pt>
                <c:pt idx="225">
                  <c:v>4.86E+21</c:v>
                </c:pt>
                <c:pt idx="226">
                  <c:v>4.92E+21</c:v>
                </c:pt>
                <c:pt idx="227">
                  <c:v>4.98E+21</c:v>
                </c:pt>
                <c:pt idx="228">
                  <c:v>5.04E+21</c:v>
                </c:pt>
                <c:pt idx="229">
                  <c:v>5.1E+21</c:v>
                </c:pt>
                <c:pt idx="230">
                  <c:v>5.16E+21</c:v>
                </c:pt>
                <c:pt idx="231">
                  <c:v>5.22E+21</c:v>
                </c:pt>
                <c:pt idx="232">
                  <c:v>5.28E+21</c:v>
                </c:pt>
                <c:pt idx="233">
                  <c:v>5.34E+21</c:v>
                </c:pt>
                <c:pt idx="234">
                  <c:v>5.4E+21</c:v>
                </c:pt>
                <c:pt idx="235">
                  <c:v>5.46E+21</c:v>
                </c:pt>
                <c:pt idx="236">
                  <c:v>5.52E+21</c:v>
                </c:pt>
                <c:pt idx="237">
                  <c:v>5.58E+21</c:v>
                </c:pt>
                <c:pt idx="238">
                  <c:v>5.64E+21</c:v>
                </c:pt>
                <c:pt idx="239">
                  <c:v>5.7E+21</c:v>
                </c:pt>
                <c:pt idx="240">
                  <c:v>5.76E+21</c:v>
                </c:pt>
                <c:pt idx="241">
                  <c:v>5.82E+21</c:v>
                </c:pt>
                <c:pt idx="242">
                  <c:v>5.88E+21</c:v>
                </c:pt>
                <c:pt idx="243">
                  <c:v>5.94E+21</c:v>
                </c:pt>
                <c:pt idx="244">
                  <c:v>6E+21</c:v>
                </c:pt>
                <c:pt idx="245">
                  <c:v>6.3E+21</c:v>
                </c:pt>
                <c:pt idx="246">
                  <c:v>6.6E+21</c:v>
                </c:pt>
                <c:pt idx="247">
                  <c:v>6.9E+21</c:v>
                </c:pt>
                <c:pt idx="248">
                  <c:v>7.2E+21</c:v>
                </c:pt>
                <c:pt idx="249">
                  <c:v>7.5E+21</c:v>
                </c:pt>
                <c:pt idx="250">
                  <c:v>7.8E+21</c:v>
                </c:pt>
                <c:pt idx="251">
                  <c:v>8.1E+21</c:v>
                </c:pt>
                <c:pt idx="252">
                  <c:v>8.4E+21</c:v>
                </c:pt>
                <c:pt idx="253">
                  <c:v>8.7E+21</c:v>
                </c:pt>
                <c:pt idx="254">
                  <c:v>9E+21</c:v>
                </c:pt>
                <c:pt idx="255">
                  <c:v>9.3E+21</c:v>
                </c:pt>
                <c:pt idx="256">
                  <c:v>9.6E+21</c:v>
                </c:pt>
                <c:pt idx="257">
                  <c:v>9.900000000000001E+21</c:v>
                </c:pt>
                <c:pt idx="258">
                  <c:v>1.02E+22</c:v>
                </c:pt>
                <c:pt idx="259">
                  <c:v>1.0499999999999999E+22</c:v>
                </c:pt>
                <c:pt idx="260">
                  <c:v>1.08E+22</c:v>
                </c:pt>
                <c:pt idx="261">
                  <c:v>1.1100000000000001E+22</c:v>
                </c:pt>
                <c:pt idx="262">
                  <c:v>1.14E+22</c:v>
                </c:pt>
                <c:pt idx="263">
                  <c:v>1.1699999999999999E+22</c:v>
                </c:pt>
                <c:pt idx="264">
                  <c:v>1.2E+22</c:v>
                </c:pt>
                <c:pt idx="265">
                  <c:v>1.3500000000000001E+22</c:v>
                </c:pt>
                <c:pt idx="266">
                  <c:v>1.5E+22</c:v>
                </c:pt>
                <c:pt idx="267">
                  <c:v>1.6499999999999999E+22</c:v>
                </c:pt>
                <c:pt idx="268">
                  <c:v>1.8E+22</c:v>
                </c:pt>
                <c:pt idx="269">
                  <c:v>1.9500000000000001E+22</c:v>
                </c:pt>
                <c:pt idx="270">
                  <c:v>2.0999999999999998E+22</c:v>
                </c:pt>
                <c:pt idx="271">
                  <c:v>2.2499999999999999E+22</c:v>
                </c:pt>
                <c:pt idx="272">
                  <c:v>2.4E+22</c:v>
                </c:pt>
                <c:pt idx="273">
                  <c:v>2.5500000000000001E+22</c:v>
                </c:pt>
                <c:pt idx="274">
                  <c:v>2.7000000000000002E+22</c:v>
                </c:pt>
                <c:pt idx="275">
                  <c:v>2.8499999999999999E+22</c:v>
                </c:pt>
              </c:numCache>
            </c:numRef>
          </c:xVal>
          <c:yVal>
            <c:numRef>
              <c:f>Лист1!$J$4:$J$279</c:f>
              <c:numCache>
                <c:formatCode>General</c:formatCode>
                <c:ptCount val="276"/>
                <c:pt idx="0">
                  <c:v>17850723</c:v>
                </c:pt>
                <c:pt idx="1">
                  <c:v>8943375.2699999996</c:v>
                </c:pt>
                <c:pt idx="2">
                  <c:v>5982066.1100000003</c:v>
                </c:pt>
                <c:pt idx="3">
                  <c:v>4507052.53</c:v>
                </c:pt>
                <c:pt idx="4">
                  <c:v>3626332.53</c:v>
                </c:pt>
                <c:pt idx="5">
                  <c:v>3042538.07</c:v>
                </c:pt>
                <c:pt idx="6">
                  <c:v>2628206.0499999998</c:v>
                </c:pt>
                <c:pt idx="7">
                  <c:v>2319595.6</c:v>
                </c:pt>
                <c:pt idx="8">
                  <c:v>2081293.08</c:v>
                </c:pt>
                <c:pt idx="9">
                  <c:v>1892052.95</c:v>
                </c:pt>
                <c:pt idx="10">
                  <c:v>1738360.92</c:v>
                </c:pt>
                <c:pt idx="11">
                  <c:v>1611214.53</c:v>
                </c:pt>
                <c:pt idx="12">
                  <c:v>1504389.02</c:v>
                </c:pt>
                <c:pt idx="13">
                  <c:v>1413445.74</c:v>
                </c:pt>
                <c:pt idx="14">
                  <c:v>1335136.95</c:v>
                </c:pt>
                <c:pt idx="15">
                  <c:v>1267033.46</c:v>
                </c:pt>
                <c:pt idx="16">
                  <c:v>1207283.6000000001</c:v>
                </c:pt>
                <c:pt idx="17">
                  <c:v>1154452.4099999999</c:v>
                </c:pt>
                <c:pt idx="18">
                  <c:v>1107411.55</c:v>
                </c:pt>
                <c:pt idx="19">
                  <c:v>1065262.29</c:v>
                </c:pt>
                <c:pt idx="20">
                  <c:v>1027280.41</c:v>
                </c:pt>
                <c:pt idx="21">
                  <c:v>992876.27300000004</c:v>
                </c:pt>
                <c:pt idx="22">
                  <c:v>961565.17500000005</c:v>
                </c:pt>
                <c:pt idx="23">
                  <c:v>932945.28799999994</c:v>
                </c:pt>
                <c:pt idx="24">
                  <c:v>906680.826</c:v>
                </c:pt>
                <c:pt idx="25">
                  <c:v>882489.14199999999</c:v>
                </c:pt>
                <c:pt idx="26">
                  <c:v>860130.72600000002</c:v>
                </c:pt>
                <c:pt idx="27">
                  <c:v>839401.348</c:v>
                </c:pt>
                <c:pt idx="28">
                  <c:v>820125.85699999996</c:v>
                </c:pt>
                <c:pt idx="29">
                  <c:v>802153.22400000005</c:v>
                </c:pt>
                <c:pt idx="30">
                  <c:v>785352.56400000001</c:v>
                </c:pt>
                <c:pt idx="31">
                  <c:v>769609.91099999996</c:v>
                </c:pt>
                <c:pt idx="32">
                  <c:v>754825.59</c:v>
                </c:pt>
                <c:pt idx="33">
                  <c:v>740912.06099999999</c:v>
                </c:pt>
                <c:pt idx="34">
                  <c:v>727792.13699999999</c:v>
                </c:pt>
                <c:pt idx="35">
                  <c:v>715397.505</c:v>
                </c:pt>
                <c:pt idx="36">
                  <c:v>703667.49699999997</c:v>
                </c:pt>
                <c:pt idx="37">
                  <c:v>692548.05200000003</c:v>
                </c:pt>
                <c:pt idx="38">
                  <c:v>681990.84299999999</c:v>
                </c:pt>
                <c:pt idx="39">
                  <c:v>671952.54</c:v>
                </c:pt>
                <c:pt idx="40">
                  <c:v>662394.18400000001</c:v>
                </c:pt>
                <c:pt idx="41">
                  <c:v>653280.65</c:v>
                </c:pt>
                <c:pt idx="42">
                  <c:v>644580.18599999999</c:v>
                </c:pt>
                <c:pt idx="43">
                  <c:v>636264.01800000004</c:v>
                </c:pt>
                <c:pt idx="44">
                  <c:v>628306.01199999999</c:v>
                </c:pt>
                <c:pt idx="45">
                  <c:v>620682.37699999998</c:v>
                </c:pt>
                <c:pt idx="46">
                  <c:v>613371.40700000001</c:v>
                </c:pt>
                <c:pt idx="47">
                  <c:v>606353.25699999998</c:v>
                </c:pt>
                <c:pt idx="48">
                  <c:v>599609.75</c:v>
                </c:pt>
                <c:pt idx="49">
                  <c:v>593124</c:v>
                </c:pt>
                <c:pt idx="50">
                  <c:v>564069</c:v>
                </c:pt>
                <c:pt idx="51">
                  <c:v>539599</c:v>
                </c:pt>
                <c:pt idx="52">
                  <c:v>518657</c:v>
                </c:pt>
                <c:pt idx="53">
                  <c:v>500493</c:v>
                </c:pt>
                <c:pt idx="54">
                  <c:v>484558</c:v>
                </c:pt>
                <c:pt idx="55">
                  <c:v>470442</c:v>
                </c:pt>
                <c:pt idx="56">
                  <c:v>457832</c:v>
                </c:pt>
                <c:pt idx="57">
                  <c:v>446486</c:v>
                </c:pt>
                <c:pt idx="58">
                  <c:v>436209</c:v>
                </c:pt>
                <c:pt idx="59">
                  <c:v>426850</c:v>
                </c:pt>
                <c:pt idx="60">
                  <c:v>418281</c:v>
                </c:pt>
                <c:pt idx="61">
                  <c:v>410401</c:v>
                </c:pt>
                <c:pt idx="62">
                  <c:v>403126</c:v>
                </c:pt>
                <c:pt idx="63">
                  <c:v>396383</c:v>
                </c:pt>
                <c:pt idx="64">
                  <c:v>390112</c:v>
                </c:pt>
                <c:pt idx="65">
                  <c:v>384264</c:v>
                </c:pt>
                <c:pt idx="66">
                  <c:v>378794</c:v>
                </c:pt>
                <c:pt idx="67">
                  <c:v>373664</c:v>
                </c:pt>
                <c:pt idx="68">
                  <c:v>368842</c:v>
                </c:pt>
                <c:pt idx="69">
                  <c:v>364300</c:v>
                </c:pt>
                <c:pt idx="70">
                  <c:v>360013</c:v>
                </c:pt>
                <c:pt idx="71">
                  <c:v>355959</c:v>
                </c:pt>
                <c:pt idx="72">
                  <c:v>352119</c:v>
                </c:pt>
                <c:pt idx="73">
                  <c:v>348476</c:v>
                </c:pt>
                <c:pt idx="74">
                  <c:v>345014</c:v>
                </c:pt>
                <c:pt idx="75">
                  <c:v>341719</c:v>
                </c:pt>
                <c:pt idx="76">
                  <c:v>338580</c:v>
                </c:pt>
                <c:pt idx="77">
                  <c:v>335586</c:v>
                </c:pt>
                <c:pt idx="78">
                  <c:v>332727</c:v>
                </c:pt>
                <c:pt idx="79">
                  <c:v>329993</c:v>
                </c:pt>
                <c:pt idx="80">
                  <c:v>320160</c:v>
                </c:pt>
                <c:pt idx="81">
                  <c:v>311798</c:v>
                </c:pt>
                <c:pt idx="82">
                  <c:v>304609</c:v>
                </c:pt>
                <c:pt idx="83">
                  <c:v>298372</c:v>
                </c:pt>
                <c:pt idx="84">
                  <c:v>292924</c:v>
                </c:pt>
                <c:pt idx="85">
                  <c:v>288138</c:v>
                </c:pt>
                <c:pt idx="86">
                  <c:v>283917</c:v>
                </c:pt>
                <c:pt idx="87">
                  <c:v>280180</c:v>
                </c:pt>
                <c:pt idx="88">
                  <c:v>276866</c:v>
                </c:pt>
                <c:pt idx="89">
                  <c:v>273923</c:v>
                </c:pt>
                <c:pt idx="90">
                  <c:v>271307</c:v>
                </c:pt>
                <c:pt idx="91">
                  <c:v>268982</c:v>
                </c:pt>
                <c:pt idx="92">
                  <c:v>266920</c:v>
                </c:pt>
                <c:pt idx="93">
                  <c:v>265093</c:v>
                </c:pt>
                <c:pt idx="94">
                  <c:v>263480</c:v>
                </c:pt>
                <c:pt idx="95">
                  <c:v>262061</c:v>
                </c:pt>
                <c:pt idx="96">
                  <c:v>260821</c:v>
                </c:pt>
                <c:pt idx="97">
                  <c:v>259744</c:v>
                </c:pt>
                <c:pt idx="98">
                  <c:v>258818</c:v>
                </c:pt>
                <c:pt idx="99">
                  <c:v>258031</c:v>
                </c:pt>
                <c:pt idx="100">
                  <c:v>257373</c:v>
                </c:pt>
                <c:pt idx="101">
                  <c:v>256835</c:v>
                </c:pt>
                <c:pt idx="102">
                  <c:v>256410</c:v>
                </c:pt>
                <c:pt idx="103">
                  <c:v>256088</c:v>
                </c:pt>
                <c:pt idx="104">
                  <c:v>255865</c:v>
                </c:pt>
                <c:pt idx="105">
                  <c:v>255734</c:v>
                </c:pt>
                <c:pt idx="106">
                  <c:v>255689</c:v>
                </c:pt>
                <c:pt idx="107">
                  <c:v>255726</c:v>
                </c:pt>
                <c:pt idx="108">
                  <c:v>255839</c:v>
                </c:pt>
                <c:pt idx="109">
                  <c:v>256024</c:v>
                </c:pt>
                <c:pt idx="110">
                  <c:v>256279</c:v>
                </c:pt>
                <c:pt idx="111">
                  <c:v>256598</c:v>
                </c:pt>
                <c:pt idx="112">
                  <c:v>256978</c:v>
                </c:pt>
                <c:pt idx="113">
                  <c:v>257418</c:v>
                </c:pt>
                <c:pt idx="114">
                  <c:v>257912</c:v>
                </c:pt>
                <c:pt idx="115">
                  <c:v>258460</c:v>
                </c:pt>
                <c:pt idx="116">
                  <c:v>259057</c:v>
                </c:pt>
                <c:pt idx="117">
                  <c:v>259703</c:v>
                </c:pt>
                <c:pt idx="118">
                  <c:v>260394</c:v>
                </c:pt>
                <c:pt idx="119">
                  <c:v>261129</c:v>
                </c:pt>
                <c:pt idx="120">
                  <c:v>263144</c:v>
                </c:pt>
                <c:pt idx="121">
                  <c:v>265391</c:v>
                </c:pt>
                <c:pt idx="122">
                  <c:v>267847</c:v>
                </c:pt>
                <c:pt idx="123">
                  <c:v>270490</c:v>
                </c:pt>
                <c:pt idx="124">
                  <c:v>273302</c:v>
                </c:pt>
                <c:pt idx="125">
                  <c:v>276267</c:v>
                </c:pt>
                <c:pt idx="126">
                  <c:v>279370</c:v>
                </c:pt>
                <c:pt idx="127">
                  <c:v>282598</c:v>
                </c:pt>
                <c:pt idx="128">
                  <c:v>285941</c:v>
                </c:pt>
                <c:pt idx="129">
                  <c:v>289388</c:v>
                </c:pt>
                <c:pt idx="130">
                  <c:v>292929</c:v>
                </c:pt>
                <c:pt idx="131">
                  <c:v>296557</c:v>
                </c:pt>
                <c:pt idx="132">
                  <c:v>300264</c:v>
                </c:pt>
                <c:pt idx="133">
                  <c:v>304043</c:v>
                </c:pt>
                <c:pt idx="134">
                  <c:v>307889</c:v>
                </c:pt>
                <c:pt idx="135">
                  <c:v>311795</c:v>
                </c:pt>
                <c:pt idx="136">
                  <c:v>315756</c:v>
                </c:pt>
                <c:pt idx="137">
                  <c:v>319769</c:v>
                </c:pt>
                <c:pt idx="138">
                  <c:v>323829</c:v>
                </c:pt>
                <c:pt idx="139">
                  <c:v>327931</c:v>
                </c:pt>
                <c:pt idx="140">
                  <c:v>336252</c:v>
                </c:pt>
                <c:pt idx="141">
                  <c:v>344706</c:v>
                </c:pt>
                <c:pt idx="142">
                  <c:v>353274</c:v>
                </c:pt>
                <c:pt idx="143">
                  <c:v>361938</c:v>
                </c:pt>
                <c:pt idx="144">
                  <c:v>370683</c:v>
                </c:pt>
                <c:pt idx="145">
                  <c:v>379496</c:v>
                </c:pt>
                <c:pt idx="146">
                  <c:v>388367</c:v>
                </c:pt>
                <c:pt idx="147">
                  <c:v>397286</c:v>
                </c:pt>
                <c:pt idx="148">
                  <c:v>406246</c:v>
                </c:pt>
                <c:pt idx="149">
                  <c:v>415238</c:v>
                </c:pt>
                <c:pt idx="150">
                  <c:v>424259</c:v>
                </c:pt>
                <c:pt idx="151">
                  <c:v>433301</c:v>
                </c:pt>
                <c:pt idx="152">
                  <c:v>442361</c:v>
                </c:pt>
                <c:pt idx="153">
                  <c:v>451436</c:v>
                </c:pt>
                <c:pt idx="154">
                  <c:v>460520</c:v>
                </c:pt>
                <c:pt idx="155">
                  <c:v>469613</c:v>
                </c:pt>
                <c:pt idx="156">
                  <c:v>478710</c:v>
                </c:pt>
                <c:pt idx="157">
                  <c:v>487809</c:v>
                </c:pt>
                <c:pt idx="158">
                  <c:v>496910</c:v>
                </c:pt>
                <c:pt idx="159">
                  <c:v>506009</c:v>
                </c:pt>
                <c:pt idx="160">
                  <c:v>515106</c:v>
                </c:pt>
                <c:pt idx="161">
                  <c:v>524198</c:v>
                </c:pt>
                <c:pt idx="162">
                  <c:v>533286</c:v>
                </c:pt>
                <c:pt idx="163">
                  <c:v>542367</c:v>
                </c:pt>
                <c:pt idx="164">
                  <c:v>551441</c:v>
                </c:pt>
                <c:pt idx="165">
                  <c:v>560508</c:v>
                </c:pt>
                <c:pt idx="166">
                  <c:v>569565</c:v>
                </c:pt>
                <c:pt idx="167">
                  <c:v>578614</c:v>
                </c:pt>
                <c:pt idx="168">
                  <c:v>587653</c:v>
                </c:pt>
                <c:pt idx="169">
                  <c:v>596681.61300000001</c:v>
                </c:pt>
                <c:pt idx="170">
                  <c:v>614706.58700000006</c:v>
                </c:pt>
                <c:pt idx="171">
                  <c:v>632686.64500000002</c:v>
                </c:pt>
                <c:pt idx="172">
                  <c:v>650619.89800000004</c:v>
                </c:pt>
                <c:pt idx="173">
                  <c:v>668505.00800000003</c:v>
                </c:pt>
                <c:pt idx="174">
                  <c:v>686341.07499999995</c:v>
                </c:pt>
                <c:pt idx="175">
                  <c:v>704127.55</c:v>
                </c:pt>
                <c:pt idx="176">
                  <c:v>721864.16500000004</c:v>
                </c:pt>
                <c:pt idx="177">
                  <c:v>739550.87399999995</c:v>
                </c:pt>
                <c:pt idx="178">
                  <c:v>757187.80799999996</c:v>
                </c:pt>
                <c:pt idx="179">
                  <c:v>774775.24</c:v>
                </c:pt>
                <c:pt idx="180">
                  <c:v>792313.55500000005</c:v>
                </c:pt>
                <c:pt idx="181">
                  <c:v>809803.22699999996</c:v>
                </c:pt>
                <c:pt idx="182">
                  <c:v>827244.79700000002</c:v>
                </c:pt>
                <c:pt idx="183">
                  <c:v>844638.86100000003</c:v>
                </c:pt>
                <c:pt idx="184">
                  <c:v>861986.05299999996</c:v>
                </c:pt>
                <c:pt idx="185">
                  <c:v>879287.03799999994</c:v>
                </c:pt>
                <c:pt idx="186">
                  <c:v>896542.50100000005</c:v>
                </c:pt>
                <c:pt idx="187">
                  <c:v>913753.14300000004</c:v>
                </c:pt>
                <c:pt idx="188">
                  <c:v>930919.67099999997</c:v>
                </c:pt>
                <c:pt idx="189">
                  <c:v>948042.79799999995</c:v>
                </c:pt>
                <c:pt idx="190">
                  <c:v>965123.23499999999</c:v>
                </c:pt>
                <c:pt idx="191">
                  <c:v>982161.69200000004</c:v>
                </c:pt>
                <c:pt idx="192">
                  <c:v>999158.87100000004</c:v>
                </c:pt>
                <c:pt idx="193">
                  <c:v>1016115.47</c:v>
                </c:pt>
                <c:pt idx="194">
                  <c:v>1033032</c:v>
                </c:pt>
                <c:pt idx="195">
                  <c:v>1049909</c:v>
                </c:pt>
                <c:pt idx="196">
                  <c:v>1066748</c:v>
                </c:pt>
                <c:pt idx="197">
                  <c:v>1083549</c:v>
                </c:pt>
                <c:pt idx="198">
                  <c:v>1100313</c:v>
                </c:pt>
                <c:pt idx="199">
                  <c:v>1117040</c:v>
                </c:pt>
                <c:pt idx="200">
                  <c:v>1133731</c:v>
                </c:pt>
                <c:pt idx="201">
                  <c:v>1150387</c:v>
                </c:pt>
                <c:pt idx="202">
                  <c:v>1167008</c:v>
                </c:pt>
                <c:pt idx="203">
                  <c:v>1183594</c:v>
                </c:pt>
                <c:pt idx="204">
                  <c:v>1200147</c:v>
                </c:pt>
                <c:pt idx="205">
                  <c:v>1216667</c:v>
                </c:pt>
                <c:pt idx="206">
                  <c:v>1233154</c:v>
                </c:pt>
                <c:pt idx="207">
                  <c:v>1249610</c:v>
                </c:pt>
                <c:pt idx="208">
                  <c:v>1266033</c:v>
                </c:pt>
                <c:pt idx="209">
                  <c:v>1282426</c:v>
                </c:pt>
                <c:pt idx="210">
                  <c:v>1298788</c:v>
                </c:pt>
                <c:pt idx="211">
                  <c:v>1315119</c:v>
                </c:pt>
                <c:pt idx="212">
                  <c:v>1331422</c:v>
                </c:pt>
                <c:pt idx="213">
                  <c:v>1347695</c:v>
                </c:pt>
                <c:pt idx="214">
                  <c:v>1363939</c:v>
                </c:pt>
                <c:pt idx="215">
                  <c:v>1380155</c:v>
                </c:pt>
                <c:pt idx="216">
                  <c:v>1396343</c:v>
                </c:pt>
                <c:pt idx="217">
                  <c:v>1412503</c:v>
                </c:pt>
                <c:pt idx="218">
                  <c:v>1428637</c:v>
                </c:pt>
                <c:pt idx="219">
                  <c:v>1444744</c:v>
                </c:pt>
                <c:pt idx="220">
                  <c:v>1460824</c:v>
                </c:pt>
                <c:pt idx="221">
                  <c:v>1476878</c:v>
                </c:pt>
                <c:pt idx="222">
                  <c:v>1492907</c:v>
                </c:pt>
                <c:pt idx="223">
                  <c:v>1508911</c:v>
                </c:pt>
                <c:pt idx="224">
                  <c:v>1524890</c:v>
                </c:pt>
                <c:pt idx="225">
                  <c:v>1540844</c:v>
                </c:pt>
                <c:pt idx="226">
                  <c:v>1556774</c:v>
                </c:pt>
                <c:pt idx="227">
                  <c:v>1572681</c:v>
                </c:pt>
                <c:pt idx="228">
                  <c:v>1588563</c:v>
                </c:pt>
                <c:pt idx="229">
                  <c:v>1604423</c:v>
                </c:pt>
                <c:pt idx="230">
                  <c:v>1620259</c:v>
                </c:pt>
                <c:pt idx="231">
                  <c:v>1636073</c:v>
                </c:pt>
                <c:pt idx="232">
                  <c:v>1651864</c:v>
                </c:pt>
                <c:pt idx="233">
                  <c:v>1667634</c:v>
                </c:pt>
                <c:pt idx="234">
                  <c:v>1683381</c:v>
                </c:pt>
                <c:pt idx="235">
                  <c:v>1699108</c:v>
                </c:pt>
                <c:pt idx="236">
                  <c:v>1714812</c:v>
                </c:pt>
                <c:pt idx="237">
                  <c:v>1730496</c:v>
                </c:pt>
                <c:pt idx="238">
                  <c:v>1746159</c:v>
                </c:pt>
                <c:pt idx="239">
                  <c:v>1761802</c:v>
                </c:pt>
                <c:pt idx="240">
                  <c:v>1777424</c:v>
                </c:pt>
                <c:pt idx="241">
                  <c:v>1793027</c:v>
                </c:pt>
                <c:pt idx="242">
                  <c:v>1808609</c:v>
                </c:pt>
                <c:pt idx="243">
                  <c:v>1824172</c:v>
                </c:pt>
                <c:pt idx="244">
                  <c:v>1839716</c:v>
                </c:pt>
                <c:pt idx="245">
                  <c:v>1917152</c:v>
                </c:pt>
                <c:pt idx="246">
                  <c:v>1994137</c:v>
                </c:pt>
                <c:pt idx="247">
                  <c:v>2070693</c:v>
                </c:pt>
                <c:pt idx="248">
                  <c:v>2146843</c:v>
                </c:pt>
                <c:pt idx="249">
                  <c:v>2222606</c:v>
                </c:pt>
                <c:pt idx="250">
                  <c:v>2298000</c:v>
                </c:pt>
                <c:pt idx="251">
                  <c:v>2373042</c:v>
                </c:pt>
                <c:pt idx="252">
                  <c:v>2447747</c:v>
                </c:pt>
                <c:pt idx="253">
                  <c:v>2522129</c:v>
                </c:pt>
                <c:pt idx="254">
                  <c:v>2596202</c:v>
                </c:pt>
                <c:pt idx="255">
                  <c:v>2669977</c:v>
                </c:pt>
                <c:pt idx="256">
                  <c:v>2743465</c:v>
                </c:pt>
                <c:pt idx="257">
                  <c:v>2816679</c:v>
                </c:pt>
                <c:pt idx="258">
                  <c:v>2889627</c:v>
                </c:pt>
                <c:pt idx="259">
                  <c:v>2962318</c:v>
                </c:pt>
                <c:pt idx="260">
                  <c:v>3034762</c:v>
                </c:pt>
                <c:pt idx="261">
                  <c:v>3106966</c:v>
                </c:pt>
                <c:pt idx="262">
                  <c:v>3178939</c:v>
                </c:pt>
                <c:pt idx="263">
                  <c:v>3250687</c:v>
                </c:pt>
                <c:pt idx="264">
                  <c:v>3322217</c:v>
                </c:pt>
                <c:pt idx="265">
                  <c:v>3676822</c:v>
                </c:pt>
                <c:pt idx="266">
                  <c:v>4026833</c:v>
                </c:pt>
                <c:pt idx="267">
                  <c:v>4372797</c:v>
                </c:pt>
                <c:pt idx="268">
                  <c:v>4715154</c:v>
                </c:pt>
                <c:pt idx="269">
                  <c:v>5054262</c:v>
                </c:pt>
                <c:pt idx="270">
                  <c:v>5390421</c:v>
                </c:pt>
                <c:pt idx="271">
                  <c:v>5723883</c:v>
                </c:pt>
                <c:pt idx="272">
                  <c:v>6054862</c:v>
                </c:pt>
                <c:pt idx="273">
                  <c:v>6383544</c:v>
                </c:pt>
                <c:pt idx="274">
                  <c:v>6710090</c:v>
                </c:pt>
                <c:pt idx="275">
                  <c:v>7034643</c:v>
                </c:pt>
              </c:numCache>
            </c:numRef>
          </c:yVal>
          <c:smooth val="1"/>
        </c:ser>
        <c:dLbls>
          <c:showLegendKey val="0"/>
          <c:showVal val="0"/>
          <c:showCatName val="0"/>
          <c:showSerName val="0"/>
          <c:showPercent val="0"/>
          <c:showBubbleSize val="0"/>
        </c:dLbls>
        <c:axId val="135629056"/>
        <c:axId val="135631232"/>
      </c:scatterChart>
      <c:valAx>
        <c:axId val="135629056"/>
        <c:scaling>
          <c:logBase val="10"/>
          <c:orientation val="minMax"/>
          <c:min val="1000000000000000"/>
        </c:scaling>
        <c:delete val="0"/>
        <c:axPos val="b"/>
        <c:title>
          <c:tx>
            <c:rich>
              <a:bodyPr/>
              <a:lstStyle/>
              <a:p>
                <a:pPr>
                  <a:defRPr/>
                </a:pPr>
                <a:r>
                  <a:rPr lang="en-US"/>
                  <a:t>Neutrals  density, cm</a:t>
                </a:r>
                <a:r>
                  <a:rPr lang="en-US" baseline="30000"/>
                  <a:t>-3</a:t>
                </a:r>
              </a:p>
            </c:rich>
          </c:tx>
          <c:layout/>
          <c:overlay val="0"/>
        </c:title>
        <c:numFmt formatCode="General" sourceLinked="1"/>
        <c:majorTickMark val="out"/>
        <c:minorTickMark val="none"/>
        <c:tickLblPos val="nextTo"/>
        <c:crossAx val="135631232"/>
        <c:crosses val="autoZero"/>
        <c:crossBetween val="midCat"/>
      </c:valAx>
      <c:valAx>
        <c:axId val="135631232"/>
        <c:scaling>
          <c:logBase val="10"/>
          <c:orientation val="minMax"/>
        </c:scaling>
        <c:delete val="0"/>
        <c:axPos val="l"/>
        <c:majorGridlines/>
        <c:title>
          <c:tx>
            <c:rich>
              <a:bodyPr rot="-5400000" vert="horz"/>
              <a:lstStyle/>
              <a:p>
                <a:pPr>
                  <a:defRPr/>
                </a:pPr>
                <a:r>
                  <a:rPr lang="en-US"/>
                  <a:t>Electric field, V/cm</a:t>
                </a:r>
              </a:p>
            </c:rich>
          </c:tx>
          <c:layout/>
          <c:overlay val="0"/>
        </c:title>
        <c:numFmt formatCode="0.0E+00" sourceLinked="0"/>
        <c:majorTickMark val="out"/>
        <c:minorTickMark val="none"/>
        <c:tickLblPos val="nextTo"/>
        <c:crossAx val="135629056"/>
        <c:crosses val="autoZero"/>
        <c:crossBetween val="midCat"/>
      </c:valAx>
    </c:plotArea>
    <c:legend>
      <c:legendPos val="r"/>
      <c:layout/>
      <c:overlay val="1"/>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xVal>
            <c:numRef>
              <c:f>Лист1!$AD$6:$AD$8</c:f>
              <c:numCache>
                <c:formatCode>General</c:formatCode>
                <c:ptCount val="3"/>
                <c:pt idx="0">
                  <c:v>110</c:v>
                </c:pt>
                <c:pt idx="1">
                  <c:v>180</c:v>
                </c:pt>
                <c:pt idx="2">
                  <c:v>250</c:v>
                </c:pt>
              </c:numCache>
            </c:numRef>
          </c:xVal>
          <c:yVal>
            <c:numRef>
              <c:f>Лист1!$AF$6:$AF$8</c:f>
              <c:numCache>
                <c:formatCode>General</c:formatCode>
                <c:ptCount val="3"/>
                <c:pt idx="0">
                  <c:v>75</c:v>
                </c:pt>
                <c:pt idx="1">
                  <c:v>110</c:v>
                </c:pt>
                <c:pt idx="2">
                  <c:v>285</c:v>
                </c:pt>
              </c:numCache>
            </c:numRef>
          </c:yVal>
          <c:smooth val="0"/>
        </c:ser>
        <c:dLbls>
          <c:showLegendKey val="0"/>
          <c:showVal val="0"/>
          <c:showCatName val="0"/>
          <c:showSerName val="0"/>
          <c:showPercent val="0"/>
          <c:showBubbleSize val="0"/>
        </c:dLbls>
        <c:axId val="135387776"/>
        <c:axId val="135389952"/>
      </c:scatterChart>
      <c:valAx>
        <c:axId val="135387776"/>
        <c:scaling>
          <c:orientation val="minMax"/>
          <c:max val="300"/>
          <c:min val="100"/>
        </c:scaling>
        <c:delete val="0"/>
        <c:axPos val="b"/>
        <c:title>
          <c:tx>
            <c:rich>
              <a:bodyPr/>
              <a:lstStyle/>
              <a:p>
                <a:pPr>
                  <a:defRPr/>
                </a:pPr>
                <a:r>
                  <a:rPr lang="ru-RU" dirty="0" smtClean="0"/>
                  <a:t>Мощность нагрева</a:t>
                </a:r>
                <a:r>
                  <a:rPr lang="en-US" dirty="0" smtClean="0"/>
                  <a:t>, </a:t>
                </a:r>
                <a:r>
                  <a:rPr lang="ru-RU" dirty="0" smtClean="0"/>
                  <a:t>кВт</a:t>
                </a:r>
                <a:endParaRPr lang="en-US" dirty="0"/>
              </a:p>
            </c:rich>
          </c:tx>
          <c:layout>
            <c:manualLayout>
              <c:xMode val="edge"/>
              <c:yMode val="edge"/>
              <c:x val="0.42803940001796353"/>
              <c:y val="0.85441644794400695"/>
            </c:manualLayout>
          </c:layout>
          <c:overlay val="0"/>
        </c:title>
        <c:numFmt formatCode="General" sourceLinked="1"/>
        <c:majorTickMark val="in"/>
        <c:minorTickMark val="in"/>
        <c:tickLblPos val="nextTo"/>
        <c:crossAx val="135389952"/>
        <c:crosses val="autoZero"/>
        <c:crossBetween val="midCat"/>
      </c:valAx>
      <c:valAx>
        <c:axId val="135389952"/>
        <c:scaling>
          <c:orientation val="minMax"/>
        </c:scaling>
        <c:delete val="0"/>
        <c:axPos val="l"/>
        <c:majorGridlines/>
        <c:title>
          <c:tx>
            <c:rich>
              <a:bodyPr rot="-5400000" vert="horz"/>
              <a:lstStyle/>
              <a:p>
                <a:pPr>
                  <a:defRPr/>
                </a:pPr>
                <a:r>
                  <a:rPr lang="ru-RU" dirty="0" smtClean="0"/>
                  <a:t>Мощность излучения в диапазоне</a:t>
                </a:r>
                <a:r>
                  <a:rPr lang="en-US" dirty="0" smtClean="0"/>
                  <a:t> </a:t>
                </a:r>
                <a:r>
                  <a:rPr lang="en-US" dirty="0"/>
                  <a:t>18-50 </a:t>
                </a:r>
                <a:r>
                  <a:rPr lang="ru-RU" dirty="0" err="1" smtClean="0"/>
                  <a:t>нм</a:t>
                </a:r>
                <a:r>
                  <a:rPr lang="en-US" dirty="0" smtClean="0"/>
                  <a:t> </a:t>
                </a:r>
                <a:r>
                  <a:rPr lang="ru-RU" dirty="0" smtClean="0"/>
                  <a:t>, Вт</a:t>
                </a:r>
                <a:endParaRPr lang="en-US" dirty="0"/>
              </a:p>
            </c:rich>
          </c:tx>
          <c:layout/>
          <c:overlay val="0"/>
        </c:title>
        <c:numFmt formatCode="General" sourceLinked="1"/>
        <c:majorTickMark val="in"/>
        <c:minorTickMark val="in"/>
        <c:tickLblPos val="nextTo"/>
        <c:crossAx val="135387776"/>
        <c:crosses val="autoZero"/>
        <c:crossBetween val="midCat"/>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xVal>
            <c:numRef>
              <c:f>Лист1!$AP$7:$AP$11</c:f>
              <c:numCache>
                <c:formatCode>General</c:formatCode>
                <c:ptCount val="5"/>
                <c:pt idx="0">
                  <c:v>1</c:v>
                </c:pt>
                <c:pt idx="1">
                  <c:v>0.5</c:v>
                </c:pt>
                <c:pt idx="2">
                  <c:v>0.3</c:v>
                </c:pt>
                <c:pt idx="3">
                  <c:v>0.2</c:v>
                </c:pt>
                <c:pt idx="4">
                  <c:v>0.1</c:v>
                </c:pt>
              </c:numCache>
            </c:numRef>
          </c:xVal>
          <c:yVal>
            <c:numRef>
              <c:f>Лист1!$AR$7:$AR$11</c:f>
              <c:numCache>
                <c:formatCode>General</c:formatCode>
                <c:ptCount val="5"/>
                <c:pt idx="0">
                  <c:v>82</c:v>
                </c:pt>
                <c:pt idx="1">
                  <c:v>255.00000000000003</c:v>
                </c:pt>
                <c:pt idx="2">
                  <c:v>312</c:v>
                </c:pt>
                <c:pt idx="3">
                  <c:v>255.00000000000003</c:v>
                </c:pt>
                <c:pt idx="4">
                  <c:v>170</c:v>
                </c:pt>
              </c:numCache>
            </c:numRef>
          </c:yVal>
          <c:smooth val="0"/>
        </c:ser>
        <c:dLbls>
          <c:showLegendKey val="0"/>
          <c:showVal val="0"/>
          <c:showCatName val="0"/>
          <c:showSerName val="0"/>
          <c:showPercent val="0"/>
          <c:showBubbleSize val="0"/>
        </c:dLbls>
        <c:axId val="135553408"/>
        <c:axId val="135555328"/>
      </c:scatterChart>
      <c:valAx>
        <c:axId val="135553408"/>
        <c:scaling>
          <c:orientation val="minMax"/>
          <c:max val="1.2"/>
          <c:min val="0"/>
        </c:scaling>
        <c:delete val="0"/>
        <c:axPos val="b"/>
        <c:title>
          <c:tx>
            <c:rich>
              <a:bodyPr/>
              <a:lstStyle/>
              <a:p>
                <a:pPr>
                  <a:defRPr/>
                </a:pPr>
                <a:r>
                  <a:rPr lang="ru-RU" dirty="0" smtClean="0"/>
                  <a:t>Давление над соплом</a:t>
                </a:r>
                <a:r>
                  <a:rPr lang="en-US" dirty="0" smtClean="0"/>
                  <a:t>, </a:t>
                </a:r>
                <a:r>
                  <a:rPr lang="ru-RU" dirty="0" err="1" smtClean="0"/>
                  <a:t>атм</a:t>
                </a:r>
                <a:r>
                  <a:rPr lang="en-US" dirty="0" smtClean="0"/>
                  <a:t> </a:t>
                </a:r>
                <a:endParaRPr lang="en-US" dirty="0"/>
              </a:p>
            </c:rich>
          </c:tx>
          <c:layout/>
          <c:overlay val="0"/>
        </c:title>
        <c:numFmt formatCode="General" sourceLinked="1"/>
        <c:majorTickMark val="in"/>
        <c:minorTickMark val="in"/>
        <c:tickLblPos val="nextTo"/>
        <c:crossAx val="135555328"/>
        <c:crosses val="autoZero"/>
        <c:crossBetween val="midCat"/>
      </c:valAx>
      <c:valAx>
        <c:axId val="135555328"/>
        <c:scaling>
          <c:orientation val="minMax"/>
        </c:scaling>
        <c:delete val="0"/>
        <c:axPos val="l"/>
        <c:majorGridlines/>
        <c:title>
          <c:tx>
            <c:rich>
              <a:bodyPr rot="-5400000" vert="horz"/>
              <a:lstStyle/>
              <a:p>
                <a:pPr>
                  <a:defRPr/>
                </a:pPr>
                <a:r>
                  <a:rPr lang="ru-RU" dirty="0" smtClean="0"/>
                  <a:t>Мощность излучения в диапазоне 18-50 </a:t>
                </a:r>
                <a:r>
                  <a:rPr lang="ru-RU" dirty="0" err="1" smtClean="0"/>
                  <a:t>нм</a:t>
                </a:r>
                <a:r>
                  <a:rPr lang="ru-RU" dirty="0" smtClean="0"/>
                  <a:t> , Вт</a:t>
                </a:r>
              </a:p>
            </c:rich>
          </c:tx>
          <c:layout/>
          <c:overlay val="0"/>
        </c:title>
        <c:numFmt formatCode="General" sourceLinked="1"/>
        <c:majorTickMark val="in"/>
        <c:minorTickMark val="in"/>
        <c:tickLblPos val="nextTo"/>
        <c:crossAx val="135553408"/>
        <c:crosses val="autoZero"/>
        <c:crossBetween val="midCat"/>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Лист1!$I$6:$I$10</c:f>
              <c:strCache>
                <c:ptCount val="1"/>
                <c:pt idx="0">
                  <c:v>Nd:YAG laser CO2 laser 670 GHz gyrotron 250 GHz gyrotron 170 GHz gyrotron</c:v>
                </c:pt>
              </c:strCache>
            </c:strRef>
          </c:tx>
          <c:spPr>
            <a:ln w="28575">
              <a:noFill/>
            </a:ln>
          </c:spPr>
          <c:xVal>
            <c:numRef>
              <c:f>Лист1!$F$6:$F$10</c:f>
              <c:numCache>
                <c:formatCode>0.00E+00</c:formatCode>
                <c:ptCount val="5"/>
                <c:pt idx="0">
                  <c:v>9.924812030075188E+20</c:v>
                </c:pt>
                <c:pt idx="1">
                  <c:v>1.1052631578947367E+19</c:v>
                </c:pt>
                <c:pt idx="2">
                  <c:v>5571428571428571</c:v>
                </c:pt>
                <c:pt idx="3">
                  <c:v>773684210526315.75</c:v>
                </c:pt>
                <c:pt idx="4">
                  <c:v>356390977443609</c:v>
                </c:pt>
              </c:numCache>
            </c:numRef>
          </c:xVal>
          <c:yVal>
            <c:numRef>
              <c:f>Лист1!$H$6:$H$10</c:f>
              <c:numCache>
                <c:formatCode>0.00E+00</c:formatCode>
                <c:ptCount val="5"/>
                <c:pt idx="0">
                  <c:v>1.0603290239989989</c:v>
                </c:pt>
                <c:pt idx="1">
                  <c:v>10.047752934081215</c:v>
                </c:pt>
                <c:pt idx="2">
                  <c:v>447.52624658707299</c:v>
                </c:pt>
                <c:pt idx="3">
                  <c:v>1200.9361766337465</c:v>
                </c:pt>
                <c:pt idx="4">
                  <c:v>1769.450607040156</c:v>
                </c:pt>
              </c:numCache>
            </c:numRef>
          </c:yVal>
          <c:smooth val="0"/>
        </c:ser>
        <c:dLbls>
          <c:showLegendKey val="0"/>
          <c:showVal val="0"/>
          <c:showCatName val="0"/>
          <c:showSerName val="0"/>
          <c:showPercent val="0"/>
          <c:showBubbleSize val="0"/>
        </c:dLbls>
        <c:axId val="135586944"/>
        <c:axId val="135588864"/>
      </c:scatterChart>
      <c:valAx>
        <c:axId val="135586944"/>
        <c:scaling>
          <c:logBase val="10"/>
          <c:orientation val="minMax"/>
          <c:min val="10000000000000"/>
        </c:scaling>
        <c:delete val="0"/>
        <c:axPos val="b"/>
        <c:title>
          <c:tx>
            <c:rich>
              <a:bodyPr/>
              <a:lstStyle/>
              <a:p>
                <a:pPr>
                  <a:defRPr/>
                </a:pPr>
                <a:r>
                  <a:rPr lang="en-US"/>
                  <a:t>Cut-off</a:t>
                </a:r>
                <a:r>
                  <a:rPr lang="en-US" baseline="0"/>
                  <a:t> density</a:t>
                </a:r>
                <a:r>
                  <a:rPr lang="ru-RU"/>
                  <a:t>,</a:t>
                </a:r>
                <a:r>
                  <a:rPr lang="ru-RU" baseline="0"/>
                  <a:t> </a:t>
                </a:r>
                <a:r>
                  <a:rPr lang="en-US" baseline="0"/>
                  <a:t>cm</a:t>
                </a:r>
                <a:r>
                  <a:rPr lang="ru-RU" baseline="30000"/>
                  <a:t>-3</a:t>
                </a:r>
              </a:p>
            </c:rich>
          </c:tx>
          <c:layout/>
          <c:overlay val="0"/>
        </c:title>
        <c:numFmt formatCode="0.0E+00" sourceLinked="0"/>
        <c:majorTickMark val="out"/>
        <c:minorTickMark val="none"/>
        <c:tickLblPos val="nextTo"/>
        <c:crossAx val="135588864"/>
        <c:crosses val="autoZero"/>
        <c:crossBetween val="midCat"/>
      </c:valAx>
      <c:valAx>
        <c:axId val="135588864"/>
        <c:scaling>
          <c:logBase val="10"/>
          <c:orientation val="minMax"/>
        </c:scaling>
        <c:delete val="0"/>
        <c:axPos val="l"/>
        <c:majorGridlines/>
        <c:title>
          <c:tx>
            <c:rich>
              <a:bodyPr rot="-5400000" vert="horz"/>
              <a:lstStyle/>
              <a:p>
                <a:pPr>
                  <a:defRPr/>
                </a:pPr>
                <a:r>
                  <a:rPr lang="en-US"/>
                  <a:t>wave</a:t>
                </a:r>
                <a:r>
                  <a:rPr lang="en-US" baseline="0"/>
                  <a:t>length</a:t>
                </a:r>
                <a:r>
                  <a:rPr lang="ru-RU"/>
                  <a:t>, </a:t>
                </a:r>
                <a:r>
                  <a:rPr lang="en-US"/>
                  <a:t>um</a:t>
                </a:r>
                <a:endParaRPr lang="ru-RU"/>
              </a:p>
            </c:rich>
          </c:tx>
          <c:layout/>
          <c:overlay val="0"/>
        </c:title>
        <c:numFmt formatCode="0.0E+00" sourceLinked="0"/>
        <c:majorTickMark val="in"/>
        <c:minorTickMark val="in"/>
        <c:tickLblPos val="nextTo"/>
        <c:crossAx val="135586944"/>
        <c:crosses val="autoZero"/>
        <c:crossBetween val="midCat"/>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drawings/drawing1.xml><?xml version="1.0" encoding="utf-8"?>
<c:userShapes xmlns:c="http://schemas.openxmlformats.org/drawingml/2006/chart">
  <cdr:relSizeAnchor xmlns:cdr="http://schemas.openxmlformats.org/drawingml/2006/chartDrawing">
    <cdr:from>
      <cdr:x>0.83534</cdr:x>
      <cdr:y>0.70255</cdr:y>
    </cdr:from>
    <cdr:to>
      <cdr:x>0.98846</cdr:x>
      <cdr:y>0.77243</cdr:y>
    </cdr:to>
    <cdr:sp macro="" textlink="">
      <cdr:nvSpPr>
        <cdr:cNvPr id="2" name="TextBox 1"/>
        <cdr:cNvSpPr txBox="1"/>
      </cdr:nvSpPr>
      <cdr:spPr>
        <a:xfrm xmlns:a="http://schemas.openxmlformats.org/drawingml/2006/main">
          <a:off x="5057775" y="2362200"/>
          <a:ext cx="927100" cy="234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Nd:YAG laser</a:t>
          </a:r>
          <a:endParaRPr lang="ru-RU" sz="1100"/>
        </a:p>
      </cdr:txBody>
    </cdr:sp>
  </cdr:relSizeAnchor>
  <cdr:relSizeAnchor xmlns:cdr="http://schemas.openxmlformats.org/drawingml/2006/chartDrawing">
    <cdr:from>
      <cdr:x>0.73938</cdr:x>
      <cdr:y>0.52125</cdr:y>
    </cdr:from>
    <cdr:to>
      <cdr:x>0.8925</cdr:x>
      <cdr:y>0.59112</cdr:y>
    </cdr:to>
    <cdr:sp macro="" textlink="">
      <cdr:nvSpPr>
        <cdr:cNvPr id="3" name="TextBox 1"/>
        <cdr:cNvSpPr txBox="1"/>
      </cdr:nvSpPr>
      <cdr:spPr>
        <a:xfrm xmlns:a="http://schemas.openxmlformats.org/drawingml/2006/main">
          <a:off x="4476750" y="1752600"/>
          <a:ext cx="927100" cy="234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CO</a:t>
          </a:r>
          <a:r>
            <a:rPr lang="en-US" sz="1100" baseline="-25000"/>
            <a:t>2</a:t>
          </a:r>
          <a:r>
            <a:rPr lang="en-US" sz="1100"/>
            <a:t> laser</a:t>
          </a:r>
          <a:endParaRPr lang="ru-RU" sz="1100"/>
        </a:p>
      </cdr:txBody>
    </cdr:sp>
  </cdr:relSizeAnchor>
  <cdr:relSizeAnchor xmlns:cdr="http://schemas.openxmlformats.org/drawingml/2006/chartDrawing">
    <cdr:from>
      <cdr:x>0.44206</cdr:x>
      <cdr:y>0.25307</cdr:y>
    </cdr:from>
    <cdr:to>
      <cdr:x>0.64709</cdr:x>
      <cdr:y>0.32295</cdr:y>
    </cdr:to>
    <cdr:sp macro="" textlink="">
      <cdr:nvSpPr>
        <cdr:cNvPr id="4" name="TextBox 1"/>
        <cdr:cNvSpPr txBox="1"/>
      </cdr:nvSpPr>
      <cdr:spPr>
        <a:xfrm xmlns:a="http://schemas.openxmlformats.org/drawingml/2006/main">
          <a:off x="2676525" y="850900"/>
          <a:ext cx="1241425" cy="234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670 GHz gyrotron</a:t>
          </a:r>
          <a:endParaRPr lang="ru-RU" sz="1100"/>
        </a:p>
      </cdr:txBody>
    </cdr:sp>
  </cdr:relSizeAnchor>
  <cdr:relSizeAnchor xmlns:cdr="http://schemas.openxmlformats.org/drawingml/2006/chartDrawing">
    <cdr:from>
      <cdr:x>0.35081</cdr:x>
      <cdr:y>0.16431</cdr:y>
    </cdr:from>
    <cdr:to>
      <cdr:x>0.55585</cdr:x>
      <cdr:y>0.23418</cdr:y>
    </cdr:to>
    <cdr:sp macro="" textlink="">
      <cdr:nvSpPr>
        <cdr:cNvPr id="5" name="TextBox 1"/>
        <cdr:cNvSpPr txBox="1"/>
      </cdr:nvSpPr>
      <cdr:spPr>
        <a:xfrm xmlns:a="http://schemas.openxmlformats.org/drawingml/2006/main">
          <a:off x="2124075" y="552450"/>
          <a:ext cx="1241425" cy="234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250 GHz gyrotron</a:t>
          </a:r>
          <a:endParaRPr lang="ru-RU" sz="1100"/>
        </a:p>
      </cdr:txBody>
    </cdr:sp>
  </cdr:relSizeAnchor>
  <cdr:relSizeAnchor xmlns:cdr="http://schemas.openxmlformats.org/drawingml/2006/chartDrawing">
    <cdr:from>
      <cdr:x>0.27425</cdr:x>
      <cdr:y>0.07554</cdr:y>
    </cdr:from>
    <cdr:to>
      <cdr:x>0.47929</cdr:x>
      <cdr:y>0.14542</cdr:y>
    </cdr:to>
    <cdr:sp macro="" textlink="">
      <cdr:nvSpPr>
        <cdr:cNvPr id="6" name="TextBox 1"/>
        <cdr:cNvSpPr txBox="1"/>
      </cdr:nvSpPr>
      <cdr:spPr>
        <a:xfrm xmlns:a="http://schemas.openxmlformats.org/drawingml/2006/main">
          <a:off x="1660525" y="254000"/>
          <a:ext cx="1241425" cy="234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170 GHz gyrotron</a:t>
          </a:r>
          <a:endParaRPr lang="ru-RU" sz="1100"/>
        </a:p>
      </cdr:txBody>
    </cdr:sp>
  </cdr:relSizeAnchor>
</c:userShapes>
</file>

<file path=ppt/drawings/drawing2.xml><?xml version="1.0" encoding="utf-8"?>
<c:userShapes xmlns:c="http://schemas.openxmlformats.org/drawingml/2006/chart">
  <cdr:relSizeAnchor xmlns:cdr="http://schemas.openxmlformats.org/drawingml/2006/chartDrawing">
    <cdr:from>
      <cdr:x>0.84439</cdr:x>
      <cdr:y>0.6639</cdr:y>
    </cdr:from>
    <cdr:to>
      <cdr:x>0.99751</cdr:x>
      <cdr:y>0.73378</cdr:y>
    </cdr:to>
    <cdr:sp macro="" textlink="">
      <cdr:nvSpPr>
        <cdr:cNvPr id="2" name="TextBox 1"/>
        <cdr:cNvSpPr txBox="1"/>
      </cdr:nvSpPr>
      <cdr:spPr>
        <a:xfrm xmlns:a="http://schemas.openxmlformats.org/drawingml/2006/main">
          <a:off x="5112568" y="2232245"/>
          <a:ext cx="927099" cy="234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err="1"/>
            <a:t>Nd:YAG</a:t>
          </a:r>
          <a:r>
            <a:rPr lang="en-US" sz="1100" dirty="0"/>
            <a:t> </a:t>
          </a:r>
          <a:r>
            <a:rPr lang="en-US" sz="1100" dirty="0" smtClean="0"/>
            <a:t>laser</a:t>
          </a:r>
        </a:p>
      </cdr:txBody>
    </cdr:sp>
  </cdr:relSizeAnchor>
  <cdr:relSizeAnchor xmlns:cdr="http://schemas.openxmlformats.org/drawingml/2006/chartDrawing">
    <cdr:from>
      <cdr:x>0.73938</cdr:x>
      <cdr:y>0.52125</cdr:y>
    </cdr:from>
    <cdr:to>
      <cdr:x>0.96332</cdr:x>
      <cdr:y>0.59112</cdr:y>
    </cdr:to>
    <cdr:sp macro="" textlink="">
      <cdr:nvSpPr>
        <cdr:cNvPr id="3" name="TextBox 1"/>
        <cdr:cNvSpPr txBox="1"/>
      </cdr:nvSpPr>
      <cdr:spPr>
        <a:xfrm xmlns:a="http://schemas.openxmlformats.org/drawingml/2006/main">
          <a:off x="4476743" y="1752612"/>
          <a:ext cx="1355905" cy="2349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CO</a:t>
          </a:r>
          <a:r>
            <a:rPr lang="en-US" sz="1100" baseline="-25000" dirty="0"/>
            <a:t>2</a:t>
          </a:r>
          <a:r>
            <a:rPr lang="en-US" sz="1100" dirty="0"/>
            <a:t> </a:t>
          </a:r>
          <a:r>
            <a:rPr lang="en-US" sz="1100" dirty="0" smtClean="0"/>
            <a:t>laser</a:t>
          </a:r>
          <a:r>
            <a:rPr lang="ru-RU" sz="1100" dirty="0" smtClean="0"/>
            <a:t> </a:t>
          </a:r>
          <a:r>
            <a:rPr lang="en-US" sz="1100" dirty="0" smtClean="0"/>
            <a:t>(</a:t>
          </a:r>
          <a:r>
            <a:rPr lang="ru-RU" sz="1100" dirty="0" smtClean="0"/>
            <a:t>30 </a:t>
          </a:r>
          <a:r>
            <a:rPr lang="en-US" sz="1100" dirty="0" smtClean="0"/>
            <a:t>THz)</a:t>
          </a:r>
          <a:endParaRPr lang="ru-RU" sz="1100" dirty="0"/>
        </a:p>
      </cdr:txBody>
    </cdr:sp>
  </cdr:relSizeAnchor>
  <cdr:relSizeAnchor xmlns:cdr="http://schemas.openxmlformats.org/drawingml/2006/chartDrawing">
    <cdr:from>
      <cdr:x>0.44206</cdr:x>
      <cdr:y>0.25307</cdr:y>
    </cdr:from>
    <cdr:to>
      <cdr:x>0.64709</cdr:x>
      <cdr:y>0.32295</cdr:y>
    </cdr:to>
    <cdr:sp macro="" textlink="">
      <cdr:nvSpPr>
        <cdr:cNvPr id="4" name="TextBox 1"/>
        <cdr:cNvSpPr txBox="1"/>
      </cdr:nvSpPr>
      <cdr:spPr>
        <a:xfrm xmlns:a="http://schemas.openxmlformats.org/drawingml/2006/main">
          <a:off x="2676525" y="850900"/>
          <a:ext cx="1241425" cy="234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670 GHz gyrotron</a:t>
          </a:r>
          <a:endParaRPr lang="ru-RU" sz="1100"/>
        </a:p>
      </cdr:txBody>
    </cdr:sp>
  </cdr:relSizeAnchor>
  <cdr:relSizeAnchor xmlns:cdr="http://schemas.openxmlformats.org/drawingml/2006/chartDrawing">
    <cdr:from>
      <cdr:x>0.35081</cdr:x>
      <cdr:y>0.16431</cdr:y>
    </cdr:from>
    <cdr:to>
      <cdr:x>0.55585</cdr:x>
      <cdr:y>0.23418</cdr:y>
    </cdr:to>
    <cdr:sp macro="" textlink="">
      <cdr:nvSpPr>
        <cdr:cNvPr id="5" name="TextBox 1"/>
        <cdr:cNvSpPr txBox="1"/>
      </cdr:nvSpPr>
      <cdr:spPr>
        <a:xfrm xmlns:a="http://schemas.openxmlformats.org/drawingml/2006/main">
          <a:off x="2124075" y="552450"/>
          <a:ext cx="1241425" cy="234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250 GHz gyrotron</a:t>
          </a:r>
          <a:endParaRPr lang="ru-RU" sz="1100"/>
        </a:p>
      </cdr:txBody>
    </cdr:sp>
  </cdr:relSizeAnchor>
  <cdr:relSizeAnchor xmlns:cdr="http://schemas.openxmlformats.org/drawingml/2006/chartDrawing">
    <cdr:from>
      <cdr:x>0.27425</cdr:x>
      <cdr:y>0.07554</cdr:y>
    </cdr:from>
    <cdr:to>
      <cdr:x>0.47929</cdr:x>
      <cdr:y>0.14542</cdr:y>
    </cdr:to>
    <cdr:sp macro="" textlink="">
      <cdr:nvSpPr>
        <cdr:cNvPr id="6" name="TextBox 1"/>
        <cdr:cNvSpPr txBox="1"/>
      </cdr:nvSpPr>
      <cdr:spPr>
        <a:xfrm xmlns:a="http://schemas.openxmlformats.org/drawingml/2006/main">
          <a:off x="1660525" y="254000"/>
          <a:ext cx="1241425" cy="234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170 GHz gyrotron</a:t>
          </a:r>
          <a:endParaRPr lang="ru-RU" sz="1100"/>
        </a:p>
      </cdr:txBody>
    </cdr:sp>
  </cdr:relSizeAnchor>
</c:userShapes>
</file>

<file path=ppt/drawings/drawing3.xml><?xml version="1.0" encoding="utf-8"?>
<c:userShapes xmlns:c="http://schemas.openxmlformats.org/drawingml/2006/chart">
  <cdr:relSizeAnchor xmlns:cdr="http://schemas.openxmlformats.org/drawingml/2006/chartDrawing">
    <cdr:from>
      <cdr:x>0.84439</cdr:x>
      <cdr:y>0.6639</cdr:y>
    </cdr:from>
    <cdr:to>
      <cdr:x>0.99751</cdr:x>
      <cdr:y>0.73378</cdr:y>
    </cdr:to>
    <cdr:sp macro="" textlink="">
      <cdr:nvSpPr>
        <cdr:cNvPr id="2" name="TextBox 1"/>
        <cdr:cNvSpPr txBox="1"/>
      </cdr:nvSpPr>
      <cdr:spPr>
        <a:xfrm xmlns:a="http://schemas.openxmlformats.org/drawingml/2006/main">
          <a:off x="5112568" y="2232245"/>
          <a:ext cx="927099" cy="234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err="1"/>
            <a:t>Nd:YAG</a:t>
          </a:r>
          <a:r>
            <a:rPr lang="en-US" sz="1100" dirty="0"/>
            <a:t> </a:t>
          </a:r>
          <a:r>
            <a:rPr lang="en-US" sz="1100" dirty="0" smtClean="0"/>
            <a:t>laser</a:t>
          </a:r>
        </a:p>
      </cdr:txBody>
    </cdr:sp>
  </cdr:relSizeAnchor>
  <cdr:relSizeAnchor xmlns:cdr="http://schemas.openxmlformats.org/drawingml/2006/chartDrawing">
    <cdr:from>
      <cdr:x>0.73938</cdr:x>
      <cdr:y>0.52125</cdr:y>
    </cdr:from>
    <cdr:to>
      <cdr:x>0.96332</cdr:x>
      <cdr:y>0.59112</cdr:y>
    </cdr:to>
    <cdr:sp macro="" textlink="">
      <cdr:nvSpPr>
        <cdr:cNvPr id="3" name="TextBox 1"/>
        <cdr:cNvSpPr txBox="1"/>
      </cdr:nvSpPr>
      <cdr:spPr>
        <a:xfrm xmlns:a="http://schemas.openxmlformats.org/drawingml/2006/main">
          <a:off x="4476743" y="1752612"/>
          <a:ext cx="1355905" cy="2349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CO</a:t>
          </a:r>
          <a:r>
            <a:rPr lang="en-US" sz="1100" baseline="-25000" dirty="0"/>
            <a:t>2</a:t>
          </a:r>
          <a:r>
            <a:rPr lang="en-US" sz="1100" dirty="0"/>
            <a:t> </a:t>
          </a:r>
          <a:r>
            <a:rPr lang="en-US" sz="1100" dirty="0" smtClean="0"/>
            <a:t>laser</a:t>
          </a:r>
          <a:r>
            <a:rPr lang="ru-RU" sz="1100" dirty="0" smtClean="0"/>
            <a:t> </a:t>
          </a:r>
          <a:r>
            <a:rPr lang="en-US" sz="1100" dirty="0" smtClean="0"/>
            <a:t>(</a:t>
          </a:r>
          <a:r>
            <a:rPr lang="ru-RU" sz="1100" dirty="0" smtClean="0"/>
            <a:t>30 </a:t>
          </a:r>
          <a:r>
            <a:rPr lang="en-US" sz="1100" dirty="0" smtClean="0"/>
            <a:t>THz)</a:t>
          </a:r>
          <a:endParaRPr lang="ru-RU" sz="1100" dirty="0"/>
        </a:p>
      </cdr:txBody>
    </cdr:sp>
  </cdr:relSizeAnchor>
  <cdr:relSizeAnchor xmlns:cdr="http://schemas.openxmlformats.org/drawingml/2006/chartDrawing">
    <cdr:from>
      <cdr:x>0.44206</cdr:x>
      <cdr:y>0.25307</cdr:y>
    </cdr:from>
    <cdr:to>
      <cdr:x>0.64709</cdr:x>
      <cdr:y>0.32295</cdr:y>
    </cdr:to>
    <cdr:sp macro="" textlink="">
      <cdr:nvSpPr>
        <cdr:cNvPr id="4" name="TextBox 1"/>
        <cdr:cNvSpPr txBox="1"/>
      </cdr:nvSpPr>
      <cdr:spPr>
        <a:xfrm xmlns:a="http://schemas.openxmlformats.org/drawingml/2006/main">
          <a:off x="2676525" y="850900"/>
          <a:ext cx="1241425" cy="234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670 GHz gyrotron</a:t>
          </a:r>
          <a:endParaRPr lang="ru-RU" sz="1100"/>
        </a:p>
      </cdr:txBody>
    </cdr:sp>
  </cdr:relSizeAnchor>
  <cdr:relSizeAnchor xmlns:cdr="http://schemas.openxmlformats.org/drawingml/2006/chartDrawing">
    <cdr:from>
      <cdr:x>0.35081</cdr:x>
      <cdr:y>0.16431</cdr:y>
    </cdr:from>
    <cdr:to>
      <cdr:x>0.55585</cdr:x>
      <cdr:y>0.23418</cdr:y>
    </cdr:to>
    <cdr:sp macro="" textlink="">
      <cdr:nvSpPr>
        <cdr:cNvPr id="5" name="TextBox 1"/>
        <cdr:cNvSpPr txBox="1"/>
      </cdr:nvSpPr>
      <cdr:spPr>
        <a:xfrm xmlns:a="http://schemas.openxmlformats.org/drawingml/2006/main">
          <a:off x="2124075" y="552450"/>
          <a:ext cx="1241425" cy="234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250 GHz gyrotron</a:t>
          </a:r>
          <a:endParaRPr lang="ru-RU" sz="1100"/>
        </a:p>
      </cdr:txBody>
    </cdr:sp>
  </cdr:relSizeAnchor>
  <cdr:relSizeAnchor xmlns:cdr="http://schemas.openxmlformats.org/drawingml/2006/chartDrawing">
    <cdr:from>
      <cdr:x>0.27425</cdr:x>
      <cdr:y>0.07554</cdr:y>
    </cdr:from>
    <cdr:to>
      <cdr:x>0.47929</cdr:x>
      <cdr:y>0.14542</cdr:y>
    </cdr:to>
    <cdr:sp macro="" textlink="">
      <cdr:nvSpPr>
        <cdr:cNvPr id="6" name="TextBox 1"/>
        <cdr:cNvSpPr txBox="1"/>
      </cdr:nvSpPr>
      <cdr:spPr>
        <a:xfrm xmlns:a="http://schemas.openxmlformats.org/drawingml/2006/main">
          <a:off x="1660525" y="254000"/>
          <a:ext cx="1241425" cy="234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170 GHz gyrotron</a:t>
          </a:r>
          <a:endParaRPr lang="ru-RU"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429AD-DF57-40F1-86A9-2934D2455DBB}" type="datetimeFigureOut">
              <a:rPr lang="ru-RU" smtClean="0"/>
              <a:t>21.11.2018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504BE-0033-4D63-85C5-9806F268FF89}" type="slidenum">
              <a:rPr lang="ru-RU" smtClean="0"/>
              <a:t>‹#›</a:t>
            </a:fld>
            <a:endParaRPr lang="ru-RU"/>
          </a:p>
        </p:txBody>
      </p:sp>
    </p:spTree>
    <p:extLst>
      <p:ext uri="{BB962C8B-B14F-4D97-AF65-F5344CB8AC3E}">
        <p14:creationId xmlns:p14="http://schemas.microsoft.com/office/powerpoint/2010/main" val="387104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Компания </a:t>
            </a:r>
            <a:r>
              <a:rPr lang="ru-RU" dirty="0" err="1" smtClean="0"/>
              <a:t>Intel</a:t>
            </a:r>
            <a:r>
              <a:rPr lang="ru-RU" dirty="0" smtClean="0"/>
              <a:t> — одна из первых, кто инвестировал в изучение EUV, но она пока не делает конкретных заявлений об использовании этой технологии. Подразумевается, что </a:t>
            </a:r>
            <a:r>
              <a:rPr lang="ru-RU" dirty="0" err="1" smtClean="0"/>
              <a:t>Intel</a:t>
            </a:r>
            <a:r>
              <a:rPr lang="ru-RU" dirty="0" smtClean="0"/>
              <a:t> не будет использовать EUV вплоть до 5 </a:t>
            </a:r>
            <a:r>
              <a:rPr lang="ru-RU" dirty="0" err="1" smtClean="0"/>
              <a:t>нм</a:t>
            </a:r>
            <a:r>
              <a:rPr lang="ru-RU" dirty="0" smtClean="0"/>
              <a:t>.</a:t>
            </a:r>
          </a:p>
          <a:p>
            <a:endParaRPr lang="ru-RU" dirty="0" smtClean="0"/>
          </a:p>
          <a:p>
            <a:r>
              <a:rPr lang="ru-RU" dirty="0" smtClean="0"/>
              <a:t>TSMC после внедрения 10 </a:t>
            </a:r>
            <a:r>
              <a:rPr lang="ru-RU" dirty="0" err="1" smtClean="0"/>
              <a:t>нм</a:t>
            </a:r>
            <a:r>
              <a:rPr lang="ru-RU" dirty="0" smtClean="0"/>
              <a:t> планирует быстро перейти на 7 </a:t>
            </a:r>
            <a:r>
              <a:rPr lang="ru-RU" dirty="0" err="1" smtClean="0"/>
              <a:t>нм</a:t>
            </a:r>
            <a:r>
              <a:rPr lang="ru-RU" dirty="0" smtClean="0"/>
              <a:t>, а </a:t>
            </a:r>
            <a:r>
              <a:rPr lang="ru-RU" dirty="0" err="1" smtClean="0"/>
              <a:t>Samsung</a:t>
            </a:r>
            <a:r>
              <a:rPr lang="ru-RU" dirty="0" smtClean="0"/>
              <a:t>, наоборот, собирается выпускать микросхемы 10 </a:t>
            </a:r>
            <a:r>
              <a:rPr lang="ru-RU" dirty="0" err="1" smtClean="0"/>
              <a:t>нм</a:t>
            </a:r>
            <a:r>
              <a:rPr lang="ru-RU" dirty="0" smtClean="0"/>
              <a:t> до 2019 года. Плотность размещения транзисторов зависит не только от их размеров, но и от совершенства технологии. Вероятно, 10 </a:t>
            </a:r>
            <a:r>
              <a:rPr lang="ru-RU" dirty="0" err="1" smtClean="0"/>
              <a:t>нм</a:t>
            </a:r>
            <a:r>
              <a:rPr lang="ru-RU" dirty="0" smtClean="0"/>
              <a:t> от </a:t>
            </a:r>
            <a:r>
              <a:rPr lang="ru-RU" dirty="0" err="1" smtClean="0"/>
              <a:t>Samsung</a:t>
            </a:r>
            <a:r>
              <a:rPr lang="ru-RU" dirty="0" smtClean="0"/>
              <a:t> обеспечат примерно такую же плотность, как 7 </a:t>
            </a:r>
            <a:r>
              <a:rPr lang="ru-RU" dirty="0" err="1" smtClean="0"/>
              <a:t>нм</a:t>
            </a:r>
            <a:r>
              <a:rPr lang="ru-RU" dirty="0" smtClean="0"/>
              <a:t> от TSMC. Здесь та же ситуация, как с технологическим превосходством </a:t>
            </a:r>
            <a:r>
              <a:rPr lang="ru-RU" dirty="0" err="1" smtClean="0"/>
              <a:t>Intel</a:t>
            </a:r>
            <a:r>
              <a:rPr lang="ru-RU" dirty="0" smtClean="0"/>
              <a:t>.</a:t>
            </a:r>
          </a:p>
          <a:p>
            <a:endParaRPr lang="ru-RU" dirty="0" smtClean="0"/>
          </a:p>
          <a:p>
            <a:r>
              <a:rPr lang="ru-RU" dirty="0" err="1" smtClean="0"/>
              <a:t>Samsung</a:t>
            </a:r>
            <a:r>
              <a:rPr lang="ru-RU" dirty="0" smtClean="0"/>
              <a:t> планирует внедрить литографию нового поколения EUV в 2019–2020 </a:t>
            </a:r>
            <a:r>
              <a:rPr lang="ru-RU" dirty="0" err="1" smtClean="0"/>
              <a:t>гг</a:t>
            </a:r>
            <a:r>
              <a:rPr lang="ru-RU" dirty="0" smtClean="0"/>
              <a:t> для выпуска транзисторов типа CLN7FF+.</a:t>
            </a:r>
          </a:p>
          <a:p>
            <a:r>
              <a:rPr lang="ru-RU" smtClean="0"/>
              <a:t>ё</a:t>
            </a:r>
            <a:endParaRPr lang="ru-RU" dirty="0" smtClean="0"/>
          </a:p>
          <a:p>
            <a:r>
              <a:rPr lang="ru-RU" dirty="0" smtClean="0"/>
              <a:t>Эксперименты c EUV ведут многие, но никто до сих пор точно не знает, удастся ли оседлать эту продвинутую технологию. Все планы компаний относительно EUV в таблице пока можно расценивать скорее как «желания».</a:t>
            </a:r>
            <a:endParaRPr lang="ru-RU" dirty="0"/>
          </a:p>
        </p:txBody>
      </p:sp>
      <p:sp>
        <p:nvSpPr>
          <p:cNvPr id="4" name="Номер слайда 3"/>
          <p:cNvSpPr>
            <a:spLocks noGrp="1"/>
          </p:cNvSpPr>
          <p:nvPr>
            <p:ph type="sldNum" sz="quarter" idx="10"/>
          </p:nvPr>
        </p:nvSpPr>
        <p:spPr/>
        <p:txBody>
          <a:bodyPr/>
          <a:lstStyle/>
          <a:p>
            <a:fld id="{586504BE-0033-4D63-85C5-9806F268FF89}" type="slidenum">
              <a:rPr lang="ru-RU" smtClean="0"/>
              <a:t>2</a:t>
            </a:fld>
            <a:endParaRPr lang="ru-RU"/>
          </a:p>
        </p:txBody>
      </p:sp>
    </p:spTree>
    <p:extLst>
      <p:ext uri="{BB962C8B-B14F-4D97-AF65-F5344CB8AC3E}">
        <p14:creationId xmlns:p14="http://schemas.microsoft.com/office/powerpoint/2010/main" val="164654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This slide</a:t>
            </a:r>
            <a:r>
              <a:rPr lang="en-US" baseline="0" dirty="0" smtClean="0"/>
              <a:t> shows some photo of the discharges. </a:t>
            </a:r>
            <a:r>
              <a:rPr lang="en-US" dirty="0" smtClean="0"/>
              <a:t>The minimum gas pressures at which </a:t>
            </a:r>
          </a:p>
          <a:p>
            <a:r>
              <a:rPr lang="en-US" dirty="0" smtClean="0"/>
              <a:t>the</a:t>
            </a:r>
            <a:r>
              <a:rPr lang="ru-RU" dirty="0" smtClean="0"/>
              <a:t> </a:t>
            </a:r>
            <a:r>
              <a:rPr lang="en-US" b="1" dirty="0" smtClean="0"/>
              <a:t>pulsed</a:t>
            </a:r>
            <a:r>
              <a:rPr lang="en-US" dirty="0" smtClean="0"/>
              <a:t> discharge was observed are about</a:t>
            </a:r>
            <a:r>
              <a:rPr lang="en-US" baseline="0" dirty="0" smtClean="0"/>
              <a:t> 1 mbar for xenon and krypton, higher pressure for argon, even higher for molecular gases. This values are in good agreement with calculations we made.</a:t>
            </a:r>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11</a:t>
            </a:fld>
            <a:endParaRPr lang="ru-RU"/>
          </a:p>
        </p:txBody>
      </p:sp>
    </p:spTree>
    <p:extLst>
      <p:ext uri="{BB962C8B-B14F-4D97-AF65-F5344CB8AC3E}">
        <p14:creationId xmlns:p14="http://schemas.microsoft.com/office/powerpoint/2010/main" val="3268280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dirty="0" smtClean="0"/>
              <a:t>Thus, experiments were performed to determine the  breakdown thresholds of various gases in focused beams of electromagnetic radiation with frequencies of 0.67 THz and 0.263 THz for the first time.  </a:t>
            </a:r>
          </a:p>
          <a:p>
            <a:pPr algn="just"/>
            <a:r>
              <a:rPr lang="en-US" sz="1200" dirty="0" smtClean="0"/>
              <a:t>Assuming that the electron losses are determined by diffusion, breakdown curves were calculated for the radiation frequency of 0.263 THz in </a:t>
            </a:r>
            <a:r>
              <a:rPr lang="en-US" sz="1200" b="1" dirty="0" smtClean="0"/>
              <a:t>argon</a:t>
            </a:r>
            <a:r>
              <a:rPr lang="en-US" sz="1200" dirty="0" smtClean="0"/>
              <a:t>. The calculations are in good agreement with experiment for the case of </a:t>
            </a:r>
            <a:r>
              <a:rPr lang="en-US" sz="1200" dirty="0" err="1" smtClean="0"/>
              <a:t>ambipolar</a:t>
            </a:r>
            <a:r>
              <a:rPr lang="en-US" sz="1200" dirty="0" smtClean="0"/>
              <a:t>  diffusion</a:t>
            </a:r>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12</a:t>
            </a:fld>
            <a:endParaRPr lang="ru-RU"/>
          </a:p>
        </p:txBody>
      </p:sp>
    </p:spTree>
    <p:extLst>
      <p:ext uri="{BB962C8B-B14F-4D97-AF65-F5344CB8AC3E}">
        <p14:creationId xmlns:p14="http://schemas.microsoft.com/office/powerpoint/2010/main" val="254258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principal scheme of the experiment is presented on this slide.</a:t>
            </a:r>
          </a:p>
          <a:p>
            <a:r>
              <a:rPr lang="en-US" dirty="0" smtClean="0"/>
              <a:t>For the beginning we started with argon as operating gas.</a:t>
            </a:r>
          </a:p>
          <a:p>
            <a:r>
              <a:rPr lang="en-US" dirty="0" smtClean="0"/>
              <a:t>Our</a:t>
            </a:r>
            <a:r>
              <a:rPr lang="en-US" baseline="0" dirty="0" smtClean="0"/>
              <a:t> goal is a source of extreme ultraviolet radiation, that is why we need to keep background pressure at the level below few </a:t>
            </a:r>
            <a:r>
              <a:rPr lang="en-US" baseline="0" dirty="0" err="1" smtClean="0"/>
              <a:t>millitorr</a:t>
            </a:r>
            <a:r>
              <a:rPr lang="en-US" baseline="0" dirty="0" smtClean="0"/>
              <a:t> to make it transparent for the EUV.</a:t>
            </a:r>
          </a:p>
          <a:p>
            <a:r>
              <a:rPr lang="en-US" baseline="0" dirty="0" smtClean="0"/>
              <a:t>But for the THz waves this pressure is much too small. The optimal pressure for the THz discharge is close to atmospheric pressure. And to produce plasma with density about 10 to 15 or 10 to 16 it is necessary to break down gas with pressure below 1 </a:t>
            </a:r>
            <a:r>
              <a:rPr lang="en-US" baseline="0" dirty="0" err="1" smtClean="0"/>
              <a:t>torr</a:t>
            </a:r>
            <a:r>
              <a:rPr lang="en-US" baseline="0" dirty="0" smtClean="0"/>
              <a:t>. </a:t>
            </a:r>
          </a:p>
          <a:p>
            <a:r>
              <a:rPr lang="en-US" baseline="0" dirty="0" smtClean="0"/>
              <a:t>Simple estimations shows that we need  more than 100 kV per cm of electric field for this. </a:t>
            </a:r>
          </a:p>
          <a:p>
            <a:endParaRPr lang="en-US" baseline="0" dirty="0" smtClean="0"/>
          </a:p>
          <a:p>
            <a:r>
              <a:rPr lang="en-US" baseline="0" dirty="0" smtClean="0"/>
              <a:t>To fulfill all the conditions we have use different nozzles with 50 </a:t>
            </a:r>
            <a:r>
              <a:rPr lang="en-US" baseline="0" dirty="0" err="1" smtClean="0"/>
              <a:t>mkm</a:t>
            </a:r>
            <a:r>
              <a:rPr lang="en-US" baseline="0" dirty="0" smtClean="0"/>
              <a:t> to 300 </a:t>
            </a:r>
            <a:r>
              <a:rPr lang="en-US" baseline="0" dirty="0" err="1" smtClean="0"/>
              <a:t>mkm</a:t>
            </a:r>
            <a:r>
              <a:rPr lang="en-US" baseline="0" dirty="0" smtClean="0"/>
              <a:t> in diameter. Thus we form a small region of high density of particles and keep background pressure low.</a:t>
            </a:r>
          </a:p>
          <a:p>
            <a:r>
              <a:rPr lang="en-US" baseline="0" dirty="0" smtClean="0"/>
              <a:t>So, we focus our THz wave beam to the gas stream from the nozzle and hope to have a pointed discharge with high density emitting ultraviolet radiation.</a:t>
            </a:r>
          </a:p>
          <a:p>
            <a:endParaRPr lang="ru-RU" dirty="0"/>
          </a:p>
        </p:txBody>
      </p:sp>
      <p:sp>
        <p:nvSpPr>
          <p:cNvPr id="4" name="Номер слайда 3"/>
          <p:cNvSpPr>
            <a:spLocks noGrp="1"/>
          </p:cNvSpPr>
          <p:nvPr>
            <p:ph type="sldNum" sz="quarter" idx="10"/>
          </p:nvPr>
        </p:nvSpPr>
        <p:spPr/>
        <p:txBody>
          <a:bodyPr/>
          <a:lstStyle/>
          <a:p>
            <a:fld id="{0452D257-43D3-45A2-877C-399AA6B3A853}" type="slidenum">
              <a:rPr lang="ru-RU" smtClean="0"/>
              <a:t>13</a:t>
            </a:fld>
            <a:endParaRPr lang="ru-RU"/>
          </a:p>
        </p:txBody>
      </p:sp>
    </p:spTree>
    <p:extLst>
      <p:ext uri="{BB962C8B-B14F-4D97-AF65-F5344CB8AC3E}">
        <p14:creationId xmlns:p14="http://schemas.microsoft.com/office/powerpoint/2010/main" val="168730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Times New Roman" pitchFamily="18" charset="0"/>
              </a:rPr>
              <a:t>The most impressive is to see how the discharge structure changes with a background pressure. The discharge structure</a:t>
            </a:r>
            <a:r>
              <a:rPr lang="en-US" sz="1000" kern="1200" baseline="0" dirty="0" smtClean="0">
                <a:solidFill>
                  <a:schemeClr val="tx1"/>
                </a:solidFill>
                <a:latin typeface="+mn-lt"/>
                <a:ea typeface="+mn-ea"/>
                <a:cs typeface="Times New Roman" pitchFamily="18" charset="0"/>
              </a:rPr>
              <a:t> was recorded with digital camera.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err="1" smtClean="0">
                <a:solidFill>
                  <a:schemeClr val="tx1"/>
                </a:solidFill>
                <a:latin typeface="+mn-lt"/>
                <a:ea typeface="+mn-ea"/>
                <a:cs typeface="Times New Roman" pitchFamily="18" charset="0"/>
              </a:rPr>
              <a:t>Ambipolar</a:t>
            </a:r>
            <a:r>
              <a:rPr lang="en-US" sz="1000" kern="1200" dirty="0" smtClean="0">
                <a:solidFill>
                  <a:schemeClr val="tx1"/>
                </a:solidFill>
                <a:latin typeface="+mn-lt"/>
                <a:ea typeface="+mn-ea"/>
                <a:cs typeface="Times New Roman" pitchFamily="18" charset="0"/>
              </a:rPr>
              <a:t> diffusion coefficient is vice proportional to the pressure.</a:t>
            </a:r>
            <a:r>
              <a:rPr lang="en-US" sz="1000" kern="1200" baseline="0" dirty="0" smtClean="0">
                <a:solidFill>
                  <a:schemeClr val="tx1"/>
                </a:solidFill>
                <a:latin typeface="+mn-lt"/>
                <a:ea typeface="+mn-ea"/>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latin typeface="+mn-lt"/>
                <a:ea typeface="+mn-ea"/>
                <a:cs typeface="Times New Roman" pitchFamily="18" charset="0"/>
              </a:rPr>
              <a:t>T</a:t>
            </a:r>
            <a:r>
              <a:rPr lang="en-US" sz="1000" kern="1200" dirty="0" smtClean="0">
                <a:solidFill>
                  <a:schemeClr val="tx1"/>
                </a:solidFill>
                <a:latin typeface="+mn-lt"/>
                <a:ea typeface="+mn-ea"/>
                <a:cs typeface="Times New Roman" pitchFamily="18" charset="0"/>
              </a:rPr>
              <a:t>herefore, when the pressure is about of 80 </a:t>
            </a:r>
            <a:r>
              <a:rPr lang="en-US" sz="1000" kern="1200" dirty="0" err="1" smtClean="0">
                <a:solidFill>
                  <a:schemeClr val="tx1"/>
                </a:solidFill>
                <a:latin typeface="+mn-lt"/>
                <a:ea typeface="+mn-ea"/>
                <a:cs typeface="Times New Roman" pitchFamily="18" charset="0"/>
              </a:rPr>
              <a:t>Torr</a:t>
            </a:r>
            <a:r>
              <a:rPr lang="en-US" sz="1000" kern="1200" dirty="0" smtClean="0">
                <a:solidFill>
                  <a:schemeClr val="tx1"/>
                </a:solidFill>
                <a:latin typeface="+mn-lt"/>
                <a:ea typeface="+mn-ea"/>
                <a:cs typeface="Times New Roman" pitchFamily="18" charset="0"/>
              </a:rPr>
              <a:t> and higher the diffusion length for the gyrotron pulse time is less than wavelength and the structure of the discharge is like a tree.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Times New Roman" pitchFamily="18" charset="0"/>
              </a:rPr>
              <a:t>At lower pressures the glow structure of the discharge becomes diffuse.</a:t>
            </a:r>
            <a:endParaRPr lang="ru-RU" sz="1000" kern="1200" dirty="0" smtClean="0">
              <a:solidFill>
                <a:schemeClr val="tx1"/>
              </a:solidFill>
              <a:latin typeface="+mn-lt"/>
              <a:ea typeface="+mn-ea"/>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15</a:t>
            </a:fld>
            <a:endParaRPr lang="ru-RU"/>
          </a:p>
        </p:txBody>
      </p:sp>
    </p:spTree>
    <p:extLst>
      <p:ext uri="{BB962C8B-B14F-4D97-AF65-F5344CB8AC3E}">
        <p14:creationId xmlns:p14="http://schemas.microsoft.com/office/powerpoint/2010/main" val="867495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And if the background pressure gets lower than 70</a:t>
            </a:r>
            <a:r>
              <a:rPr lang="en-US" baseline="0" dirty="0" smtClean="0"/>
              <a:t> </a:t>
            </a:r>
            <a:r>
              <a:rPr lang="en-US" baseline="0" dirty="0" err="1" smtClean="0"/>
              <a:t>millitorr</a:t>
            </a:r>
            <a:r>
              <a:rPr lang="en-US" baseline="0" dirty="0" smtClean="0"/>
              <a:t> we have a point discharge with a size less than 1 mm. In this case plasma exists in the gas stream only.</a:t>
            </a:r>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16</a:t>
            </a:fld>
            <a:endParaRPr lang="ru-RU"/>
          </a:p>
        </p:txBody>
      </p:sp>
    </p:spTree>
    <p:extLst>
      <p:ext uri="{BB962C8B-B14F-4D97-AF65-F5344CB8AC3E}">
        <p14:creationId xmlns:p14="http://schemas.microsoft.com/office/powerpoint/2010/main" val="86749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en-US" sz="1000" dirty="0" smtClean="0">
                <a:latin typeface="+mn-lt"/>
              </a:rPr>
              <a:t>Finally, about some measured characteristics of the pointed discharge.</a:t>
            </a:r>
            <a:r>
              <a:rPr lang="en-US" sz="1000" baseline="0" dirty="0" smtClean="0">
                <a:latin typeface="+mn-lt"/>
              </a:rPr>
              <a:t> </a:t>
            </a:r>
          </a:p>
          <a:p>
            <a:pPr algn="l"/>
            <a:endParaRPr lang="en-US" sz="10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ea typeface="Calibri" pitchFamily="34" charset="0"/>
                <a:cs typeface="Times New Roman" pitchFamily="18" charset="0"/>
              </a:rPr>
              <a:t>Here</a:t>
            </a:r>
            <a:r>
              <a:rPr lang="en-US" sz="1000" baseline="0" dirty="0" smtClean="0">
                <a:latin typeface="+mn-lt"/>
                <a:ea typeface="Calibri" pitchFamily="34" charset="0"/>
                <a:cs typeface="Times New Roman" pitchFamily="18" charset="0"/>
              </a:rPr>
              <a:t> the typical for </a:t>
            </a:r>
            <a:r>
              <a:rPr lang="en-US" sz="1000" dirty="0" err="1" smtClean="0">
                <a:latin typeface="+mn-lt"/>
                <a:ea typeface="Calibri" pitchFamily="34" charset="0"/>
                <a:cs typeface="Times New Roman" pitchFamily="18" charset="0"/>
              </a:rPr>
              <a:t>Oscillograms</a:t>
            </a:r>
            <a:r>
              <a:rPr lang="en-US" sz="1000" dirty="0" smtClean="0">
                <a:latin typeface="+mn-lt"/>
                <a:ea typeface="Calibri" pitchFamily="34" charset="0"/>
                <a:cs typeface="Times New Roman" pitchFamily="18" charset="0"/>
              </a:rPr>
              <a:t>  are plotted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mn-lt"/>
              <a:ea typeface="Calibri" pitchFamily="34"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ea typeface="Calibri" pitchFamily="34" charset="0"/>
                <a:cs typeface="Times New Roman" pitchFamily="18" charset="0"/>
              </a:rPr>
              <a:t>Background Argon pressure was 2∙10</a:t>
            </a:r>
            <a:r>
              <a:rPr lang="en-US" sz="1000" baseline="30000" dirty="0" smtClean="0">
                <a:latin typeface="+mn-lt"/>
                <a:ea typeface="Calibri" pitchFamily="34" charset="0"/>
                <a:cs typeface="Times New Roman" pitchFamily="18" charset="0"/>
              </a:rPr>
              <a:t> – 2 </a:t>
            </a:r>
            <a:r>
              <a:rPr lang="en-US" sz="1000" dirty="0" smtClean="0">
                <a:latin typeface="+mn-lt"/>
                <a:ea typeface="Calibri" pitchFamily="34" charset="0"/>
                <a:cs typeface="Times New Roman" pitchFamily="18" charset="0"/>
              </a:rPr>
              <a:t> </a:t>
            </a:r>
            <a:r>
              <a:rPr lang="en-US" sz="1000" dirty="0" err="1" smtClean="0">
                <a:latin typeface="+mn-lt"/>
                <a:ea typeface="Calibri" pitchFamily="34" charset="0"/>
                <a:cs typeface="Times New Roman" pitchFamily="18" charset="0"/>
              </a:rPr>
              <a:t>Torr</a:t>
            </a:r>
            <a:r>
              <a:rPr lang="en-US" sz="1000" dirty="0" smtClean="0">
                <a:latin typeface="+mn-lt"/>
                <a:ea typeface="Calibri" pitchFamily="34" charset="0"/>
                <a:cs typeface="Times New Roman" pitchFamily="18" charset="0"/>
              </a:rPr>
              <a:t>. </a:t>
            </a:r>
            <a:endParaRPr lang="en-US" sz="1000" dirty="0" smtClean="0">
              <a:solidFill>
                <a:schemeClr val="bg1"/>
              </a:solidFill>
              <a:latin typeface="+mn-lt"/>
              <a:ea typeface="Calibri" pitchFamily="34"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ea typeface="Calibri" pitchFamily="34" charset="0"/>
                <a:cs typeface="Times New Roman" pitchFamily="18" charset="0"/>
              </a:rPr>
              <a:t>Visible light from</a:t>
            </a:r>
            <a:r>
              <a:rPr lang="en-US" sz="1000" baseline="0" dirty="0" smtClean="0">
                <a:latin typeface="+mn-lt"/>
                <a:ea typeface="Calibri" pitchFamily="34" charset="0"/>
                <a:cs typeface="Times New Roman" pitchFamily="18" charset="0"/>
              </a:rPr>
              <a:t> photomultiplier is red</a:t>
            </a:r>
            <a:r>
              <a:rPr lang="en-US" sz="1000" dirty="0" smtClean="0">
                <a:latin typeface="+mn-lt"/>
                <a:ea typeface="Calibri" pitchFamily="34" charset="0"/>
                <a:cs typeface="Times New Roman" pitchFamily="18" charset="0"/>
              </a:rPr>
              <a:t>. </a:t>
            </a:r>
            <a:r>
              <a:rPr lang="en-US" sz="1000" dirty="0" smtClean="0">
                <a:latin typeface="+mn-lt"/>
                <a:cs typeface="Times New Roman" pitchFamily="18" charset="0"/>
              </a:rPr>
              <a:t>Decay of the plasma due to </a:t>
            </a:r>
            <a:r>
              <a:rPr lang="ru-RU" sz="1000" dirty="0" smtClean="0">
                <a:latin typeface="+mn-lt"/>
                <a:cs typeface="Times New Roman" pitchFamily="18" charset="0"/>
              </a:rPr>
              <a:t> </a:t>
            </a:r>
            <a:r>
              <a:rPr lang="en-US" sz="1000" dirty="0" smtClean="0">
                <a:latin typeface="+mn-lt"/>
              </a:rPr>
              <a:t>collisional-</a:t>
            </a:r>
            <a:r>
              <a:rPr lang="en-US" sz="1000" dirty="0" err="1" smtClean="0">
                <a:latin typeface="+mn-lt"/>
              </a:rPr>
              <a:t>radiative</a:t>
            </a:r>
            <a:r>
              <a:rPr lang="en-US" sz="1000" dirty="0" smtClean="0">
                <a:latin typeface="+mn-lt"/>
              </a:rPr>
              <a:t> recombination takes up to 1 </a:t>
            </a:r>
            <a:r>
              <a:rPr lang="en-US" sz="1000" dirty="0" err="1" smtClean="0">
                <a:latin typeface="+mn-lt"/>
              </a:rPr>
              <a:t>ms.</a:t>
            </a:r>
            <a:r>
              <a:rPr lang="en-US" sz="1000" dirty="0" smtClean="0">
                <a:latin typeface="+mn-lt"/>
              </a:rPr>
              <a:t> And in the beginning of the decay radiation with shorter wavelengths dominates.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Black curve is the VUV-emission of the discharge.</a:t>
            </a:r>
            <a:endParaRPr lang="en-US" sz="1000" dirty="0" smtClean="0">
              <a:solidFill>
                <a:schemeClr val="bg1"/>
              </a:solidFill>
              <a:latin typeface="+mn-lt"/>
              <a:cs typeface="Times New Roman" pitchFamily="18" charset="0"/>
            </a:endParaRPr>
          </a:p>
          <a:p>
            <a:pPr algn="l" eaLnBrk="1" hangingPunct="1"/>
            <a:endParaRPr lang="en-US" sz="1000" dirty="0" smtClean="0">
              <a:solidFill>
                <a:schemeClr val="bg1"/>
              </a:solidFill>
              <a:latin typeface="+mn-lt"/>
              <a:cs typeface="Times New Roman" pitchFamily="18" charset="0"/>
            </a:endParaRPr>
          </a:p>
          <a:p>
            <a:pPr algn="l" eaLnBrk="1" hangingPunct="1"/>
            <a:r>
              <a:rPr lang="en-US" sz="1000" dirty="0" smtClean="0">
                <a:solidFill>
                  <a:schemeClr val="bg1"/>
                </a:solidFill>
                <a:latin typeface="+mn-lt"/>
                <a:cs typeface="Times New Roman" pitchFamily="18" charset="0"/>
              </a:rPr>
              <a:t>So we can state</a:t>
            </a:r>
            <a:r>
              <a:rPr lang="en-US" sz="1000" baseline="0" dirty="0" smtClean="0">
                <a:solidFill>
                  <a:schemeClr val="bg1"/>
                </a:solidFill>
                <a:latin typeface="+mn-lt"/>
                <a:cs typeface="Times New Roman" pitchFamily="18" charset="0"/>
              </a:rPr>
              <a:t> that in the band </a:t>
            </a:r>
            <a:r>
              <a:rPr lang="en-US" sz="1000" dirty="0" smtClean="0">
                <a:latin typeface="+mn-lt"/>
              </a:rPr>
              <a:t>(112-180 nm)  emission  of  the “point-like” discharge reaches  level  of  10 kW.</a:t>
            </a:r>
            <a:r>
              <a:rPr lang="en-US" sz="1000" baseline="0" dirty="0" smtClean="0">
                <a:latin typeface="+mn-lt"/>
              </a:rPr>
              <a:t> </a:t>
            </a:r>
          </a:p>
          <a:p>
            <a:pPr algn="l" eaLnBrk="1" hangingPunct="1"/>
            <a:endParaRPr lang="en-US" sz="1000" dirty="0" smtClean="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latin typeface="+mn-lt"/>
              <a:ea typeface="Calibri" pitchFamily="34" charset="0"/>
              <a:cs typeface="Times New Roman" pitchFamily="18" charset="0"/>
            </a:endParaRPr>
          </a:p>
          <a:p>
            <a:pPr algn="l"/>
            <a:endParaRPr lang="ru-RU" sz="1000" dirty="0">
              <a:latin typeface="+mn-lt"/>
            </a:endParaRPr>
          </a:p>
        </p:txBody>
      </p:sp>
      <p:sp>
        <p:nvSpPr>
          <p:cNvPr id="4" name="Номер слайда 3"/>
          <p:cNvSpPr>
            <a:spLocks noGrp="1"/>
          </p:cNvSpPr>
          <p:nvPr>
            <p:ph type="sldNum" sz="quarter" idx="10"/>
          </p:nvPr>
        </p:nvSpPr>
        <p:spPr/>
        <p:txBody>
          <a:bodyPr/>
          <a:lstStyle/>
          <a:p>
            <a:fld id="{B0A39657-469E-4891-A9AD-AD8B95BB328E}" type="slidenum">
              <a:rPr lang="ru-RU" smtClean="0"/>
              <a:t>18</a:t>
            </a:fld>
            <a:endParaRPr lang="ru-RU"/>
          </a:p>
        </p:txBody>
      </p:sp>
    </p:spTree>
    <p:extLst>
      <p:ext uri="{BB962C8B-B14F-4D97-AF65-F5344CB8AC3E}">
        <p14:creationId xmlns:p14="http://schemas.microsoft.com/office/powerpoint/2010/main" val="360860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504BE-0033-4D63-85C5-9806F268FF89}" type="slidenum">
              <a:rPr lang="ru-RU" smtClean="0"/>
              <a:t>19</a:t>
            </a:fld>
            <a:endParaRPr lang="ru-RU"/>
          </a:p>
        </p:txBody>
      </p:sp>
    </p:spTree>
    <p:extLst>
      <p:ext uri="{BB962C8B-B14F-4D97-AF65-F5344CB8AC3E}">
        <p14:creationId xmlns:p14="http://schemas.microsoft.com/office/powerpoint/2010/main" val="1315188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20</a:t>
            </a:fld>
            <a:endParaRPr lang="ru-RU"/>
          </a:p>
        </p:txBody>
      </p:sp>
    </p:spTree>
    <p:extLst>
      <p:ext uri="{BB962C8B-B14F-4D97-AF65-F5344CB8AC3E}">
        <p14:creationId xmlns:p14="http://schemas.microsoft.com/office/powerpoint/2010/main" val="3954958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504BE-0033-4D63-85C5-9806F268FF89}" type="slidenum">
              <a:rPr lang="ru-RU" smtClean="0"/>
              <a:t>21</a:t>
            </a:fld>
            <a:endParaRPr lang="ru-RU"/>
          </a:p>
        </p:txBody>
      </p:sp>
    </p:spTree>
    <p:extLst>
      <p:ext uri="{BB962C8B-B14F-4D97-AF65-F5344CB8AC3E}">
        <p14:creationId xmlns:p14="http://schemas.microsoft.com/office/powerpoint/2010/main" val="3611941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504BE-0033-4D63-85C5-9806F268FF89}" type="slidenum">
              <a:rPr lang="ru-RU" smtClean="0"/>
              <a:t>22</a:t>
            </a:fld>
            <a:endParaRPr lang="ru-RU"/>
          </a:p>
        </p:txBody>
      </p:sp>
    </p:spTree>
    <p:extLst>
      <p:ext uri="{BB962C8B-B14F-4D97-AF65-F5344CB8AC3E}">
        <p14:creationId xmlns:p14="http://schemas.microsoft.com/office/powerpoint/2010/main" val="146873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EUV range</a:t>
            </a:r>
            <a:r>
              <a:rPr lang="en-US" sz="1200" kern="1200" baseline="0" dirty="0" smtClean="0">
                <a:solidFill>
                  <a:schemeClr val="tx1"/>
                </a:solidFill>
                <a:effectLst/>
                <a:latin typeface="+mn-lt"/>
                <a:ea typeface="+mn-ea"/>
                <a:cs typeface="+mn-cs"/>
              </a:rPr>
              <a:t> is a new range for the lithography , it is a challenge for the Optics, it is a challenge for light source, it is a challenge for resists and for other parts of the technology. As for Optics, it can be Bragg multilayer mirrors only in this range. The best result nowadays is Molybdenum-silicon multilayer mirror with normal incident angle, Reflection coefficient is about 70%. This outstanding result defines the wavelength of the light. It should be 13.5 nm +-1%. As soon as stepper- lithography machine contain optical system of 8 mirrors total power coefficient is only 5 %.  Thus, for cost effective production, the power of the EUV light should be at the level of 1 kW in the desired band. And the emitting region should be less than 1 mm in size. It can be the line emission of exited </a:t>
            </a:r>
            <a:r>
              <a:rPr lang="en-US" sz="1200" kern="1200" baseline="0" dirty="0" err="1" smtClean="0">
                <a:solidFill>
                  <a:schemeClr val="tx1"/>
                </a:solidFill>
                <a:effectLst/>
                <a:latin typeface="+mn-lt"/>
                <a:ea typeface="+mn-ea"/>
                <a:cs typeface="+mn-cs"/>
              </a:rPr>
              <a:t>multicharged</a:t>
            </a:r>
            <a:r>
              <a:rPr lang="en-US" sz="1200" kern="1200" baseline="0" dirty="0" smtClean="0">
                <a:solidFill>
                  <a:schemeClr val="tx1"/>
                </a:solidFill>
                <a:effectLst/>
                <a:latin typeface="+mn-lt"/>
                <a:ea typeface="+mn-ea"/>
                <a:cs typeface="+mn-cs"/>
              </a:rPr>
              <a:t> ions. Following ions could be used. It is </a:t>
            </a:r>
            <a:r>
              <a:rPr lang="en-US" sz="1200" kern="1200" baseline="0" dirty="0" err="1" smtClean="0">
                <a:solidFill>
                  <a:schemeClr val="tx1"/>
                </a:solidFill>
                <a:effectLst/>
                <a:latin typeface="+mn-lt"/>
                <a:ea typeface="+mn-ea"/>
                <a:cs typeface="+mn-cs"/>
              </a:rPr>
              <a:t>Xe</a:t>
            </a:r>
            <a:r>
              <a:rPr lang="en-US" sz="1200" kern="1200" baseline="0" dirty="0" smtClean="0">
                <a:solidFill>
                  <a:schemeClr val="tx1"/>
                </a:solidFill>
                <a:effectLst/>
                <a:latin typeface="+mn-lt"/>
                <a:ea typeface="+mn-ea"/>
                <a:cs typeface="+mn-cs"/>
              </a:rPr>
              <a:t> 10+ with maximal conversion efficiency about 1%. Conversion efficiency in this case is power of EUV light in the desired band divided by the power absorbed by the plasma. Many lines of tin ions falls into desired band, so conversion efficiency is higher. Third possible element is lithium.</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3</a:t>
            </a:fld>
            <a:endParaRPr lang="ru-RU"/>
          </a:p>
        </p:txBody>
      </p:sp>
    </p:spTree>
    <p:extLst>
      <p:ext uri="{BB962C8B-B14F-4D97-AF65-F5344CB8AC3E}">
        <p14:creationId xmlns:p14="http://schemas.microsoft.com/office/powerpoint/2010/main" val="4107838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But further increase is impossible, due to there is no any powerful sources of the emission in the range of</a:t>
            </a:r>
            <a:r>
              <a:rPr lang="en-US" baseline="0" dirty="0" smtClean="0"/>
              <a:t> few THz.</a:t>
            </a:r>
          </a:p>
          <a:p>
            <a:r>
              <a:rPr lang="en-US" baseline="0" dirty="0" smtClean="0"/>
              <a:t>Our idea is to step from the other side and try to realize point-like discharge sustained by the </a:t>
            </a:r>
            <a:r>
              <a:rPr lang="en-US" baseline="0" dirty="0" err="1" smtClean="0"/>
              <a:t>gyrotron</a:t>
            </a:r>
            <a:r>
              <a:rPr lang="en-US" baseline="0" dirty="0" smtClean="0"/>
              <a:t> radiation emitting ultraviolet radiation.</a:t>
            </a:r>
            <a:r>
              <a:rPr lang="en-US" dirty="0" smtClean="0"/>
              <a:t> </a:t>
            </a:r>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23</a:t>
            </a:fld>
            <a:endParaRPr lang="ru-RU"/>
          </a:p>
        </p:txBody>
      </p:sp>
    </p:spTree>
    <p:extLst>
      <p:ext uri="{BB962C8B-B14F-4D97-AF65-F5344CB8AC3E}">
        <p14:creationId xmlns:p14="http://schemas.microsoft.com/office/powerpoint/2010/main" val="1827752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6504BE-0033-4D63-85C5-9806F268FF89}" type="slidenum">
              <a:rPr lang="ru-RU" smtClean="0"/>
              <a:t>24</a:t>
            </a:fld>
            <a:endParaRPr lang="ru-RU"/>
          </a:p>
        </p:txBody>
      </p:sp>
    </p:spTree>
    <p:extLst>
      <p:ext uri="{BB962C8B-B14F-4D97-AF65-F5344CB8AC3E}">
        <p14:creationId xmlns:p14="http://schemas.microsoft.com/office/powerpoint/2010/main" val="3613914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EEBB4-04E9-453C-848E-C52F13297389}" type="slidenum">
              <a:rPr lang="ru-RU"/>
              <a:pPr/>
              <a:t>25</a:t>
            </a:fld>
            <a:endParaRPr lang="ru-RU"/>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Non-equilibrium plasma of multicharge ions is an effective source of the light in the region of 100 angstrom It is a region of linear emission of multicharge ions exited by electron impact. </a:t>
            </a:r>
          </a:p>
          <a:p>
            <a:endParaRPr lang="en-US"/>
          </a:p>
          <a:p>
            <a:r>
              <a:rPr lang="en-US"/>
              <a:t>Many experiments shows that most argon plasma emission lays between 70 and 110 angstrom, maximal spectral intensity of 730 watt per angstrom was at 90 angstrom. Here you can see the spectrum of extreme ultraviolet radiation recorded with multilayer xray spectrometer. There are a lot of lines in the spectrum, but they are unresolved. Plasma was pumped by 130 kW microwave radiation at 37 GHz. Volume of the plasma was 450 cubic centimeters</a:t>
            </a:r>
          </a:p>
          <a:p>
            <a:r>
              <a:rPr lang="en-US"/>
              <a:t>Absolute measurement shows conversion efficiency of microwave power to extreme ultraviolet radiation at 10 % level.</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second important thing,</a:t>
            </a:r>
            <a:r>
              <a:rPr lang="en-US" baseline="0" dirty="0" smtClean="0"/>
              <a:t> It should be not only the small plasma object, It should emit in the desired band. </a:t>
            </a:r>
          </a:p>
          <a:p>
            <a:r>
              <a:rPr lang="en-US" baseline="0" dirty="0" smtClean="0"/>
              <a:t>The best candidates for the emission in the 13.5 nm range are tin and xenon. They have lines of exited </a:t>
            </a:r>
            <a:r>
              <a:rPr lang="en-US" baseline="0" dirty="0" err="1" smtClean="0"/>
              <a:t>multicharged</a:t>
            </a:r>
            <a:r>
              <a:rPr lang="en-US" baseline="0" dirty="0" smtClean="0"/>
              <a:t> ions in the band. </a:t>
            </a:r>
          </a:p>
          <a:p>
            <a:r>
              <a:rPr lang="en-US" baseline="0" dirty="0" smtClean="0"/>
              <a:t>In the case of Xenon, it is ions for 8+ to 11+.</a:t>
            </a:r>
          </a:p>
          <a:p>
            <a:r>
              <a:rPr lang="en-US" baseline="0" dirty="0" smtClean="0"/>
              <a:t>Generally speaking average ion charge in the plasma usually determined by the confinement parameter. Ions should have enough of time to be striped by the electrons. And in our case this parameter should be about 10 to 9 reversed cubic cm multiplied to second. </a:t>
            </a:r>
          </a:p>
          <a:p>
            <a:r>
              <a:rPr lang="en-US" baseline="0" dirty="0" smtClean="0"/>
              <a:t>Taking into account the plasma size and ion sound velocity, we can estimate plasma density. It should be in the range 1016 – 1018 cm-3</a:t>
            </a:r>
          </a:p>
        </p:txBody>
      </p:sp>
      <p:sp>
        <p:nvSpPr>
          <p:cNvPr id="4" name="Номер слайда 3"/>
          <p:cNvSpPr>
            <a:spLocks noGrp="1"/>
          </p:cNvSpPr>
          <p:nvPr>
            <p:ph type="sldNum" sz="quarter" idx="10"/>
          </p:nvPr>
        </p:nvSpPr>
        <p:spPr/>
        <p:txBody>
          <a:bodyPr/>
          <a:lstStyle/>
          <a:p>
            <a:fld id="{B0A39657-469E-4891-A9AD-AD8B95BB328E}" type="slidenum">
              <a:rPr lang="ru-RU" smtClean="0"/>
              <a:t>4</a:t>
            </a:fld>
            <a:endParaRPr lang="ru-RU"/>
          </a:p>
        </p:txBody>
      </p:sp>
    </p:spTree>
    <p:extLst>
      <p:ext uri="{BB962C8B-B14F-4D97-AF65-F5344CB8AC3E}">
        <p14:creationId xmlns:p14="http://schemas.microsoft.com/office/powerpoint/2010/main" val="373971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On this slide I putted cut-off density and wavelength of possible sources of power to sustain point like plasma</a:t>
            </a:r>
            <a:r>
              <a:rPr lang="en-US" baseline="0" dirty="0" smtClean="0"/>
              <a:t> </a:t>
            </a:r>
          </a:p>
          <a:p>
            <a:endParaRPr lang="en-US" baseline="0" dirty="0" smtClean="0"/>
          </a:p>
          <a:p>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5</a:t>
            </a:fld>
            <a:endParaRPr lang="ru-RU"/>
          </a:p>
        </p:txBody>
      </p:sp>
    </p:spTree>
    <p:extLst>
      <p:ext uri="{BB962C8B-B14F-4D97-AF65-F5344CB8AC3E}">
        <p14:creationId xmlns:p14="http://schemas.microsoft.com/office/powerpoint/2010/main" val="273219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most promising sources of EUV light is considered to be a source that uses a pulsed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laser. The radiation focused on a specially formed stream of droplets of tin.</a:t>
            </a:r>
            <a:r>
              <a:rPr lang="en-US" sz="1200" kern="1200" baseline="0" dirty="0" smtClean="0">
                <a:solidFill>
                  <a:schemeClr val="tx1"/>
                </a:solidFill>
                <a:effectLst/>
                <a:latin typeface="+mn-lt"/>
                <a:ea typeface="+mn-ea"/>
                <a:cs typeface="+mn-cs"/>
              </a:rPr>
              <a:t> Droplet size </a:t>
            </a:r>
            <a:r>
              <a:rPr lang="en-US" sz="1200" kern="1200" dirty="0" smtClean="0">
                <a:solidFill>
                  <a:schemeClr val="tx1"/>
                </a:solidFill>
                <a:effectLst/>
                <a:latin typeface="+mn-lt"/>
                <a:ea typeface="+mn-ea"/>
                <a:cs typeface="+mn-cs"/>
              </a:rPr>
              <a:t>of the order of 0.1 mm. A pulse of laser power makes a plasma from the droplet. All the system tuned to make a plasma with multiple charged</a:t>
            </a:r>
            <a:r>
              <a:rPr lang="en-US" sz="1200" kern="1200" baseline="0" dirty="0" smtClean="0">
                <a:solidFill>
                  <a:schemeClr val="tx1"/>
                </a:solidFill>
                <a:effectLst/>
                <a:latin typeface="+mn-lt"/>
                <a:ea typeface="+mn-ea"/>
                <a:cs typeface="+mn-cs"/>
              </a:rPr>
              <a:t> ions with charges from +7 to +12 . That ions have a lot of powerful lines in required band.</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Along with considerable progress of this EUV light source development, This scheme have some drawbacks, and the problem is not solved. </a:t>
            </a:r>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6</a:t>
            </a:fld>
            <a:endParaRPr lang="ru-RU"/>
          </a:p>
        </p:txBody>
      </p:sp>
    </p:spTree>
    <p:extLst>
      <p:ext uri="{BB962C8B-B14F-4D97-AF65-F5344CB8AC3E}">
        <p14:creationId xmlns:p14="http://schemas.microsoft.com/office/powerpoint/2010/main" val="295032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This slide shows some results of calculations. There</a:t>
            </a:r>
            <a:r>
              <a:rPr lang="en-US" baseline="0" dirty="0" smtClean="0"/>
              <a:t> is a common idea, that decreasing the density of the plasma could increase the conversion efficiency of the discharge, It is proven, that decrease of the laser frequency from 300 THz (</a:t>
            </a:r>
            <a:r>
              <a:rPr lang="en-US" baseline="0" dirty="0" err="1" smtClean="0"/>
              <a:t>Nd</a:t>
            </a:r>
            <a:r>
              <a:rPr lang="en-US" baseline="0" dirty="0" smtClean="0"/>
              <a:t> laser) to 30 THz (CO2 laser) lead to better efficiency of the all scheme.</a:t>
            </a:r>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7</a:t>
            </a:fld>
            <a:endParaRPr lang="ru-RU"/>
          </a:p>
        </p:txBody>
      </p:sp>
    </p:spTree>
    <p:extLst>
      <p:ext uri="{BB962C8B-B14F-4D97-AF65-F5344CB8AC3E}">
        <p14:creationId xmlns:p14="http://schemas.microsoft.com/office/powerpoint/2010/main" val="399729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But further increase is impossible, due to there is no any powerful sources of the emission in the range of</a:t>
            </a:r>
            <a:r>
              <a:rPr lang="en-US" baseline="0" dirty="0" smtClean="0"/>
              <a:t> few THz.</a:t>
            </a:r>
          </a:p>
          <a:p>
            <a:r>
              <a:rPr lang="en-US" baseline="0" dirty="0" smtClean="0"/>
              <a:t>Our idea is to step from the other side and try to realize point-like discharge sustained by the </a:t>
            </a:r>
            <a:r>
              <a:rPr lang="en-US" baseline="0" dirty="0" err="1" smtClean="0"/>
              <a:t>gyrotron</a:t>
            </a:r>
            <a:r>
              <a:rPr lang="en-US" baseline="0" dirty="0" smtClean="0"/>
              <a:t> radiation emitting ultraviolet radiation.</a:t>
            </a:r>
            <a:r>
              <a:rPr lang="en-US" dirty="0" smtClean="0"/>
              <a:t> </a:t>
            </a:r>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8</a:t>
            </a:fld>
            <a:endParaRPr lang="ru-RU"/>
          </a:p>
        </p:txBody>
      </p:sp>
    </p:spTree>
    <p:extLst>
      <p:ext uri="{BB962C8B-B14F-4D97-AF65-F5344CB8AC3E}">
        <p14:creationId xmlns:p14="http://schemas.microsoft.com/office/powerpoint/2010/main" val="182775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Several</a:t>
            </a:r>
            <a:r>
              <a:rPr lang="en-US" baseline="0" dirty="0" smtClean="0"/>
              <a:t> tasks should be solved in this way. </a:t>
            </a:r>
          </a:p>
          <a:p>
            <a:r>
              <a:rPr lang="en-US" baseline="0" dirty="0" smtClean="0"/>
              <a:t>Firstly it is </a:t>
            </a:r>
            <a:r>
              <a:rPr lang="en-US" baseline="0" dirty="0" err="1" smtClean="0"/>
              <a:t>neccesary</a:t>
            </a:r>
            <a:r>
              <a:rPr lang="en-US" baseline="0" dirty="0" smtClean="0"/>
              <a:t> to understand breakdown </a:t>
            </a:r>
            <a:r>
              <a:rPr lang="en-US" baseline="0" dirty="0" err="1" smtClean="0"/>
              <a:t>trhresholdds</a:t>
            </a:r>
            <a:r>
              <a:rPr lang="en-US" baseline="0" dirty="0" smtClean="0"/>
              <a:t>, There were no experimental data on the discharge in THz band</a:t>
            </a:r>
          </a:p>
          <a:p>
            <a:r>
              <a:rPr lang="en-US" baseline="0" dirty="0" smtClean="0"/>
              <a:t>The gas target was calculated and designed taking into account breakdown </a:t>
            </a:r>
            <a:r>
              <a:rPr lang="en-US" baseline="0" dirty="0" err="1" smtClean="0"/>
              <a:t>tresholds</a:t>
            </a:r>
            <a:endParaRPr lang="en-US" baseline="0" dirty="0" smtClean="0"/>
          </a:p>
          <a:p>
            <a:r>
              <a:rPr lang="en-US" dirty="0" smtClean="0"/>
              <a:t>Next</a:t>
            </a:r>
            <a:r>
              <a:rPr lang="en-US" baseline="0" dirty="0" smtClean="0"/>
              <a:t> task to develop and produce focusing system for the beam</a:t>
            </a:r>
          </a:p>
          <a:p>
            <a:r>
              <a:rPr lang="en-US" baseline="0" dirty="0" smtClean="0"/>
              <a:t>And finally realize the point like discharge</a:t>
            </a:r>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9</a:t>
            </a:fld>
            <a:endParaRPr lang="ru-RU"/>
          </a:p>
        </p:txBody>
      </p:sp>
    </p:spTree>
    <p:extLst>
      <p:ext uri="{BB962C8B-B14F-4D97-AF65-F5344CB8AC3E}">
        <p14:creationId xmlns:p14="http://schemas.microsoft.com/office/powerpoint/2010/main" val="221292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This slide shows</a:t>
            </a:r>
            <a:r>
              <a:rPr lang="en-US" baseline="0" dirty="0" smtClean="0"/>
              <a:t> calculated curves for the breakdown in the Xenon, Laser beam was supposed to be focused in the spot of 100 um. </a:t>
            </a:r>
            <a:r>
              <a:rPr lang="en-US" baseline="0" dirty="0" err="1" smtClean="0"/>
              <a:t>Gyrotron</a:t>
            </a:r>
            <a:r>
              <a:rPr lang="en-US" baseline="0" dirty="0" smtClean="0"/>
              <a:t> radiation was supposed to be focused in two lambda spot. This graph indicates, that using lasers in the pressure range of few mbar is impossible.</a:t>
            </a:r>
            <a:endParaRPr lang="ru-RU" dirty="0"/>
          </a:p>
        </p:txBody>
      </p:sp>
      <p:sp>
        <p:nvSpPr>
          <p:cNvPr id="4" name="Номер слайда 3"/>
          <p:cNvSpPr>
            <a:spLocks noGrp="1"/>
          </p:cNvSpPr>
          <p:nvPr>
            <p:ph type="sldNum" sz="quarter" idx="10"/>
          </p:nvPr>
        </p:nvSpPr>
        <p:spPr/>
        <p:txBody>
          <a:bodyPr/>
          <a:lstStyle/>
          <a:p>
            <a:fld id="{B0A39657-469E-4891-A9AD-AD8B95BB328E}" type="slidenum">
              <a:rPr lang="ru-RU" smtClean="0"/>
              <a:t>10</a:t>
            </a:fld>
            <a:endParaRPr lang="ru-RU"/>
          </a:p>
        </p:txBody>
      </p:sp>
    </p:spTree>
    <p:extLst>
      <p:ext uri="{BB962C8B-B14F-4D97-AF65-F5344CB8AC3E}">
        <p14:creationId xmlns:p14="http://schemas.microsoft.com/office/powerpoint/2010/main" val="343347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21.11.2018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21.11.2018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8"/>
            <a:ext cx="8352928" cy="3123778"/>
          </a:xfrm>
        </p:spPr>
        <p:txBody>
          <a:bodyPr>
            <a:normAutofit fontScale="90000"/>
          </a:bodyPr>
          <a:lstStyle/>
          <a:p>
            <a:r>
              <a:rPr lang="ru-RU" dirty="0" smtClean="0"/>
              <a:t>Точечный источник экстремального ультрафиолета на основе разряда в сфокусированном пучке </a:t>
            </a:r>
            <a:r>
              <a:rPr lang="ru-RU" dirty="0" err="1" smtClean="0"/>
              <a:t>терагерцового</a:t>
            </a:r>
            <a:r>
              <a:rPr lang="ru-RU" dirty="0" smtClean="0"/>
              <a:t> излучения</a:t>
            </a:r>
            <a:endParaRPr lang="ru-RU" dirty="0"/>
          </a:p>
        </p:txBody>
      </p:sp>
      <p:sp>
        <p:nvSpPr>
          <p:cNvPr id="3" name="Подзаголовок 2"/>
          <p:cNvSpPr>
            <a:spLocks noGrp="1"/>
          </p:cNvSpPr>
          <p:nvPr>
            <p:ph type="subTitle" idx="1"/>
          </p:nvPr>
        </p:nvSpPr>
        <p:spPr>
          <a:xfrm>
            <a:off x="1331640" y="4725144"/>
            <a:ext cx="6400800" cy="1752600"/>
          </a:xfrm>
        </p:spPr>
        <p:txBody>
          <a:bodyPr/>
          <a:lstStyle/>
          <a:p>
            <a:r>
              <a:rPr lang="ru-RU" dirty="0" smtClean="0"/>
              <a:t>Институт прикладной физики РАН, Нижний Новгород</a:t>
            </a:r>
            <a:endParaRPr lang="ru-RU" dirty="0"/>
          </a:p>
        </p:txBody>
      </p:sp>
      <p:sp>
        <p:nvSpPr>
          <p:cNvPr id="4" name="TextBox 3"/>
          <p:cNvSpPr txBox="1"/>
          <p:nvPr/>
        </p:nvSpPr>
        <p:spPr>
          <a:xfrm>
            <a:off x="2915816" y="3861047"/>
            <a:ext cx="2822511" cy="461665"/>
          </a:xfrm>
          <a:prstGeom prst="rect">
            <a:avLst/>
          </a:prstGeom>
          <a:noFill/>
        </p:spPr>
        <p:txBody>
          <a:bodyPr wrap="square" rtlCol="0">
            <a:spAutoFit/>
          </a:bodyPr>
          <a:lstStyle/>
          <a:p>
            <a:pPr algn="ctr"/>
            <a:r>
              <a:rPr lang="ru-RU" sz="2400" i="1" dirty="0" smtClean="0"/>
              <a:t>Водопьянов А.В.</a:t>
            </a:r>
            <a:endParaRPr lang="ru-RU" sz="2400" i="1" dirty="0"/>
          </a:p>
        </p:txBody>
      </p:sp>
    </p:spTree>
    <p:extLst>
      <p:ext uri="{BB962C8B-B14F-4D97-AF65-F5344CB8AC3E}">
        <p14:creationId xmlns:p14="http://schemas.microsoft.com/office/powerpoint/2010/main" val="3114166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dirty="0" smtClean="0"/>
              <a:t>Пороги пробоя</a:t>
            </a:r>
            <a:r>
              <a:rPr lang="en-US" dirty="0" smtClean="0"/>
              <a:t>, </a:t>
            </a:r>
            <a:r>
              <a:rPr lang="ru-RU" dirty="0" smtClean="0"/>
              <a:t>Ксенон</a:t>
            </a:r>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val="2100964466"/>
              </p:ext>
            </p:extLst>
          </p:nvPr>
        </p:nvGraphicFramePr>
        <p:xfrm>
          <a:off x="683568" y="1268760"/>
          <a:ext cx="7666980" cy="42108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384250530"/>
              </p:ext>
            </p:extLst>
          </p:nvPr>
        </p:nvGraphicFramePr>
        <p:xfrm>
          <a:off x="467544" y="5373216"/>
          <a:ext cx="3924300" cy="1104900"/>
        </p:xfrm>
        <a:graphic>
          <a:graphicData uri="http://schemas.openxmlformats.org/drawingml/2006/table">
            <a:tbl>
              <a:tblPr>
                <a:tableStyleId>{5C22544A-7EE6-4342-B048-85BDC9FD1C3A}</a:tableStyleId>
              </a:tblPr>
              <a:tblGrid>
                <a:gridCol w="1130300"/>
                <a:gridCol w="1079500"/>
                <a:gridCol w="1028700"/>
                <a:gridCol w="685800"/>
              </a:tblGrid>
              <a:tr h="184150">
                <a:tc>
                  <a:txBody>
                    <a:bodyPr/>
                    <a:lstStyle/>
                    <a:p>
                      <a:pPr algn="ctr" fontAlgn="b"/>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a:effectLst/>
                        </a:rPr>
                        <a:t>pulse power, kW</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mean power, kW</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focusing</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Nd:YAG laser</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a:effectLst/>
                        </a:rPr>
                        <a:t>&gt;</a:t>
                      </a:r>
                      <a:r>
                        <a:rPr lang="en-US" sz="1100" u="none" strike="noStrike" dirty="0" smtClean="0">
                          <a:effectLst/>
                        </a:rPr>
                        <a:t>1e5</a:t>
                      </a:r>
                      <a:endParaRPr lang="en-US" sz="1100" b="0" i="0" u="none" strike="noStrike" dirty="0">
                        <a:solidFill>
                          <a:srgbClr val="000000"/>
                        </a:solidFill>
                        <a:effectLst/>
                        <a:latin typeface="Calibri"/>
                      </a:endParaRPr>
                    </a:p>
                  </a:txBody>
                  <a:tcPr marL="6350" marR="6350" marT="6350" marB="0" anchor="b"/>
                </a:tc>
                <a:tc>
                  <a:txBody>
                    <a:bodyPr/>
                    <a:lstStyle/>
                    <a:p>
                      <a:pPr algn="ctr" fontAlgn="b"/>
                      <a:r>
                        <a:rPr lang="ru-RU" sz="1100" u="none" strike="noStrike">
                          <a:effectLst/>
                        </a:rPr>
                        <a:t>&gt; 20</a:t>
                      </a:r>
                      <a:endParaRPr lang="ru-RU"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&lt; 100 um</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CO2 laser</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a:effectLst/>
                        </a:rPr>
                        <a:t>&gt;</a:t>
                      </a:r>
                      <a:r>
                        <a:rPr lang="en-US" sz="1100" u="none" strike="noStrike" dirty="0" smtClean="0">
                          <a:effectLst/>
                        </a:rPr>
                        <a:t>1e5</a:t>
                      </a:r>
                      <a:endParaRPr lang="en-US" sz="1100" b="0" i="0" u="none" strike="noStrike" dirty="0">
                        <a:solidFill>
                          <a:srgbClr val="000000"/>
                        </a:solidFill>
                        <a:effectLst/>
                        <a:latin typeface="Calibri"/>
                      </a:endParaRPr>
                    </a:p>
                  </a:txBody>
                  <a:tcPr marL="6350" marR="6350" marT="6350" marB="0" anchor="b"/>
                </a:tc>
                <a:tc>
                  <a:txBody>
                    <a:bodyPr/>
                    <a:lstStyle/>
                    <a:p>
                      <a:pPr algn="ctr" fontAlgn="b"/>
                      <a:r>
                        <a:rPr lang="ru-RU" sz="1100" u="none" strike="noStrike">
                          <a:effectLst/>
                        </a:rPr>
                        <a:t>&gt; 20</a:t>
                      </a:r>
                      <a:endParaRPr lang="ru-RU"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&lt; 100 um</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670 GHz gyrotron</a:t>
                      </a:r>
                      <a:endParaRPr lang="en-US" sz="1100" b="0" i="0" u="none" strike="noStrike">
                        <a:solidFill>
                          <a:srgbClr val="000000"/>
                        </a:solidFill>
                        <a:effectLst/>
                        <a:latin typeface="Calibri"/>
                      </a:endParaRPr>
                    </a:p>
                  </a:txBody>
                  <a:tcPr marL="6350" marR="6350" marT="6350" marB="0" anchor="b"/>
                </a:tc>
                <a:tc>
                  <a:txBody>
                    <a:bodyPr/>
                    <a:lstStyle/>
                    <a:p>
                      <a:pPr algn="ctr" fontAlgn="b"/>
                      <a:r>
                        <a:rPr lang="ru-RU" sz="1100" u="none" strike="noStrike" dirty="0">
                          <a:effectLst/>
                        </a:rPr>
                        <a:t>40</a:t>
                      </a:r>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ru-RU" sz="1100" u="none" strike="noStrike" dirty="0">
                          <a:effectLst/>
                        </a:rPr>
                        <a:t>~ 0</a:t>
                      </a:r>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a:effectLst/>
                        </a:rPr>
                        <a:t>900 um</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250 GHz gyrotron</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smtClean="0">
                          <a:effectLst/>
                        </a:rPr>
                        <a:t>1(</a:t>
                      </a:r>
                      <a:r>
                        <a:rPr lang="ru-RU" sz="1100" u="none" strike="noStrike" dirty="0" smtClean="0">
                          <a:effectLst/>
                        </a:rPr>
                        <a:t>200</a:t>
                      </a:r>
                      <a:r>
                        <a:rPr lang="en-US" sz="1100" u="none" strike="noStrike" dirty="0" smtClean="0">
                          <a:effectLst/>
                        </a:rPr>
                        <a:t>)</a:t>
                      </a:r>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dirty="0" smtClean="0">
                          <a:effectLst/>
                        </a:rPr>
                        <a:t>1(</a:t>
                      </a:r>
                      <a:r>
                        <a:rPr lang="ru-RU" sz="1100" u="none" strike="noStrike" dirty="0" smtClean="0">
                          <a:effectLst/>
                        </a:rPr>
                        <a:t>20</a:t>
                      </a:r>
                      <a:r>
                        <a:rPr lang="en-US" sz="1100" u="none" strike="noStrike" dirty="0" smtClean="0">
                          <a:effectLst/>
                        </a:rPr>
                        <a:t>)</a:t>
                      </a:r>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a:effectLst/>
                        </a:rPr>
                        <a:t>2400 um</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170 GHz gyrotron</a:t>
                      </a:r>
                      <a:endParaRPr lang="en-US" sz="1100" b="0" i="0" u="none" strike="noStrike">
                        <a:solidFill>
                          <a:srgbClr val="000000"/>
                        </a:solidFill>
                        <a:effectLst/>
                        <a:latin typeface="Calibri"/>
                      </a:endParaRPr>
                    </a:p>
                  </a:txBody>
                  <a:tcPr marL="6350" marR="6350" marT="6350" marB="0" anchor="b"/>
                </a:tc>
                <a:tc>
                  <a:txBody>
                    <a:bodyPr/>
                    <a:lstStyle/>
                    <a:p>
                      <a:pPr algn="ctr" fontAlgn="b"/>
                      <a:r>
                        <a:rPr lang="ru-RU" sz="1100" u="none" strike="noStrike">
                          <a:effectLst/>
                        </a:rPr>
                        <a:t>2000</a:t>
                      </a:r>
                      <a:endParaRPr lang="ru-RU" sz="1100" b="0" i="0" u="none" strike="noStrike">
                        <a:solidFill>
                          <a:srgbClr val="000000"/>
                        </a:solidFill>
                        <a:effectLst/>
                        <a:latin typeface="Calibri"/>
                      </a:endParaRPr>
                    </a:p>
                  </a:txBody>
                  <a:tcPr marL="6350" marR="6350" marT="6350" marB="0" anchor="b"/>
                </a:tc>
                <a:tc>
                  <a:txBody>
                    <a:bodyPr/>
                    <a:lstStyle/>
                    <a:p>
                      <a:pPr algn="ctr" fontAlgn="b"/>
                      <a:r>
                        <a:rPr lang="ru-RU" sz="1100" u="none" strike="noStrike">
                          <a:effectLst/>
                        </a:rPr>
                        <a:t>2000</a:t>
                      </a:r>
                      <a:endParaRPr lang="ru-RU"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a:effectLst/>
                        </a:rPr>
                        <a:t>3500 um</a:t>
                      </a:r>
                      <a:endParaRPr lang="en-US" sz="1100" b="0" i="0" u="none" strike="noStrike" dirty="0">
                        <a:solidFill>
                          <a:srgbClr val="000000"/>
                        </a:solidFill>
                        <a:effectLst/>
                        <a:latin typeface="Calibri"/>
                      </a:endParaRPr>
                    </a:p>
                  </a:txBody>
                  <a:tcPr marL="6350" marR="6350" marT="6350" marB="0" anchor="b"/>
                </a:tc>
              </a:tr>
            </a:tbl>
          </a:graphicData>
        </a:graphic>
      </p:graphicFrame>
    </p:spTree>
    <p:extLst>
      <p:ext uri="{BB962C8B-B14F-4D97-AF65-F5344CB8AC3E}">
        <p14:creationId xmlns:p14="http://schemas.microsoft.com/office/powerpoint/2010/main" val="1620806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8358836" cy="523220"/>
          </a:xfrm>
          <a:prstGeom prst="rect">
            <a:avLst/>
          </a:prstGeom>
        </p:spPr>
        <p:txBody>
          <a:bodyPr wrap="square">
            <a:spAutoFit/>
          </a:bodyPr>
          <a:lstStyle/>
          <a:p>
            <a:r>
              <a:rPr lang="ru-RU" sz="2800" dirty="0" smtClean="0"/>
              <a:t>Исследование пробоя газа</a:t>
            </a:r>
            <a:r>
              <a:rPr lang="en-US" sz="2800" dirty="0" smtClean="0"/>
              <a:t>, 0.67 </a:t>
            </a:r>
            <a:r>
              <a:rPr lang="ru-RU" sz="2800" dirty="0" smtClean="0"/>
              <a:t>ТГц</a:t>
            </a:r>
            <a:r>
              <a:rPr lang="en-US" sz="2800" dirty="0" smtClean="0"/>
              <a:t>, 40 </a:t>
            </a:r>
            <a:r>
              <a:rPr lang="ru-RU" sz="2800" dirty="0" smtClean="0"/>
              <a:t>кВт</a:t>
            </a:r>
            <a:r>
              <a:rPr lang="en-US" sz="2800" dirty="0" smtClean="0"/>
              <a:t>, 20 </a:t>
            </a:r>
            <a:r>
              <a:rPr lang="ru-RU" sz="2800" dirty="0" err="1" smtClean="0"/>
              <a:t>мкс</a:t>
            </a:r>
            <a:endParaRPr lang="ru-RU" sz="2800" dirty="0"/>
          </a:p>
        </p:txBody>
      </p:sp>
      <p:grpSp>
        <p:nvGrpSpPr>
          <p:cNvPr id="53" name="Группа 52"/>
          <p:cNvGrpSpPr/>
          <p:nvPr/>
        </p:nvGrpSpPr>
        <p:grpSpPr>
          <a:xfrm>
            <a:off x="525713" y="1785495"/>
            <a:ext cx="3166473" cy="1139450"/>
            <a:chOff x="5515891" y="980728"/>
            <a:chExt cx="3166473" cy="1139450"/>
          </a:xfrm>
        </p:grpSpPr>
        <p:pic>
          <p:nvPicPr>
            <p:cNvPr id="7" name="Picture 4" descr="Xe_63 torr_9мар2017ОБРЕЗ_изменён"/>
            <p:cNvPicPr>
              <a:picLocks noChangeAspect="1" noChangeArrowheads="1"/>
            </p:cNvPicPr>
            <p:nvPr/>
          </p:nvPicPr>
          <p:blipFill>
            <a:blip r:embed="rId3" cstate="print"/>
            <a:srcRect/>
            <a:stretch>
              <a:fillRect/>
            </a:stretch>
          </p:blipFill>
          <p:spPr bwMode="auto">
            <a:xfrm>
              <a:off x="6150230" y="980728"/>
              <a:ext cx="2532134" cy="1139450"/>
            </a:xfrm>
            <a:prstGeom prst="rect">
              <a:avLst/>
            </a:prstGeom>
            <a:noFill/>
            <a:ln w="9525">
              <a:noFill/>
              <a:miter lim="800000"/>
              <a:headEnd/>
              <a:tailEnd/>
            </a:ln>
          </p:spPr>
        </p:pic>
        <p:sp>
          <p:nvSpPr>
            <p:cNvPr id="12" name="Стрелка вправо 11"/>
            <p:cNvSpPr/>
            <p:nvPr/>
          </p:nvSpPr>
          <p:spPr>
            <a:xfrm>
              <a:off x="5515891" y="1439856"/>
              <a:ext cx="586384" cy="227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00"/>
            </a:p>
          </p:txBody>
        </p:sp>
        <p:sp>
          <p:nvSpPr>
            <p:cNvPr id="15" name="TextBox 14"/>
            <p:cNvSpPr txBox="1"/>
            <p:nvPr/>
          </p:nvSpPr>
          <p:spPr>
            <a:xfrm>
              <a:off x="5554984" y="1266861"/>
              <a:ext cx="390923" cy="253916"/>
            </a:xfrm>
            <a:prstGeom prst="rect">
              <a:avLst/>
            </a:prstGeom>
            <a:noFill/>
          </p:spPr>
          <p:txBody>
            <a:bodyPr wrap="square" rtlCol="0">
              <a:spAutoFit/>
            </a:bodyPr>
            <a:lstStyle/>
            <a:p>
              <a:r>
                <a:rPr lang="en-US" sz="1050" dirty="0" smtClean="0"/>
                <a:t>THz</a:t>
              </a:r>
              <a:endParaRPr lang="ru-RU" sz="1050" dirty="0"/>
            </a:p>
          </p:txBody>
        </p:sp>
      </p:grpSp>
      <p:grpSp>
        <p:nvGrpSpPr>
          <p:cNvPr id="54" name="Группа 53"/>
          <p:cNvGrpSpPr/>
          <p:nvPr/>
        </p:nvGrpSpPr>
        <p:grpSpPr>
          <a:xfrm>
            <a:off x="4860032" y="1739838"/>
            <a:ext cx="3205565" cy="1230765"/>
            <a:chOff x="5476799" y="2182075"/>
            <a:chExt cx="3205565" cy="1230765"/>
          </a:xfrm>
        </p:grpSpPr>
        <p:sp>
          <p:nvSpPr>
            <p:cNvPr id="6" name="Стрелка вправо 5"/>
            <p:cNvSpPr/>
            <p:nvPr/>
          </p:nvSpPr>
          <p:spPr>
            <a:xfrm>
              <a:off x="5476799" y="2754063"/>
              <a:ext cx="586384" cy="227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00" dirty="0"/>
            </a:p>
          </p:txBody>
        </p:sp>
        <p:pic>
          <p:nvPicPr>
            <p:cNvPr id="9" name="Picture 6" descr="Kr_6 torr_Обрезан"/>
            <p:cNvPicPr>
              <a:picLocks noChangeAspect="1" noChangeArrowheads="1"/>
            </p:cNvPicPr>
            <p:nvPr/>
          </p:nvPicPr>
          <p:blipFill>
            <a:blip r:embed="rId4" cstate="print"/>
            <a:srcRect/>
            <a:stretch>
              <a:fillRect/>
            </a:stretch>
          </p:blipFill>
          <p:spPr bwMode="auto">
            <a:xfrm>
              <a:off x="6141367" y="2182075"/>
              <a:ext cx="2540997" cy="1230765"/>
            </a:xfrm>
            <a:prstGeom prst="rect">
              <a:avLst/>
            </a:prstGeom>
            <a:noFill/>
            <a:ln w="9525">
              <a:noFill/>
              <a:miter lim="800000"/>
              <a:headEnd/>
              <a:tailEnd/>
            </a:ln>
          </p:spPr>
        </p:pic>
        <p:sp>
          <p:nvSpPr>
            <p:cNvPr id="16" name="TextBox 15"/>
            <p:cNvSpPr txBox="1"/>
            <p:nvPr/>
          </p:nvSpPr>
          <p:spPr>
            <a:xfrm>
              <a:off x="5515891" y="2589103"/>
              <a:ext cx="390923" cy="253916"/>
            </a:xfrm>
            <a:prstGeom prst="rect">
              <a:avLst/>
            </a:prstGeom>
            <a:noFill/>
          </p:spPr>
          <p:txBody>
            <a:bodyPr wrap="square" rtlCol="0">
              <a:spAutoFit/>
            </a:bodyPr>
            <a:lstStyle/>
            <a:p>
              <a:r>
                <a:rPr lang="en-US" sz="1050" dirty="0" smtClean="0"/>
                <a:t>THz</a:t>
              </a:r>
              <a:endParaRPr lang="ru-RU" sz="1050" dirty="0"/>
            </a:p>
          </p:txBody>
        </p:sp>
      </p:grpSp>
      <p:grpSp>
        <p:nvGrpSpPr>
          <p:cNvPr id="55" name="Группа 54"/>
          <p:cNvGrpSpPr/>
          <p:nvPr/>
        </p:nvGrpSpPr>
        <p:grpSpPr>
          <a:xfrm>
            <a:off x="509689" y="3625539"/>
            <a:ext cx="3205566" cy="1278627"/>
            <a:chOff x="5476799" y="3448420"/>
            <a:chExt cx="3205566" cy="1278627"/>
          </a:xfrm>
        </p:grpSpPr>
        <p:pic>
          <p:nvPicPr>
            <p:cNvPr id="8" name="Picture 5" descr="O2_1 atm_4 апр 2017_Обр"/>
            <p:cNvPicPr>
              <a:picLocks noChangeAspect="1" noChangeArrowheads="1"/>
            </p:cNvPicPr>
            <p:nvPr/>
          </p:nvPicPr>
          <p:blipFill>
            <a:blip r:embed="rId5" cstate="print"/>
            <a:srcRect/>
            <a:stretch>
              <a:fillRect/>
            </a:stretch>
          </p:blipFill>
          <p:spPr bwMode="auto">
            <a:xfrm>
              <a:off x="6124782" y="3448420"/>
              <a:ext cx="2557583" cy="1278627"/>
            </a:xfrm>
            <a:prstGeom prst="rect">
              <a:avLst/>
            </a:prstGeom>
            <a:noFill/>
            <a:ln w="9525">
              <a:noFill/>
              <a:miter lim="800000"/>
              <a:headEnd/>
              <a:tailEnd/>
            </a:ln>
          </p:spPr>
        </p:pic>
        <p:sp>
          <p:nvSpPr>
            <p:cNvPr id="13" name="Стрелка вправо 12"/>
            <p:cNvSpPr/>
            <p:nvPr/>
          </p:nvSpPr>
          <p:spPr>
            <a:xfrm>
              <a:off x="5476799" y="4175992"/>
              <a:ext cx="586384" cy="227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00"/>
            </a:p>
          </p:txBody>
        </p:sp>
        <p:sp>
          <p:nvSpPr>
            <p:cNvPr id="17" name="TextBox 16"/>
            <p:cNvSpPr txBox="1"/>
            <p:nvPr/>
          </p:nvSpPr>
          <p:spPr>
            <a:xfrm>
              <a:off x="5515891" y="3959908"/>
              <a:ext cx="390923" cy="253916"/>
            </a:xfrm>
            <a:prstGeom prst="rect">
              <a:avLst/>
            </a:prstGeom>
            <a:noFill/>
          </p:spPr>
          <p:txBody>
            <a:bodyPr wrap="square" rtlCol="0">
              <a:spAutoFit/>
            </a:bodyPr>
            <a:lstStyle/>
            <a:p>
              <a:r>
                <a:rPr lang="en-US" sz="1050" dirty="0" smtClean="0"/>
                <a:t>THz</a:t>
              </a:r>
              <a:endParaRPr lang="ru-RU" sz="1050" dirty="0"/>
            </a:p>
          </p:txBody>
        </p:sp>
      </p:grpSp>
      <p:grpSp>
        <p:nvGrpSpPr>
          <p:cNvPr id="56" name="Группа 55"/>
          <p:cNvGrpSpPr/>
          <p:nvPr/>
        </p:nvGrpSpPr>
        <p:grpSpPr>
          <a:xfrm>
            <a:off x="4823413" y="3733387"/>
            <a:ext cx="3222083" cy="1139450"/>
            <a:chOff x="5460281" y="4869705"/>
            <a:chExt cx="3222083" cy="1139450"/>
          </a:xfrm>
        </p:grpSpPr>
        <p:pic>
          <p:nvPicPr>
            <p:cNvPr id="10" name="Рисунок 9" descr="N2_0.4 atm_5 апр 2017 - копия.jpg"/>
            <p:cNvPicPr>
              <a:picLocks noChangeAspect="1"/>
            </p:cNvPicPr>
            <p:nvPr/>
          </p:nvPicPr>
          <p:blipFill>
            <a:blip r:embed="rId6" cstate="print"/>
            <a:stretch>
              <a:fillRect/>
            </a:stretch>
          </p:blipFill>
          <p:spPr>
            <a:xfrm>
              <a:off x="6102275" y="4869705"/>
              <a:ext cx="2580089" cy="1139450"/>
            </a:xfrm>
            <a:prstGeom prst="rect">
              <a:avLst/>
            </a:prstGeom>
          </p:spPr>
        </p:pic>
        <p:sp>
          <p:nvSpPr>
            <p:cNvPr id="24" name="Стрелка вправо 23"/>
            <p:cNvSpPr/>
            <p:nvPr/>
          </p:nvSpPr>
          <p:spPr>
            <a:xfrm>
              <a:off x="5460281" y="5373821"/>
              <a:ext cx="586384" cy="227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00"/>
            </a:p>
          </p:txBody>
        </p:sp>
        <p:sp>
          <p:nvSpPr>
            <p:cNvPr id="25" name="TextBox 24"/>
            <p:cNvSpPr txBox="1"/>
            <p:nvPr/>
          </p:nvSpPr>
          <p:spPr>
            <a:xfrm>
              <a:off x="5499373" y="5157737"/>
              <a:ext cx="390923" cy="253916"/>
            </a:xfrm>
            <a:prstGeom prst="rect">
              <a:avLst/>
            </a:prstGeom>
            <a:noFill/>
          </p:spPr>
          <p:txBody>
            <a:bodyPr wrap="square" rtlCol="0">
              <a:spAutoFit/>
            </a:bodyPr>
            <a:lstStyle/>
            <a:p>
              <a:r>
                <a:rPr lang="en-US" sz="1050" dirty="0" smtClean="0"/>
                <a:t>THz</a:t>
              </a:r>
              <a:endParaRPr lang="ru-RU" sz="1050" dirty="0"/>
            </a:p>
          </p:txBody>
        </p:sp>
      </p:grpSp>
      <p:graphicFrame>
        <p:nvGraphicFramePr>
          <p:cNvPr id="47" name="Таблица 46"/>
          <p:cNvGraphicFramePr>
            <a:graphicFrameLocks noGrp="1"/>
          </p:cNvGraphicFramePr>
          <p:nvPr>
            <p:extLst>
              <p:ext uri="{D42A27DB-BD31-4B8C-83A1-F6EECF244321}">
                <p14:modId xmlns:p14="http://schemas.microsoft.com/office/powerpoint/2010/main" val="523637991"/>
              </p:ext>
            </p:extLst>
          </p:nvPr>
        </p:nvGraphicFramePr>
        <p:xfrm>
          <a:off x="1846290" y="5661248"/>
          <a:ext cx="4620490" cy="966118"/>
        </p:xfrm>
        <a:graphic>
          <a:graphicData uri="http://schemas.openxmlformats.org/drawingml/2006/table">
            <a:tbl>
              <a:tblPr firstRow="1" bandRow="1">
                <a:tableStyleId>{5C22544A-7EE6-4342-B048-85BDC9FD1C3A}</a:tableStyleId>
              </a:tblPr>
              <a:tblGrid>
                <a:gridCol w="924098"/>
                <a:gridCol w="924098"/>
                <a:gridCol w="924098"/>
                <a:gridCol w="924098"/>
                <a:gridCol w="924098"/>
              </a:tblGrid>
              <a:tr h="386998">
                <a:tc>
                  <a:txBody>
                    <a:bodyPr/>
                    <a:lstStyle/>
                    <a:p>
                      <a:pPr algn="ctr"/>
                      <a:r>
                        <a:rPr lang="en-US" sz="1600" b="0" dirty="0" err="1" smtClean="0">
                          <a:solidFill>
                            <a:schemeClr val="tx1"/>
                          </a:solidFill>
                        </a:rPr>
                        <a:t>Xe</a:t>
                      </a:r>
                      <a:endParaRPr lang="ru-RU" sz="1600" b="0" dirty="0">
                        <a:solidFill>
                          <a:schemeClr val="tx1"/>
                        </a:solidFill>
                      </a:endParaRPr>
                    </a:p>
                  </a:txBody>
                  <a:tcPr>
                    <a:solidFill>
                      <a:schemeClr val="bg1">
                        <a:lumMod val="85000"/>
                      </a:schemeClr>
                    </a:solidFill>
                  </a:tcPr>
                </a:tc>
                <a:tc>
                  <a:txBody>
                    <a:bodyPr/>
                    <a:lstStyle/>
                    <a:p>
                      <a:pPr algn="ctr"/>
                      <a:r>
                        <a:rPr lang="en-US" sz="1600" b="0" dirty="0" smtClean="0">
                          <a:solidFill>
                            <a:schemeClr val="tx1"/>
                          </a:solidFill>
                        </a:rPr>
                        <a:t>Kr</a:t>
                      </a:r>
                      <a:endParaRPr lang="ru-RU" sz="1600" b="0" dirty="0">
                        <a:solidFill>
                          <a:schemeClr val="tx1"/>
                        </a:solidFill>
                      </a:endParaRPr>
                    </a:p>
                  </a:txBody>
                  <a:tcPr>
                    <a:solidFill>
                      <a:schemeClr val="bg1">
                        <a:lumMod val="85000"/>
                      </a:schemeClr>
                    </a:solidFill>
                  </a:tcPr>
                </a:tc>
                <a:tc>
                  <a:txBody>
                    <a:bodyPr/>
                    <a:lstStyle/>
                    <a:p>
                      <a:pPr algn="ctr"/>
                      <a:r>
                        <a:rPr lang="en-US" sz="1600" b="0" dirty="0" err="1" smtClean="0">
                          <a:solidFill>
                            <a:schemeClr val="tx1"/>
                          </a:solidFill>
                        </a:rPr>
                        <a:t>Ar</a:t>
                      </a:r>
                      <a:endParaRPr lang="ru-RU" sz="1600" b="0" dirty="0">
                        <a:solidFill>
                          <a:schemeClr val="tx1"/>
                        </a:solidFill>
                      </a:endParaRPr>
                    </a:p>
                  </a:txBody>
                  <a:tcPr>
                    <a:solidFill>
                      <a:schemeClr val="bg1">
                        <a:lumMod val="85000"/>
                      </a:schemeClr>
                    </a:solidFill>
                  </a:tcPr>
                </a:tc>
                <a:tc>
                  <a:txBody>
                    <a:bodyPr/>
                    <a:lstStyle/>
                    <a:p>
                      <a:pPr algn="ctr"/>
                      <a:r>
                        <a:rPr lang="en-US" sz="1600" b="0" dirty="0" smtClean="0">
                          <a:solidFill>
                            <a:schemeClr val="tx1"/>
                          </a:solidFill>
                        </a:rPr>
                        <a:t>N</a:t>
                      </a:r>
                      <a:r>
                        <a:rPr lang="en-US" sz="1600" b="0" baseline="-25000" dirty="0" smtClean="0">
                          <a:solidFill>
                            <a:schemeClr val="tx1"/>
                          </a:solidFill>
                        </a:rPr>
                        <a:t>2</a:t>
                      </a:r>
                      <a:endParaRPr lang="ru-RU" sz="1600" b="0" baseline="-25000" dirty="0">
                        <a:solidFill>
                          <a:schemeClr val="tx1"/>
                        </a:solidFill>
                      </a:endParaRPr>
                    </a:p>
                  </a:txBody>
                  <a:tcPr>
                    <a:solidFill>
                      <a:schemeClr val="bg1">
                        <a:lumMod val="85000"/>
                      </a:schemeClr>
                    </a:solidFill>
                  </a:tcPr>
                </a:tc>
                <a:tc>
                  <a:txBody>
                    <a:bodyPr/>
                    <a:lstStyle/>
                    <a:p>
                      <a:pPr algn="ctr"/>
                      <a:r>
                        <a:rPr lang="en-US" sz="1600" b="0" dirty="0" smtClean="0">
                          <a:solidFill>
                            <a:schemeClr val="tx1"/>
                          </a:solidFill>
                        </a:rPr>
                        <a:t>O</a:t>
                      </a:r>
                      <a:r>
                        <a:rPr lang="en-US" sz="1600" b="0" baseline="-25000" dirty="0" smtClean="0">
                          <a:solidFill>
                            <a:schemeClr val="tx1"/>
                          </a:solidFill>
                        </a:rPr>
                        <a:t>2</a:t>
                      </a:r>
                      <a:endParaRPr lang="ru-RU" sz="1600" b="0" baseline="-25000" dirty="0">
                        <a:solidFill>
                          <a:schemeClr val="tx1"/>
                        </a:solidFill>
                      </a:endParaRPr>
                    </a:p>
                  </a:txBody>
                  <a:tcPr>
                    <a:solidFill>
                      <a:schemeClr val="bg1">
                        <a:lumMod val="85000"/>
                      </a:schemeClr>
                    </a:solidFill>
                  </a:tcPr>
                </a:tc>
              </a:tr>
              <a:tr h="3869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1.5</a:t>
                      </a:r>
                      <a:r>
                        <a:rPr lang="ru-RU" sz="1600" dirty="0" smtClean="0">
                          <a:solidFill>
                            <a:schemeClr val="tx1"/>
                          </a:solidFill>
                        </a:rPr>
                        <a:t> </a:t>
                      </a:r>
                      <a:r>
                        <a:rPr lang="en-US" sz="1600" dirty="0" err="1" smtClean="0">
                          <a:solidFill>
                            <a:schemeClr val="tx1"/>
                          </a:solidFill>
                        </a:rPr>
                        <a:t>Torr</a:t>
                      </a:r>
                      <a:endParaRPr lang="ru-RU" sz="1600" dirty="0" smtClean="0">
                        <a:solidFill>
                          <a:schemeClr val="tx1"/>
                        </a:solidFill>
                      </a:endParaRPr>
                    </a:p>
                    <a:p>
                      <a:pPr algn="ctr"/>
                      <a:endParaRPr lang="ru-RU" sz="1600" dirty="0"/>
                    </a:p>
                  </a:txBody>
                  <a:tcPr>
                    <a:solidFill>
                      <a:schemeClr val="bg1">
                        <a:lumMod val="85000"/>
                      </a:schemeClr>
                    </a:solidFill>
                  </a:tcPr>
                </a:tc>
                <a:tc>
                  <a:txBody>
                    <a:bodyPr/>
                    <a:lstStyle/>
                    <a:p>
                      <a:pPr algn="ctr"/>
                      <a:r>
                        <a:rPr lang="en-US" sz="1600" dirty="0" smtClean="0">
                          <a:solidFill>
                            <a:schemeClr val="tx1"/>
                          </a:solidFill>
                        </a:rPr>
                        <a:t>1.5 </a:t>
                      </a:r>
                      <a:r>
                        <a:rPr lang="en-US" sz="1600" dirty="0" err="1" smtClean="0">
                          <a:solidFill>
                            <a:schemeClr val="tx1"/>
                          </a:solidFill>
                        </a:rPr>
                        <a:t>To</a:t>
                      </a:r>
                      <a:r>
                        <a:rPr lang="en-US" sz="1400" dirty="0" err="1" smtClean="0">
                          <a:solidFill>
                            <a:schemeClr val="tx1"/>
                          </a:solidFill>
                        </a:rPr>
                        <a:t>rr</a:t>
                      </a:r>
                      <a:endParaRPr lang="ru-RU" sz="1400" dirty="0">
                        <a:solidFill>
                          <a:schemeClr val="tx1"/>
                        </a:solidFill>
                      </a:endParaRPr>
                    </a:p>
                  </a:txBody>
                  <a:tcPr>
                    <a:solidFill>
                      <a:schemeClr val="bg1">
                        <a:lumMod val="85000"/>
                      </a:schemeClr>
                    </a:solidFill>
                  </a:tcPr>
                </a:tc>
                <a:tc>
                  <a:txBody>
                    <a:bodyPr/>
                    <a:lstStyle/>
                    <a:p>
                      <a:pPr algn="ctr"/>
                      <a:r>
                        <a:rPr lang="en-US" sz="1600" dirty="0" smtClean="0"/>
                        <a:t>8 </a:t>
                      </a:r>
                      <a:r>
                        <a:rPr lang="en-US" sz="1600" dirty="0" err="1" smtClean="0"/>
                        <a:t>Torr</a:t>
                      </a:r>
                      <a:endParaRPr lang="ru-RU" sz="1600" dirty="0">
                        <a:solidFill>
                          <a:schemeClr val="tx1"/>
                        </a:solidFill>
                      </a:endParaRPr>
                    </a:p>
                  </a:txBody>
                  <a:tcPr>
                    <a:solidFill>
                      <a:schemeClr val="bg1">
                        <a:lumMod val="85000"/>
                      </a:schemeClr>
                    </a:solidFill>
                  </a:tcPr>
                </a:tc>
                <a:tc>
                  <a:txBody>
                    <a:bodyPr/>
                    <a:lstStyle/>
                    <a:p>
                      <a:pPr algn="ctr"/>
                      <a:r>
                        <a:rPr lang="en-US" sz="1600" dirty="0" smtClean="0">
                          <a:solidFill>
                            <a:schemeClr val="tx1"/>
                          </a:solidFill>
                        </a:rPr>
                        <a:t>12 </a:t>
                      </a:r>
                      <a:r>
                        <a:rPr lang="en-US" sz="1600" dirty="0" err="1" smtClean="0">
                          <a:solidFill>
                            <a:schemeClr val="tx1"/>
                          </a:solidFill>
                        </a:rPr>
                        <a:t>Torr</a:t>
                      </a:r>
                      <a:endParaRPr lang="ru-RU" sz="1600" dirty="0">
                        <a:solidFill>
                          <a:schemeClr val="tx1"/>
                        </a:solidFill>
                      </a:endParaRPr>
                    </a:p>
                  </a:txBody>
                  <a:tcPr>
                    <a:solidFill>
                      <a:schemeClr val="bg1">
                        <a:lumMod val="85000"/>
                      </a:schemeClr>
                    </a:solidFill>
                  </a:tcPr>
                </a:tc>
                <a:tc>
                  <a:txBody>
                    <a:bodyPr/>
                    <a:lstStyle/>
                    <a:p>
                      <a:pPr algn="ctr"/>
                      <a:r>
                        <a:rPr lang="en-US" sz="1600" dirty="0" smtClean="0">
                          <a:solidFill>
                            <a:schemeClr val="tx1"/>
                          </a:solidFill>
                        </a:rPr>
                        <a:t>18 </a:t>
                      </a:r>
                      <a:r>
                        <a:rPr lang="en-US" sz="1600" dirty="0" err="1" smtClean="0">
                          <a:solidFill>
                            <a:schemeClr val="tx1"/>
                          </a:solidFill>
                        </a:rPr>
                        <a:t>Torr</a:t>
                      </a:r>
                      <a:endParaRPr lang="ru-RU" sz="1600" dirty="0">
                        <a:solidFill>
                          <a:schemeClr val="tx1"/>
                        </a:solidFill>
                      </a:endParaRPr>
                    </a:p>
                  </a:txBody>
                  <a:tcPr>
                    <a:solidFill>
                      <a:schemeClr val="bg1">
                        <a:lumMod val="85000"/>
                      </a:schemeClr>
                    </a:solidFill>
                  </a:tcPr>
                </a:tc>
              </a:tr>
            </a:tbl>
          </a:graphicData>
        </a:graphic>
      </p:graphicFrame>
      <p:sp>
        <p:nvSpPr>
          <p:cNvPr id="48" name="TextBox 47"/>
          <p:cNvSpPr txBox="1"/>
          <p:nvPr/>
        </p:nvSpPr>
        <p:spPr>
          <a:xfrm>
            <a:off x="1160052" y="5085184"/>
            <a:ext cx="6148252" cy="369332"/>
          </a:xfrm>
          <a:prstGeom prst="rect">
            <a:avLst/>
          </a:prstGeom>
          <a:noFill/>
        </p:spPr>
        <p:txBody>
          <a:bodyPr wrap="square" rtlCol="0">
            <a:spAutoFit/>
          </a:bodyPr>
          <a:lstStyle/>
          <a:p>
            <a:r>
              <a:rPr lang="ru-RU" dirty="0" smtClean="0"/>
              <a:t>Минимальные давления при которых наблюдался пробой</a:t>
            </a:r>
            <a:r>
              <a:rPr lang="en-US" dirty="0" smtClean="0"/>
              <a:t>:</a:t>
            </a:r>
            <a:endParaRPr lang="ru-RU" dirty="0"/>
          </a:p>
        </p:txBody>
      </p:sp>
      <p:sp>
        <p:nvSpPr>
          <p:cNvPr id="49" name="Прямоугольник 48"/>
          <p:cNvSpPr/>
          <p:nvPr/>
        </p:nvSpPr>
        <p:spPr>
          <a:xfrm>
            <a:off x="1078129" y="1124744"/>
            <a:ext cx="2145780" cy="461665"/>
          </a:xfrm>
          <a:prstGeom prst="rect">
            <a:avLst/>
          </a:prstGeom>
        </p:spPr>
        <p:txBody>
          <a:bodyPr wrap="none">
            <a:spAutoFit/>
          </a:bodyPr>
          <a:lstStyle/>
          <a:p>
            <a:r>
              <a:rPr lang="ru-RU" sz="2400" dirty="0" smtClean="0">
                <a:solidFill>
                  <a:prstClr val="black"/>
                </a:solidFill>
              </a:rPr>
              <a:t>Ксенон</a:t>
            </a:r>
            <a:r>
              <a:rPr lang="en-US" sz="2400" dirty="0" smtClean="0">
                <a:solidFill>
                  <a:prstClr val="black"/>
                </a:solidFill>
              </a:rPr>
              <a:t>, </a:t>
            </a:r>
            <a:r>
              <a:rPr lang="en-US" sz="2400" dirty="0">
                <a:solidFill>
                  <a:prstClr val="black"/>
                </a:solidFill>
              </a:rPr>
              <a:t>63 </a:t>
            </a:r>
            <a:r>
              <a:rPr lang="en-US" sz="2400" dirty="0" err="1">
                <a:solidFill>
                  <a:prstClr val="black"/>
                </a:solidFill>
              </a:rPr>
              <a:t>Torr</a:t>
            </a:r>
            <a:endParaRPr lang="ru-RU" dirty="0"/>
          </a:p>
        </p:txBody>
      </p:sp>
      <p:sp>
        <p:nvSpPr>
          <p:cNvPr id="50" name="Прямоугольник 49"/>
          <p:cNvSpPr/>
          <p:nvPr/>
        </p:nvSpPr>
        <p:spPr>
          <a:xfrm>
            <a:off x="5524600" y="1124743"/>
            <a:ext cx="2152769" cy="461665"/>
          </a:xfrm>
          <a:prstGeom prst="rect">
            <a:avLst/>
          </a:prstGeom>
        </p:spPr>
        <p:txBody>
          <a:bodyPr wrap="none">
            <a:spAutoFit/>
          </a:bodyPr>
          <a:lstStyle/>
          <a:p>
            <a:r>
              <a:rPr lang="ru-RU" sz="2400" dirty="0" smtClean="0">
                <a:solidFill>
                  <a:prstClr val="black"/>
                </a:solidFill>
              </a:rPr>
              <a:t>Криптон</a:t>
            </a:r>
            <a:r>
              <a:rPr lang="en-US" sz="2400" dirty="0" smtClean="0">
                <a:solidFill>
                  <a:prstClr val="black"/>
                </a:solidFill>
              </a:rPr>
              <a:t>, </a:t>
            </a:r>
            <a:r>
              <a:rPr lang="en-US" sz="2400" dirty="0">
                <a:solidFill>
                  <a:prstClr val="black"/>
                </a:solidFill>
              </a:rPr>
              <a:t>6 </a:t>
            </a:r>
            <a:r>
              <a:rPr lang="en-US" sz="2400" dirty="0" err="1">
                <a:solidFill>
                  <a:prstClr val="black"/>
                </a:solidFill>
              </a:rPr>
              <a:t>Torr</a:t>
            </a:r>
            <a:endParaRPr lang="ru-RU" dirty="0"/>
          </a:p>
        </p:txBody>
      </p:sp>
      <p:sp>
        <p:nvSpPr>
          <p:cNvPr id="51" name="Прямоугольник 50"/>
          <p:cNvSpPr/>
          <p:nvPr/>
        </p:nvSpPr>
        <p:spPr>
          <a:xfrm>
            <a:off x="1112097" y="3140968"/>
            <a:ext cx="2647904" cy="461665"/>
          </a:xfrm>
          <a:prstGeom prst="rect">
            <a:avLst/>
          </a:prstGeom>
        </p:spPr>
        <p:txBody>
          <a:bodyPr wrap="none">
            <a:spAutoFit/>
          </a:bodyPr>
          <a:lstStyle/>
          <a:p>
            <a:r>
              <a:rPr lang="ru-RU" sz="2400" dirty="0" smtClean="0">
                <a:solidFill>
                  <a:prstClr val="black"/>
                </a:solidFill>
              </a:rPr>
              <a:t>Кислород</a:t>
            </a:r>
            <a:r>
              <a:rPr lang="en-US" sz="2400" dirty="0" smtClean="0">
                <a:solidFill>
                  <a:prstClr val="black"/>
                </a:solidFill>
              </a:rPr>
              <a:t>, </a:t>
            </a:r>
            <a:r>
              <a:rPr lang="en-US" sz="2400" dirty="0">
                <a:solidFill>
                  <a:prstClr val="black"/>
                </a:solidFill>
              </a:rPr>
              <a:t>760 </a:t>
            </a:r>
            <a:r>
              <a:rPr lang="en-US" sz="2400" dirty="0" err="1">
                <a:solidFill>
                  <a:prstClr val="black"/>
                </a:solidFill>
              </a:rPr>
              <a:t>Torr</a:t>
            </a:r>
            <a:endParaRPr lang="ru-RU" dirty="0"/>
          </a:p>
        </p:txBody>
      </p:sp>
      <p:sp>
        <p:nvSpPr>
          <p:cNvPr id="52" name="Прямоугольник 51"/>
          <p:cNvSpPr/>
          <p:nvPr/>
        </p:nvSpPr>
        <p:spPr>
          <a:xfrm>
            <a:off x="5524600" y="3178189"/>
            <a:ext cx="2576746" cy="461665"/>
          </a:xfrm>
          <a:prstGeom prst="rect">
            <a:avLst/>
          </a:prstGeom>
        </p:spPr>
        <p:txBody>
          <a:bodyPr wrap="square">
            <a:spAutoFit/>
          </a:bodyPr>
          <a:lstStyle/>
          <a:p>
            <a:r>
              <a:rPr lang="ru-RU" sz="2400" dirty="0" smtClean="0">
                <a:solidFill>
                  <a:prstClr val="black"/>
                </a:solidFill>
              </a:rPr>
              <a:t>Азот</a:t>
            </a:r>
            <a:r>
              <a:rPr lang="en-US" sz="2400" dirty="0" smtClean="0">
                <a:solidFill>
                  <a:prstClr val="black"/>
                </a:solidFill>
              </a:rPr>
              <a:t>, </a:t>
            </a:r>
            <a:r>
              <a:rPr lang="en-US" sz="2400" dirty="0">
                <a:solidFill>
                  <a:prstClr val="black"/>
                </a:solidFill>
              </a:rPr>
              <a:t>300 </a:t>
            </a:r>
            <a:r>
              <a:rPr lang="en-US" sz="2400" dirty="0" err="1">
                <a:solidFill>
                  <a:prstClr val="black"/>
                </a:solidFill>
              </a:rPr>
              <a:t>Torr</a:t>
            </a:r>
            <a:r>
              <a:rPr lang="en-US" sz="2400" dirty="0">
                <a:solidFill>
                  <a:prstClr val="black"/>
                </a:solidFill>
              </a:rPr>
              <a:t> </a:t>
            </a:r>
            <a:endParaRPr lang="ru-RU" dirty="0"/>
          </a:p>
        </p:txBody>
      </p:sp>
    </p:spTree>
    <p:extLst>
      <p:ext uri="{BB962C8B-B14F-4D97-AF65-F5344CB8AC3E}">
        <p14:creationId xmlns:p14="http://schemas.microsoft.com/office/powerpoint/2010/main" val="858846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58" y="44624"/>
            <a:ext cx="8457406" cy="792088"/>
          </a:xfrm>
        </p:spPr>
        <p:txBody>
          <a:bodyPr>
            <a:normAutofit/>
          </a:bodyPr>
          <a:lstStyle/>
          <a:p>
            <a:r>
              <a:rPr lang="ru-RU" sz="3200" dirty="0" smtClean="0"/>
              <a:t>Исследование </a:t>
            </a:r>
            <a:r>
              <a:rPr lang="ru-RU" sz="3200" dirty="0"/>
              <a:t>пробоя газа</a:t>
            </a:r>
            <a:r>
              <a:rPr lang="en-US" sz="3200" dirty="0"/>
              <a:t>, </a:t>
            </a:r>
            <a:r>
              <a:rPr lang="en-US" sz="3200" dirty="0" smtClean="0"/>
              <a:t>0.</a:t>
            </a:r>
            <a:r>
              <a:rPr lang="ru-RU" sz="3200" dirty="0" smtClean="0"/>
              <a:t>26</a:t>
            </a:r>
            <a:r>
              <a:rPr lang="en-US" sz="3200" dirty="0" smtClean="0"/>
              <a:t> </a:t>
            </a:r>
            <a:r>
              <a:rPr lang="ru-RU" sz="3200" dirty="0"/>
              <a:t>ТГц</a:t>
            </a:r>
            <a:r>
              <a:rPr lang="en-US" sz="3200" dirty="0"/>
              <a:t>, </a:t>
            </a:r>
            <a:r>
              <a:rPr lang="ru-RU" sz="3200" dirty="0" smtClean="0"/>
              <a:t>1</a:t>
            </a:r>
            <a:r>
              <a:rPr lang="en-US" sz="3200" dirty="0" smtClean="0"/>
              <a:t> </a:t>
            </a:r>
            <a:r>
              <a:rPr lang="ru-RU" sz="3200" dirty="0"/>
              <a:t>кВт</a:t>
            </a:r>
            <a:r>
              <a:rPr lang="en-US" sz="3200" dirty="0"/>
              <a:t>, </a:t>
            </a:r>
            <a:r>
              <a:rPr lang="en-US" sz="3200" dirty="0" smtClean="0"/>
              <a:t>CW</a:t>
            </a:r>
            <a:endParaRPr lang="ru-RU" sz="3200" dirty="0"/>
          </a:p>
        </p:txBody>
      </p:sp>
      <p:pic>
        <p:nvPicPr>
          <p:cNvPr id="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81804"/>
            <a:ext cx="4104456" cy="2880320"/>
          </a:xfrm>
          <a:prstGeom prst="rect">
            <a:avLst/>
          </a:prstGeom>
          <a:noFill/>
          <a:ln>
            <a:noFill/>
          </a:ln>
          <a:effectLst/>
          <a:extLst/>
        </p:spPr>
      </p:pic>
      <p:pic>
        <p:nvPicPr>
          <p:cNvPr id="7" name="Рисунок 6"/>
          <p:cNvPicPr/>
          <p:nvPr/>
        </p:nvPicPr>
        <p:blipFill>
          <a:blip r:embed="rId4" cstate="print">
            <a:extLst>
              <a:ext uri="{28A0092B-C50C-407E-A947-70E740481C1C}">
                <a14:useLocalDpi xmlns:a14="http://schemas.microsoft.com/office/drawing/2010/main" val="0"/>
              </a:ext>
            </a:extLst>
          </a:blip>
          <a:stretch>
            <a:fillRect/>
          </a:stretch>
        </p:blipFill>
        <p:spPr>
          <a:xfrm>
            <a:off x="611560" y="4077072"/>
            <a:ext cx="3744416" cy="2304256"/>
          </a:xfrm>
          <a:prstGeom prst="rect">
            <a:avLst/>
          </a:prstGeom>
        </p:spPr>
      </p:pic>
      <p:pic>
        <p:nvPicPr>
          <p:cNvPr id="8" name="Рисунок 7"/>
          <p:cNvPicPr/>
          <p:nvPr/>
        </p:nvPicPr>
        <p:blipFill>
          <a:blip r:embed="rId5" cstate="print">
            <a:extLst>
              <a:ext uri="{28A0092B-C50C-407E-A947-70E740481C1C}">
                <a14:useLocalDpi xmlns:a14="http://schemas.microsoft.com/office/drawing/2010/main" val="0"/>
              </a:ext>
            </a:extLst>
          </a:blip>
          <a:stretch>
            <a:fillRect/>
          </a:stretch>
        </p:blipFill>
        <p:spPr>
          <a:xfrm>
            <a:off x="467544" y="1365610"/>
            <a:ext cx="3888432" cy="2636505"/>
          </a:xfrm>
          <a:prstGeom prst="rect">
            <a:avLst/>
          </a:prstGeom>
        </p:spPr>
      </p:pic>
      <p:sp>
        <p:nvSpPr>
          <p:cNvPr id="9" name="TextBox 8"/>
          <p:cNvSpPr txBox="1"/>
          <p:nvPr/>
        </p:nvSpPr>
        <p:spPr>
          <a:xfrm>
            <a:off x="611560" y="951275"/>
            <a:ext cx="824969" cy="369332"/>
          </a:xfrm>
          <a:prstGeom prst="rect">
            <a:avLst/>
          </a:prstGeom>
          <a:noFill/>
        </p:spPr>
        <p:txBody>
          <a:bodyPr wrap="none" rtlCol="0">
            <a:spAutoFit/>
          </a:bodyPr>
          <a:lstStyle/>
          <a:p>
            <a:r>
              <a:rPr lang="ru-RU" dirty="0" smtClean="0"/>
              <a:t>Расчет</a:t>
            </a:r>
            <a:endParaRPr lang="ru-RU" dirty="0"/>
          </a:p>
        </p:txBody>
      </p:sp>
      <p:sp>
        <p:nvSpPr>
          <p:cNvPr id="10" name="TextBox 9"/>
          <p:cNvSpPr txBox="1"/>
          <p:nvPr/>
        </p:nvSpPr>
        <p:spPr>
          <a:xfrm>
            <a:off x="5868144" y="971436"/>
            <a:ext cx="2136932" cy="369332"/>
          </a:xfrm>
          <a:prstGeom prst="rect">
            <a:avLst/>
          </a:prstGeom>
          <a:noFill/>
        </p:spPr>
        <p:txBody>
          <a:bodyPr wrap="none" rtlCol="0">
            <a:spAutoFit/>
          </a:bodyPr>
          <a:lstStyle/>
          <a:p>
            <a:r>
              <a:rPr lang="ru-RU" dirty="0" smtClean="0"/>
              <a:t>Эксперимент,</a:t>
            </a:r>
            <a:r>
              <a:rPr lang="en-US" dirty="0" smtClean="0"/>
              <a:t> </a:t>
            </a:r>
            <a:r>
              <a:rPr lang="ru-RU" dirty="0" smtClean="0"/>
              <a:t>аргон</a:t>
            </a:r>
            <a:endParaRPr lang="ru-RU" dirty="0"/>
          </a:p>
        </p:txBody>
      </p:sp>
      <p:pic>
        <p:nvPicPr>
          <p:cNvPr id="11" name="Рисунок 10" descr="I:\всё для диплома\cone_breakdown_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1465774"/>
            <a:ext cx="2124075" cy="2200275"/>
          </a:xfrm>
          <a:prstGeom prst="rect">
            <a:avLst/>
          </a:prstGeom>
          <a:noFill/>
          <a:ln>
            <a:noFill/>
          </a:ln>
        </p:spPr>
      </p:pic>
      <p:sp>
        <p:nvSpPr>
          <p:cNvPr id="3" name="TextBox 2"/>
          <p:cNvSpPr txBox="1"/>
          <p:nvPr/>
        </p:nvSpPr>
        <p:spPr>
          <a:xfrm>
            <a:off x="3131840" y="6392847"/>
            <a:ext cx="5829353" cy="338554"/>
          </a:xfrm>
          <a:prstGeom prst="rect">
            <a:avLst/>
          </a:prstGeom>
          <a:noFill/>
        </p:spPr>
        <p:txBody>
          <a:bodyPr wrap="none" rtlCol="0">
            <a:spAutoFit/>
          </a:bodyPr>
          <a:lstStyle/>
          <a:p>
            <a:r>
              <a:rPr lang="en-US" sz="1600" i="1" dirty="0" err="1" smtClean="0"/>
              <a:t>Sidorov</a:t>
            </a:r>
            <a:r>
              <a:rPr lang="en-US" sz="1600" i="1" dirty="0" smtClean="0"/>
              <a:t> A., et al // Journal </a:t>
            </a:r>
            <a:r>
              <a:rPr lang="en-US" sz="1600" i="1" dirty="0"/>
              <a:t>of Physics D: Applied </a:t>
            </a:r>
            <a:r>
              <a:rPr lang="en-US" sz="1600" i="1" dirty="0" smtClean="0"/>
              <a:t>Physics</a:t>
            </a:r>
            <a:r>
              <a:rPr lang="en-US" sz="1600" i="1" dirty="0"/>
              <a:t>,</a:t>
            </a:r>
            <a:r>
              <a:rPr lang="en-US" sz="1600" i="1" dirty="0" smtClean="0"/>
              <a:t> 51, </a:t>
            </a:r>
            <a:r>
              <a:rPr lang="en-US" sz="1600" i="1" dirty="0"/>
              <a:t> 464002</a:t>
            </a:r>
            <a:endParaRPr lang="ru-RU" sz="1600" i="1" dirty="0"/>
          </a:p>
        </p:txBody>
      </p:sp>
    </p:spTree>
    <p:extLst>
      <p:ext uri="{BB962C8B-B14F-4D97-AF65-F5344CB8AC3E}">
        <p14:creationId xmlns:p14="http://schemas.microsoft.com/office/powerpoint/2010/main" val="2737225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2115" y="116632"/>
            <a:ext cx="8229600" cy="1143000"/>
          </a:xfrm>
        </p:spPr>
        <p:txBody>
          <a:bodyPr>
            <a:noAutofit/>
          </a:bodyPr>
          <a:lstStyle/>
          <a:p>
            <a:r>
              <a:rPr lang="ru-RU" sz="3200" dirty="0"/>
              <a:t>Разряд, поддерживаемый ТГц </a:t>
            </a:r>
            <a:r>
              <a:rPr lang="ru-RU" sz="3200" dirty="0" smtClean="0"/>
              <a:t>излучением</a:t>
            </a:r>
            <a:endParaRPr lang="ru-RU" sz="3200" dirty="0"/>
          </a:p>
        </p:txBody>
      </p:sp>
      <p:grpSp>
        <p:nvGrpSpPr>
          <p:cNvPr id="4" name="Группа 3"/>
          <p:cNvGrpSpPr/>
          <p:nvPr/>
        </p:nvGrpSpPr>
        <p:grpSpPr>
          <a:xfrm>
            <a:off x="1547664" y="1700808"/>
            <a:ext cx="5923502" cy="2601580"/>
            <a:chOff x="1763688" y="2420888"/>
            <a:chExt cx="5923502" cy="2601580"/>
          </a:xfrm>
        </p:grpSpPr>
        <p:sp>
          <p:nvSpPr>
            <p:cNvPr id="5" name="Пятно 1 4"/>
            <p:cNvSpPr/>
            <p:nvPr/>
          </p:nvSpPr>
          <p:spPr>
            <a:xfrm>
              <a:off x="4716016" y="3392996"/>
              <a:ext cx="288032" cy="288032"/>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Дуга 5"/>
            <p:cNvSpPr/>
            <p:nvPr/>
          </p:nvSpPr>
          <p:spPr>
            <a:xfrm>
              <a:off x="2125042" y="2420888"/>
              <a:ext cx="3240360" cy="2232248"/>
            </a:xfrm>
            <a:prstGeom prst="arc">
              <a:avLst>
                <a:gd name="adj1" fmla="val 18389566"/>
                <a:gd name="adj2" fmla="val 323336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 name="Прямая со стрелкой 6"/>
            <p:cNvCxnSpPr/>
            <p:nvPr/>
          </p:nvCxnSpPr>
          <p:spPr>
            <a:xfrm>
              <a:off x="1763688" y="2744924"/>
              <a:ext cx="28083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716016" y="2816932"/>
              <a:ext cx="13384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1763688" y="3104964"/>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004048" y="339299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4932040" y="3140968"/>
              <a:ext cx="216024"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1763688" y="4401108"/>
              <a:ext cx="28083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1763688" y="4041068"/>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4716016" y="3609020"/>
              <a:ext cx="13384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flipV="1">
              <a:off x="4932040" y="3609020"/>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5292080" y="3465004"/>
              <a:ext cx="10081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1979712" y="2735632"/>
              <a:ext cx="1117614" cy="369332"/>
            </a:xfrm>
            <a:prstGeom prst="rect">
              <a:avLst/>
            </a:prstGeom>
            <a:noFill/>
          </p:spPr>
          <p:txBody>
            <a:bodyPr wrap="none" rtlCol="0">
              <a:spAutoFit/>
            </a:bodyPr>
            <a:lstStyle/>
            <a:p>
              <a:r>
                <a:rPr lang="en-US" dirty="0" smtClean="0"/>
                <a:t>THz beam</a:t>
              </a:r>
              <a:endParaRPr lang="ru-RU" dirty="0"/>
            </a:p>
          </p:txBody>
        </p:sp>
        <p:cxnSp>
          <p:nvCxnSpPr>
            <p:cNvPr id="18" name="Прямая соединительная линия 17"/>
            <p:cNvCxnSpPr>
              <a:stCxn id="6" idx="0"/>
            </p:cNvCxnSpPr>
            <p:nvPr/>
          </p:nvCxnSpPr>
          <p:spPr>
            <a:xfrm>
              <a:off x="4480873" y="2542575"/>
              <a:ext cx="2396697" cy="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479559" y="4545124"/>
              <a:ext cx="23966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5580112" y="360902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5580112" y="2672916"/>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364088" y="3465004"/>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364088" y="3609020"/>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5580112" y="2672916"/>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5580112" y="4401108"/>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1763688" y="3537012"/>
              <a:ext cx="28083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67744" y="4653136"/>
              <a:ext cx="1728192" cy="369332"/>
            </a:xfrm>
            <a:prstGeom prst="rect">
              <a:avLst/>
            </a:prstGeom>
            <a:noFill/>
          </p:spPr>
          <p:txBody>
            <a:bodyPr wrap="square" rtlCol="0">
              <a:spAutoFit/>
            </a:bodyPr>
            <a:lstStyle/>
            <a:p>
              <a:r>
                <a:rPr lang="en-US" dirty="0" smtClean="0"/>
                <a:t>P</a:t>
              </a:r>
              <a:r>
                <a:rPr lang="en-US" baseline="-25000" dirty="0" smtClean="0"/>
                <a:t>0</a:t>
              </a:r>
              <a:r>
                <a:rPr lang="en-US" dirty="0" smtClean="0"/>
                <a:t> = 0.005 </a:t>
              </a:r>
              <a:r>
                <a:rPr lang="en-US" dirty="0" err="1" smtClean="0"/>
                <a:t>Torr</a:t>
              </a:r>
              <a:endParaRPr lang="ru-RU" dirty="0"/>
            </a:p>
          </p:txBody>
        </p:sp>
        <p:sp>
          <p:nvSpPr>
            <p:cNvPr id="28" name="TextBox 27"/>
            <p:cNvSpPr txBox="1"/>
            <p:nvPr/>
          </p:nvSpPr>
          <p:spPr>
            <a:xfrm>
              <a:off x="5580112" y="2744924"/>
              <a:ext cx="2107078" cy="369332"/>
            </a:xfrm>
            <a:prstGeom prst="rect">
              <a:avLst/>
            </a:prstGeom>
            <a:noFill/>
          </p:spPr>
          <p:txBody>
            <a:bodyPr wrap="square" rtlCol="0">
              <a:spAutoFit/>
            </a:bodyPr>
            <a:lstStyle/>
            <a:p>
              <a:r>
                <a:rPr lang="en-US" dirty="0" smtClean="0"/>
                <a:t>P</a:t>
              </a:r>
              <a:r>
                <a:rPr lang="en-US" baseline="-25000" dirty="0" smtClean="0"/>
                <a:t>1</a:t>
              </a:r>
              <a:r>
                <a:rPr lang="en-US" dirty="0" smtClean="0"/>
                <a:t> = 100-4000 </a:t>
              </a:r>
              <a:r>
                <a:rPr lang="en-US" dirty="0" err="1" smtClean="0"/>
                <a:t>Torr</a:t>
              </a:r>
              <a:endParaRPr lang="ru-RU" dirty="0"/>
            </a:p>
          </p:txBody>
        </p:sp>
        <p:sp>
          <p:nvSpPr>
            <p:cNvPr id="29" name="Дуга 28"/>
            <p:cNvSpPr/>
            <p:nvPr/>
          </p:nvSpPr>
          <p:spPr>
            <a:xfrm>
              <a:off x="5123050" y="3429000"/>
              <a:ext cx="745094" cy="72008"/>
            </a:xfrm>
            <a:prstGeom prst="arc">
              <a:avLst>
                <a:gd name="adj1" fmla="val 3900640"/>
                <a:gd name="adj2" fmla="val 10708325"/>
              </a:avLst>
            </a:prstGeom>
            <a:ln>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Дуга 29"/>
            <p:cNvSpPr/>
            <p:nvPr/>
          </p:nvSpPr>
          <p:spPr>
            <a:xfrm flipV="1">
              <a:off x="5086679" y="3580488"/>
              <a:ext cx="792088" cy="49814"/>
            </a:xfrm>
            <a:prstGeom prst="arc">
              <a:avLst>
                <a:gd name="adj1" fmla="val 3900640"/>
                <a:gd name="adj2" fmla="val 10708325"/>
              </a:avLst>
            </a:prstGeom>
            <a:ln>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1" name="Прямая со стрелкой 30"/>
            <p:cNvCxnSpPr/>
            <p:nvPr/>
          </p:nvCxnSpPr>
          <p:spPr>
            <a:xfrm flipH="1">
              <a:off x="5040052" y="3537012"/>
              <a:ext cx="396044"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323528" y="4653136"/>
            <a:ext cx="8712968" cy="1938992"/>
          </a:xfrm>
          <a:prstGeom prst="rect">
            <a:avLst/>
          </a:prstGeom>
          <a:noFill/>
        </p:spPr>
        <p:txBody>
          <a:bodyPr wrap="square" rtlCol="0">
            <a:spAutoFit/>
          </a:bodyPr>
          <a:lstStyle/>
          <a:p>
            <a:r>
              <a:rPr lang="ru-RU" sz="2400" dirty="0" err="1" smtClean="0"/>
              <a:t>Гиротроны</a:t>
            </a:r>
            <a:r>
              <a:rPr lang="en-US" sz="2400" dirty="0" smtClean="0"/>
              <a:t>:  </a:t>
            </a:r>
            <a:r>
              <a:rPr lang="ru-RU" sz="2400" dirty="0" smtClean="0"/>
              <a:t>	</a:t>
            </a:r>
            <a:r>
              <a:rPr lang="en-US" sz="2400" dirty="0" smtClean="0"/>
              <a:t>40 </a:t>
            </a:r>
            <a:r>
              <a:rPr lang="ru-RU" sz="2400" dirty="0" smtClean="0"/>
              <a:t>кВт	</a:t>
            </a:r>
            <a:r>
              <a:rPr lang="en-US" sz="2400" dirty="0" smtClean="0"/>
              <a:t>@</a:t>
            </a:r>
            <a:r>
              <a:rPr lang="ru-RU" sz="2400" dirty="0" smtClean="0"/>
              <a:t> 670</a:t>
            </a:r>
            <a:r>
              <a:rPr lang="en-US" sz="2400" dirty="0" smtClean="0"/>
              <a:t> </a:t>
            </a:r>
            <a:r>
              <a:rPr lang="ru-RU" sz="2400" dirty="0" smtClean="0"/>
              <a:t>ГГц</a:t>
            </a:r>
            <a:r>
              <a:rPr lang="en-US" sz="2400" dirty="0" smtClean="0"/>
              <a:t>, 20 </a:t>
            </a:r>
            <a:r>
              <a:rPr lang="ru-RU" sz="2400" dirty="0" err="1" smtClean="0"/>
              <a:t>мкс</a:t>
            </a:r>
            <a:r>
              <a:rPr lang="ru-RU" sz="2400" dirty="0" smtClean="0"/>
              <a:t> ,	</a:t>
            </a:r>
            <a:r>
              <a:rPr lang="ru-RU" sz="2400" dirty="0" smtClean="0"/>
              <a:t>10 МВт/см</a:t>
            </a:r>
            <a:r>
              <a:rPr lang="ru-RU" sz="2400" baseline="30000" dirty="0" smtClean="0"/>
              <a:t>2</a:t>
            </a:r>
            <a:r>
              <a:rPr lang="ru-RU" sz="2400" dirty="0" smtClean="0"/>
              <a:t>, 	60 </a:t>
            </a:r>
            <a:r>
              <a:rPr lang="ru-RU" sz="2400" dirty="0" err="1" smtClean="0"/>
              <a:t>кВ</a:t>
            </a:r>
            <a:r>
              <a:rPr lang="ru-RU" sz="2400" dirty="0" smtClean="0"/>
              <a:t>/см</a:t>
            </a:r>
            <a:r>
              <a:rPr lang="en-US" sz="2400" dirty="0" smtClean="0"/>
              <a:t>  </a:t>
            </a:r>
            <a:endParaRPr lang="ru-RU" sz="2400" dirty="0" smtClean="0"/>
          </a:p>
          <a:p>
            <a:r>
              <a:rPr lang="ru-RU" sz="2400" dirty="0"/>
              <a:t>	</a:t>
            </a:r>
            <a:r>
              <a:rPr lang="ru-RU" sz="2400" dirty="0" smtClean="0"/>
              <a:t>	</a:t>
            </a:r>
            <a:r>
              <a:rPr lang="en-US" sz="2400" dirty="0" smtClean="0"/>
              <a:t>1</a:t>
            </a:r>
            <a:r>
              <a:rPr lang="ru-RU" sz="2400" dirty="0" smtClean="0"/>
              <a:t> кВт 	</a:t>
            </a:r>
            <a:r>
              <a:rPr lang="en-US" sz="2400" dirty="0" smtClean="0"/>
              <a:t>@</a:t>
            </a:r>
            <a:r>
              <a:rPr lang="ru-RU" sz="2400" dirty="0" smtClean="0"/>
              <a:t> </a:t>
            </a:r>
            <a:r>
              <a:rPr lang="en-US" sz="2400" dirty="0" smtClean="0"/>
              <a:t>263 </a:t>
            </a:r>
            <a:r>
              <a:rPr lang="ru-RU" sz="2400" dirty="0" smtClean="0"/>
              <a:t>ГГц, </a:t>
            </a:r>
            <a:r>
              <a:rPr lang="en-US" sz="2400" dirty="0" smtClean="0"/>
              <a:t>CW </a:t>
            </a:r>
            <a:r>
              <a:rPr lang="ru-RU" sz="2400" dirty="0" smtClean="0"/>
              <a:t>, 	15 кВт/см</a:t>
            </a:r>
            <a:r>
              <a:rPr lang="ru-RU" sz="2400" baseline="30000" dirty="0" smtClean="0"/>
              <a:t>2</a:t>
            </a:r>
            <a:r>
              <a:rPr lang="ru-RU" sz="2400" dirty="0" smtClean="0"/>
              <a:t>, 	2,3 </a:t>
            </a:r>
            <a:r>
              <a:rPr lang="ru-RU" sz="2400" dirty="0" err="1" smtClean="0"/>
              <a:t>кВ</a:t>
            </a:r>
            <a:r>
              <a:rPr lang="ru-RU" sz="2400" dirty="0" smtClean="0"/>
              <a:t>/см</a:t>
            </a:r>
          </a:p>
          <a:p>
            <a:r>
              <a:rPr lang="ru-RU" sz="2400" dirty="0"/>
              <a:t>	</a:t>
            </a:r>
            <a:r>
              <a:rPr lang="ru-RU" sz="2400" dirty="0" smtClean="0"/>
              <a:t>	2</a:t>
            </a:r>
            <a:r>
              <a:rPr lang="en-US" sz="2400" dirty="0" smtClean="0"/>
              <a:t>0</a:t>
            </a:r>
            <a:r>
              <a:rPr lang="ru-RU" sz="2400" dirty="0" smtClean="0"/>
              <a:t>0 кВт</a:t>
            </a:r>
            <a:r>
              <a:rPr lang="en-US" sz="2400" dirty="0" smtClean="0"/>
              <a:t>@ 250 </a:t>
            </a:r>
            <a:r>
              <a:rPr lang="ru-RU" sz="2400" dirty="0" smtClean="0"/>
              <a:t>ГГц, </a:t>
            </a:r>
            <a:r>
              <a:rPr lang="en-US" sz="2400" dirty="0" smtClean="0"/>
              <a:t>5</a:t>
            </a:r>
            <a:r>
              <a:rPr lang="ru-RU" sz="2400" dirty="0" smtClean="0"/>
              <a:t>0 </a:t>
            </a:r>
            <a:r>
              <a:rPr lang="ru-RU" sz="2400" dirty="0" err="1" smtClean="0"/>
              <a:t>мкс</a:t>
            </a:r>
            <a:r>
              <a:rPr lang="ru-RU" sz="2400" dirty="0" smtClean="0"/>
              <a:t> 	4,5 МВт/см</a:t>
            </a:r>
            <a:r>
              <a:rPr lang="ru-RU" sz="2400" baseline="30000" dirty="0" smtClean="0"/>
              <a:t>2</a:t>
            </a:r>
            <a:r>
              <a:rPr lang="ru-RU" sz="2400" dirty="0" smtClean="0"/>
              <a:t>, 	40 </a:t>
            </a:r>
            <a:r>
              <a:rPr lang="ru-RU" sz="2400" dirty="0" err="1" smtClean="0"/>
              <a:t>кВ</a:t>
            </a:r>
            <a:r>
              <a:rPr lang="ru-RU" sz="2400" dirty="0" smtClean="0"/>
              <a:t>/см</a:t>
            </a:r>
          </a:p>
          <a:p>
            <a:endParaRPr lang="en-US" sz="2400" dirty="0" smtClean="0"/>
          </a:p>
          <a:p>
            <a:r>
              <a:rPr lang="ru-RU" sz="2400" dirty="0" smtClean="0"/>
              <a:t>Диаметр сопла</a:t>
            </a:r>
            <a:r>
              <a:rPr lang="en-US" sz="2400" dirty="0" smtClean="0"/>
              <a:t>:    0.3, 0.15, 0.05 mm</a:t>
            </a:r>
          </a:p>
        </p:txBody>
      </p:sp>
    </p:spTree>
    <p:extLst>
      <p:ext uri="{BB962C8B-B14F-4D97-AF65-F5344CB8AC3E}">
        <p14:creationId xmlns:p14="http://schemas.microsoft.com/office/powerpoint/2010/main" val="175570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хема установки 3-х мерная.jpg"/>
          <p:cNvPicPr/>
          <p:nvPr/>
        </p:nvPicPr>
        <p:blipFill>
          <a:blip r:embed="rId2" cstate="print"/>
          <a:stretch>
            <a:fillRect/>
          </a:stretch>
        </p:blipFill>
        <p:spPr>
          <a:xfrm>
            <a:off x="323528" y="1052736"/>
            <a:ext cx="4608512" cy="3240360"/>
          </a:xfrm>
          <a:prstGeom prst="rect">
            <a:avLst/>
          </a:prstGeom>
        </p:spPr>
      </p:pic>
      <p:sp>
        <p:nvSpPr>
          <p:cNvPr id="5" name="Заголовок 1"/>
          <p:cNvSpPr>
            <a:spLocks noGrp="1"/>
          </p:cNvSpPr>
          <p:nvPr>
            <p:ph type="title"/>
          </p:nvPr>
        </p:nvSpPr>
        <p:spPr>
          <a:xfrm>
            <a:off x="107504" y="116632"/>
            <a:ext cx="4546848" cy="778098"/>
          </a:xfrm>
        </p:spPr>
        <p:txBody>
          <a:bodyPr/>
          <a:lstStyle/>
          <a:p>
            <a:r>
              <a:rPr lang="ru-RU" dirty="0" smtClean="0"/>
              <a:t>Схема установки</a:t>
            </a:r>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36" y="4581128"/>
            <a:ext cx="5316537"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Группа 5"/>
          <p:cNvGrpSpPr/>
          <p:nvPr/>
        </p:nvGrpSpPr>
        <p:grpSpPr>
          <a:xfrm>
            <a:off x="5104792" y="692696"/>
            <a:ext cx="3678955" cy="2586694"/>
            <a:chOff x="4932040" y="1379569"/>
            <a:chExt cx="3678955" cy="2586694"/>
          </a:xfrm>
        </p:grpSpPr>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379569"/>
              <a:ext cx="3678955" cy="2586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2348880"/>
              <a:ext cx="500062" cy="85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246" b="4704"/>
          <a:stretch/>
        </p:blipFill>
        <p:spPr bwMode="auto">
          <a:xfrm>
            <a:off x="5912567" y="3313521"/>
            <a:ext cx="2851584" cy="338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585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504" y="44624"/>
            <a:ext cx="8857109" cy="1143000"/>
          </a:xfrm>
        </p:spPr>
        <p:txBody>
          <a:bodyPr>
            <a:normAutofit/>
          </a:bodyPr>
          <a:lstStyle/>
          <a:p>
            <a:r>
              <a:rPr lang="ru-RU" sz="2800" b="1" dirty="0" smtClean="0">
                <a:cs typeface="Times New Roman" pitchFamily="18" charset="0"/>
              </a:rPr>
              <a:t>Фото разряда</a:t>
            </a:r>
            <a:r>
              <a:rPr lang="en-US" sz="2800" b="1" dirty="0" smtClean="0">
                <a:cs typeface="Times New Roman" pitchFamily="18" charset="0"/>
              </a:rPr>
              <a:t> (40</a:t>
            </a:r>
            <a:r>
              <a:rPr lang="ru-RU" sz="2800" b="1" dirty="0" smtClean="0">
                <a:cs typeface="Times New Roman" pitchFamily="18" charset="0"/>
              </a:rPr>
              <a:t>кВт</a:t>
            </a:r>
            <a:r>
              <a:rPr lang="en-US" sz="2800" b="1" dirty="0" smtClean="0">
                <a:cs typeface="Times New Roman" pitchFamily="18" charset="0"/>
              </a:rPr>
              <a:t> @ 0.67 </a:t>
            </a:r>
            <a:r>
              <a:rPr lang="ru-RU" sz="2800" b="1" dirty="0" smtClean="0">
                <a:cs typeface="Times New Roman" pitchFamily="18" charset="0"/>
              </a:rPr>
              <a:t>ТГц</a:t>
            </a:r>
            <a:r>
              <a:rPr lang="en-US" sz="2800" b="1" dirty="0" smtClean="0">
                <a:cs typeface="Times New Roman" pitchFamily="18" charset="0"/>
              </a:rPr>
              <a:t>) </a:t>
            </a:r>
            <a:endParaRPr lang="ru-RU" sz="2800" b="1" dirty="0" smtClean="0">
              <a:cs typeface="Times New Roman" pitchFamily="18" charset="0"/>
            </a:endParaRPr>
          </a:p>
        </p:txBody>
      </p:sp>
      <p:sp>
        <p:nvSpPr>
          <p:cNvPr id="13315" name="TextBox 6"/>
          <p:cNvSpPr txBox="1">
            <a:spLocks noChangeArrowheads="1"/>
          </p:cNvSpPr>
          <p:nvPr/>
        </p:nvSpPr>
        <p:spPr bwMode="auto">
          <a:xfrm>
            <a:off x="807657" y="4221088"/>
            <a:ext cx="69845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sz="2400" dirty="0" smtClean="0">
                <a:latin typeface="+mj-lt"/>
                <a:cs typeface="Times New Roman" pitchFamily="18" charset="0"/>
              </a:rPr>
              <a:t>Амбиполярная диффузия</a:t>
            </a:r>
            <a:r>
              <a:rPr lang="en-US" sz="2400" dirty="0" smtClean="0">
                <a:latin typeface="+mj-lt"/>
                <a:cs typeface="Times New Roman" pitchFamily="18" charset="0"/>
              </a:rPr>
              <a:t> D</a:t>
            </a:r>
            <a:r>
              <a:rPr lang="en-US" sz="2400" baseline="-25000" dirty="0" smtClean="0">
                <a:latin typeface="+mj-lt"/>
                <a:cs typeface="Times New Roman" pitchFamily="18" charset="0"/>
              </a:rPr>
              <a:t>A</a:t>
            </a:r>
            <a:r>
              <a:rPr lang="en-US" sz="2400" dirty="0" smtClean="0">
                <a:latin typeface="+mj-lt"/>
                <a:cs typeface="Times New Roman" pitchFamily="18" charset="0"/>
              </a:rPr>
              <a:t>=</a:t>
            </a:r>
            <a:r>
              <a:rPr lang="ru-RU" sz="2400" dirty="0">
                <a:latin typeface="+mj-lt"/>
                <a:cs typeface="Times New Roman" pitchFamily="18" charset="0"/>
              </a:rPr>
              <a:t>10</a:t>
            </a:r>
            <a:r>
              <a:rPr lang="ru-RU" sz="2400" baseline="30000" dirty="0">
                <a:latin typeface="+mj-lt"/>
                <a:cs typeface="Times New Roman" pitchFamily="18" charset="0"/>
              </a:rPr>
              <a:t>4</a:t>
            </a:r>
            <a:r>
              <a:rPr lang="ru-RU" sz="2400" dirty="0">
                <a:latin typeface="+mj-lt"/>
                <a:cs typeface="Times New Roman" pitchFamily="18" charset="0"/>
              </a:rPr>
              <a:t>/(</a:t>
            </a:r>
            <a:r>
              <a:rPr lang="en-US" sz="2400" dirty="0">
                <a:latin typeface="+mj-lt"/>
                <a:cs typeface="Times New Roman" pitchFamily="18" charset="0"/>
              </a:rPr>
              <a:t>p</a:t>
            </a:r>
            <a:r>
              <a:rPr lang="ru-RU" sz="2400" dirty="0">
                <a:latin typeface="+mj-lt"/>
                <a:cs typeface="Times New Roman" pitchFamily="18" charset="0"/>
              </a:rPr>
              <a:t>[</a:t>
            </a:r>
            <a:r>
              <a:rPr lang="en-US" sz="2400" dirty="0" err="1">
                <a:latin typeface="+mj-lt"/>
                <a:cs typeface="Times New Roman" pitchFamily="18" charset="0"/>
              </a:rPr>
              <a:t>Torr</a:t>
            </a:r>
            <a:r>
              <a:rPr lang="ru-RU" sz="2400" dirty="0">
                <a:latin typeface="+mj-lt"/>
                <a:cs typeface="Times New Roman" pitchFamily="18" charset="0"/>
              </a:rPr>
              <a:t>]) [с</a:t>
            </a:r>
            <a:r>
              <a:rPr lang="en-US" sz="2400" dirty="0">
                <a:latin typeface="+mj-lt"/>
                <a:cs typeface="Times New Roman" pitchFamily="18" charset="0"/>
              </a:rPr>
              <a:t>m</a:t>
            </a:r>
            <a:r>
              <a:rPr lang="ru-RU" sz="2400" baseline="30000" dirty="0">
                <a:latin typeface="+mj-lt"/>
                <a:cs typeface="Times New Roman" pitchFamily="18" charset="0"/>
              </a:rPr>
              <a:t>2</a:t>
            </a:r>
            <a:r>
              <a:rPr lang="ru-RU" sz="2400" dirty="0">
                <a:latin typeface="+mj-lt"/>
                <a:cs typeface="Times New Roman" pitchFamily="18" charset="0"/>
              </a:rPr>
              <a:t>/</a:t>
            </a:r>
            <a:r>
              <a:rPr lang="en-US" sz="2400" dirty="0">
                <a:latin typeface="+mj-lt"/>
                <a:cs typeface="Times New Roman" pitchFamily="18" charset="0"/>
              </a:rPr>
              <a:t>s</a:t>
            </a:r>
            <a:r>
              <a:rPr lang="ru-RU" sz="2400" dirty="0">
                <a:latin typeface="+mj-lt"/>
                <a:cs typeface="Times New Roman" pitchFamily="18" charset="0"/>
              </a:rPr>
              <a:t>]</a:t>
            </a:r>
            <a:r>
              <a:rPr lang="en-US" sz="2400" dirty="0">
                <a:latin typeface="+mj-lt"/>
                <a:cs typeface="Times New Roman" pitchFamily="18" charset="0"/>
              </a:rPr>
              <a:t> </a:t>
            </a:r>
            <a:endParaRPr lang="en-US" sz="2400" dirty="0" smtClean="0">
              <a:latin typeface="+mj-lt"/>
              <a:cs typeface="Times New Roman" pitchFamily="18" charset="0"/>
            </a:endParaRPr>
          </a:p>
          <a:p>
            <a:pPr algn="just"/>
            <a:endParaRPr lang="en-US" sz="2400" dirty="0">
              <a:latin typeface="+mj-lt"/>
              <a:cs typeface="Times New Roman" pitchFamily="18" charset="0"/>
            </a:endParaRPr>
          </a:p>
          <a:p>
            <a:pPr algn="just"/>
            <a:r>
              <a:rPr lang="en-US" sz="2400" dirty="0" smtClean="0">
                <a:latin typeface="+mj-lt"/>
                <a:cs typeface="Times New Roman" pitchFamily="18" charset="0"/>
              </a:rPr>
              <a:t>P &gt; 80 </a:t>
            </a:r>
            <a:r>
              <a:rPr lang="en-US" sz="2400" dirty="0" err="1" smtClean="0">
                <a:latin typeface="+mj-lt"/>
                <a:cs typeface="Times New Roman" pitchFamily="18" charset="0"/>
              </a:rPr>
              <a:t>Torr</a:t>
            </a:r>
            <a:r>
              <a:rPr lang="en-US" sz="2400" dirty="0" smtClean="0">
                <a:latin typeface="+mj-lt"/>
                <a:cs typeface="Times New Roman" pitchFamily="18" charset="0"/>
              </a:rPr>
              <a:t> =&gt;  </a:t>
            </a:r>
            <a:r>
              <a:rPr lang="el-GR" sz="2400" dirty="0" smtClean="0">
                <a:latin typeface="+mj-lt"/>
                <a:cs typeface="Times New Roman" pitchFamily="18" charset="0"/>
              </a:rPr>
              <a:t>Λ</a:t>
            </a:r>
            <a:r>
              <a:rPr lang="en-US" sz="2400" baseline="-25000" dirty="0" smtClean="0">
                <a:latin typeface="+mj-lt"/>
                <a:cs typeface="Times New Roman" pitchFamily="18" charset="0"/>
              </a:rPr>
              <a:t>a</a:t>
            </a:r>
            <a:r>
              <a:rPr lang="en-US" sz="2400" dirty="0" smtClean="0">
                <a:latin typeface="+mj-lt"/>
                <a:cs typeface="Times New Roman" pitchFamily="18" charset="0"/>
              </a:rPr>
              <a:t>  &lt;   </a:t>
            </a:r>
            <a:r>
              <a:rPr lang="el-GR" sz="2400" dirty="0" smtClean="0">
                <a:latin typeface="+mj-lt"/>
                <a:cs typeface="Times New Roman" pitchFamily="18" charset="0"/>
              </a:rPr>
              <a:t>λ</a:t>
            </a:r>
            <a:endParaRPr lang="en-US" sz="2400" dirty="0" smtClean="0">
              <a:latin typeface="+mj-lt"/>
              <a:cs typeface="Times New Roman" pitchFamily="18" charset="0"/>
            </a:endParaRPr>
          </a:p>
          <a:p>
            <a:pPr algn="just"/>
            <a:r>
              <a:rPr lang="en-US" sz="2400" dirty="0" smtClean="0">
                <a:latin typeface="+mj-lt"/>
                <a:cs typeface="Times New Roman" pitchFamily="18" charset="0"/>
              </a:rPr>
              <a:t>P &lt; 80 </a:t>
            </a:r>
            <a:r>
              <a:rPr lang="en-US" sz="2400" dirty="0" err="1" smtClean="0">
                <a:latin typeface="+mj-lt"/>
                <a:cs typeface="Times New Roman" pitchFamily="18" charset="0"/>
              </a:rPr>
              <a:t>Torr</a:t>
            </a:r>
            <a:r>
              <a:rPr lang="en-US" sz="2400" dirty="0" smtClean="0">
                <a:latin typeface="+mj-lt"/>
                <a:cs typeface="Times New Roman" pitchFamily="18" charset="0"/>
              </a:rPr>
              <a:t> =&gt;  </a:t>
            </a:r>
            <a:r>
              <a:rPr lang="el-GR" sz="2400" dirty="0" smtClean="0">
                <a:cs typeface="Times New Roman" pitchFamily="18" charset="0"/>
              </a:rPr>
              <a:t>Λ</a:t>
            </a:r>
            <a:r>
              <a:rPr lang="en-US" sz="2400" baseline="-25000" dirty="0">
                <a:cs typeface="Times New Roman" pitchFamily="18" charset="0"/>
              </a:rPr>
              <a:t>a</a:t>
            </a:r>
            <a:r>
              <a:rPr lang="en-US" sz="2400" dirty="0" smtClean="0">
                <a:cs typeface="Times New Roman" pitchFamily="18" charset="0"/>
              </a:rPr>
              <a:t>  &gt;   </a:t>
            </a:r>
            <a:r>
              <a:rPr lang="el-GR" sz="2400" dirty="0" smtClean="0">
                <a:cs typeface="Times New Roman" pitchFamily="18" charset="0"/>
              </a:rPr>
              <a:t>λ</a:t>
            </a:r>
            <a:endParaRPr lang="en-US" sz="2400" dirty="0">
              <a:cs typeface="Times New Roman" pitchFamily="18" charset="0"/>
            </a:endParaRPr>
          </a:p>
        </p:txBody>
      </p:sp>
      <p:grpSp>
        <p:nvGrpSpPr>
          <p:cNvPr id="6" name="Группа 5"/>
          <p:cNvGrpSpPr/>
          <p:nvPr/>
        </p:nvGrpSpPr>
        <p:grpSpPr>
          <a:xfrm rot="10800000">
            <a:off x="5018888" y="1370013"/>
            <a:ext cx="3945600" cy="2058987"/>
            <a:chOff x="5803358" y="3245350"/>
            <a:chExt cx="3945600" cy="2194129"/>
          </a:xfrm>
        </p:grpSpPr>
        <p:pic>
          <p:nvPicPr>
            <p:cNvPr id="13318" name="Рисунок 10"/>
            <p:cNvPicPr>
              <a:picLocks noChangeAspect="1"/>
            </p:cNvPicPr>
            <p:nvPr/>
          </p:nvPicPr>
          <p:blipFill rotWithShape="1">
            <a:blip r:embed="rId3">
              <a:extLst>
                <a:ext uri="{28A0092B-C50C-407E-A947-70E740481C1C}">
                  <a14:useLocalDpi xmlns:a14="http://schemas.microsoft.com/office/drawing/2010/main" val="0"/>
                </a:ext>
              </a:extLst>
            </a:blip>
            <a:srcRect l="7999"/>
            <a:stretch/>
          </p:blipFill>
          <p:spPr bwMode="auto">
            <a:xfrm>
              <a:off x="5803358" y="3245350"/>
              <a:ext cx="3945600" cy="219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11"/>
            <p:cNvSpPr txBox="1">
              <a:spLocks noChangeArrowheads="1"/>
            </p:cNvSpPr>
            <p:nvPr/>
          </p:nvSpPr>
          <p:spPr bwMode="auto">
            <a:xfrm rot="10800000">
              <a:off x="5940152" y="3356992"/>
              <a:ext cx="1073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a:solidFill>
                    <a:schemeClr val="bg1"/>
                  </a:solidFill>
                  <a:latin typeface="+mj-lt"/>
                  <a:cs typeface="Times New Roman" pitchFamily="18" charset="0"/>
                </a:rPr>
                <a:t>20 </a:t>
              </a:r>
              <a:r>
                <a:rPr lang="en-US" sz="2400" b="1" dirty="0" err="1">
                  <a:solidFill>
                    <a:schemeClr val="bg1"/>
                  </a:solidFill>
                  <a:latin typeface="+mj-lt"/>
                  <a:cs typeface="Times New Roman" pitchFamily="18" charset="0"/>
                </a:rPr>
                <a:t>Torr</a:t>
              </a:r>
              <a:endParaRPr lang="ru-RU" sz="2400" b="1" dirty="0">
                <a:solidFill>
                  <a:schemeClr val="bg1"/>
                </a:solidFill>
                <a:latin typeface="+mj-lt"/>
                <a:cs typeface="Times New Roman" pitchFamily="18" charset="0"/>
              </a:endParaRPr>
            </a:p>
          </p:txBody>
        </p:sp>
      </p:grpSp>
      <p:grpSp>
        <p:nvGrpSpPr>
          <p:cNvPr id="5" name="Группа 4"/>
          <p:cNvGrpSpPr/>
          <p:nvPr/>
        </p:nvGrpSpPr>
        <p:grpSpPr>
          <a:xfrm rot="10800000">
            <a:off x="82591" y="1878805"/>
            <a:ext cx="719138" cy="684213"/>
            <a:chOff x="3924300" y="1962150"/>
            <a:chExt cx="719138" cy="684213"/>
          </a:xfrm>
        </p:grpSpPr>
        <p:sp>
          <p:nvSpPr>
            <p:cNvPr id="23" name="Стрелка вправо 22"/>
            <p:cNvSpPr/>
            <p:nvPr/>
          </p:nvSpPr>
          <p:spPr>
            <a:xfrm rot="10800000">
              <a:off x="3924300" y="1962150"/>
              <a:ext cx="719138" cy="2428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327" name="TextBox 23"/>
            <p:cNvSpPr txBox="1">
              <a:spLocks noChangeArrowheads="1"/>
            </p:cNvSpPr>
            <p:nvPr/>
          </p:nvSpPr>
          <p:spPr bwMode="auto">
            <a:xfrm rot="10800000">
              <a:off x="3995738" y="2276475"/>
              <a:ext cx="62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a:latin typeface="Times New Roman" pitchFamily="18" charset="0"/>
                  <a:cs typeface="Times New Roman" pitchFamily="18" charset="0"/>
                </a:rPr>
                <a:t>THz</a:t>
              </a:r>
              <a:endParaRPr lang="ru-RU" b="1" dirty="0">
                <a:latin typeface="Times New Roman" pitchFamily="18" charset="0"/>
                <a:cs typeface="Times New Roman" pitchFamily="18" charset="0"/>
              </a:endParaRPr>
            </a:p>
          </p:txBody>
        </p:sp>
      </p:grpSp>
      <p:grpSp>
        <p:nvGrpSpPr>
          <p:cNvPr id="4" name="Группа 3"/>
          <p:cNvGrpSpPr/>
          <p:nvPr/>
        </p:nvGrpSpPr>
        <p:grpSpPr>
          <a:xfrm rot="10800000">
            <a:off x="986440" y="1370013"/>
            <a:ext cx="3946290" cy="2058987"/>
            <a:chOff x="791579" y="1268412"/>
            <a:chExt cx="3946290" cy="2058987"/>
          </a:xfrm>
        </p:grpSpPr>
        <p:pic>
          <p:nvPicPr>
            <p:cNvPr id="13316" name="Рисунок 8"/>
            <p:cNvPicPr>
              <a:picLocks noChangeAspect="1"/>
            </p:cNvPicPr>
            <p:nvPr/>
          </p:nvPicPr>
          <p:blipFill rotWithShape="1">
            <a:blip r:embed="rId4">
              <a:extLst>
                <a:ext uri="{28A0092B-C50C-407E-A947-70E740481C1C}">
                  <a14:useLocalDpi xmlns:a14="http://schemas.microsoft.com/office/drawing/2010/main" val="0"/>
                </a:ext>
              </a:extLst>
            </a:blip>
            <a:srcRect l="15207"/>
            <a:stretch/>
          </p:blipFill>
          <p:spPr bwMode="auto">
            <a:xfrm>
              <a:off x="791579" y="1268412"/>
              <a:ext cx="394629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Прямая со стрелкой 20"/>
            <p:cNvCxnSpPr/>
            <p:nvPr/>
          </p:nvCxnSpPr>
          <p:spPr>
            <a:xfrm>
              <a:off x="1573213" y="2841625"/>
              <a:ext cx="2422525" cy="0"/>
            </a:xfrm>
            <a:prstGeom prst="straightConnector1">
              <a:avLst/>
            </a:prstGeom>
            <a:ln>
              <a:solidFill>
                <a:schemeClr val="bg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13325" name="TextBox 21"/>
            <p:cNvSpPr txBox="1">
              <a:spLocks noChangeArrowheads="1"/>
            </p:cNvSpPr>
            <p:nvPr/>
          </p:nvSpPr>
          <p:spPr bwMode="auto">
            <a:xfrm rot="10800000">
              <a:off x="3287713" y="2818607"/>
              <a:ext cx="68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dirty="0">
                  <a:solidFill>
                    <a:schemeClr val="bg1"/>
                  </a:solidFill>
                  <a:latin typeface="+mj-lt"/>
                  <a:cs typeface="Times New Roman" pitchFamily="18" charset="0"/>
                </a:rPr>
                <a:t>2 cm</a:t>
              </a:r>
              <a:endParaRPr lang="ru-RU" sz="2000" dirty="0">
                <a:solidFill>
                  <a:schemeClr val="bg1"/>
                </a:solidFill>
                <a:latin typeface="+mj-lt"/>
                <a:cs typeface="Times New Roman" pitchFamily="18" charset="0"/>
              </a:endParaRPr>
            </a:p>
          </p:txBody>
        </p:sp>
        <p:sp>
          <p:nvSpPr>
            <p:cNvPr id="13317" name="TextBox 9"/>
            <p:cNvSpPr txBox="1">
              <a:spLocks noChangeArrowheads="1"/>
            </p:cNvSpPr>
            <p:nvPr/>
          </p:nvSpPr>
          <p:spPr bwMode="auto">
            <a:xfrm rot="10800000">
              <a:off x="899592" y="1340768"/>
              <a:ext cx="1228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a:solidFill>
                    <a:schemeClr val="bg1"/>
                  </a:solidFill>
                  <a:latin typeface="+mj-lt"/>
                  <a:cs typeface="Times New Roman" pitchFamily="18" charset="0"/>
                </a:rPr>
                <a:t>100 </a:t>
              </a:r>
              <a:r>
                <a:rPr lang="en-US" sz="2400" b="1" dirty="0" err="1">
                  <a:solidFill>
                    <a:schemeClr val="bg1"/>
                  </a:solidFill>
                  <a:latin typeface="+mj-lt"/>
                  <a:cs typeface="Times New Roman" pitchFamily="18" charset="0"/>
                </a:rPr>
                <a:t>Torr</a:t>
              </a:r>
              <a:endParaRPr lang="ru-RU" sz="2400" b="1" dirty="0">
                <a:solidFill>
                  <a:schemeClr val="bg1"/>
                </a:solidFill>
                <a:latin typeface="+mj-lt"/>
                <a:cs typeface="Times New Roman" pitchFamily="18" charset="0"/>
              </a:endParaRPr>
            </a:p>
          </p:txBody>
        </p:sp>
      </p:grpSp>
    </p:spTree>
    <p:extLst>
      <p:ext uri="{BB962C8B-B14F-4D97-AF65-F5344CB8AC3E}">
        <p14:creationId xmlns:p14="http://schemas.microsoft.com/office/powerpoint/2010/main" val="3033037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Группа 17"/>
          <p:cNvGrpSpPr/>
          <p:nvPr/>
        </p:nvGrpSpPr>
        <p:grpSpPr>
          <a:xfrm rot="10800000">
            <a:off x="1590433" y="4725144"/>
            <a:ext cx="3904877" cy="1944216"/>
            <a:chOff x="0" y="0"/>
            <a:chExt cx="1806677" cy="718984"/>
          </a:xfrm>
        </p:grpSpPr>
        <p:pic>
          <p:nvPicPr>
            <p:cNvPr id="19" name="Рисунок 18" descr="D:\Data\Наука\Эксперименты и расчеты\THz\THz\02.2013\04.02.2013\IMG_0033.JPG"/>
            <p:cNvPicPr>
              <a:picLocks noChangeAspect="1"/>
            </p:cNvPicPr>
            <p:nvPr/>
          </p:nvPicPr>
          <p:blipFill rotWithShape="1">
            <a:blip r:embed="rId3" cstate="print">
              <a:extLst>
                <a:ext uri="{28A0092B-C50C-407E-A947-70E740481C1C}">
                  <a14:useLocalDpi xmlns:a14="http://schemas.microsoft.com/office/drawing/2010/main" val="0"/>
                </a:ext>
              </a:extLst>
            </a:blip>
            <a:srcRect l="14201" t="63025" r="40534" b="9901"/>
            <a:stretch/>
          </p:blipFill>
          <p:spPr bwMode="auto">
            <a:xfrm>
              <a:off x="0" y="0"/>
              <a:ext cx="1806677" cy="718984"/>
            </a:xfrm>
            <a:prstGeom prst="rect">
              <a:avLst/>
            </a:prstGeom>
            <a:noFill/>
            <a:ln>
              <a:noFill/>
            </a:ln>
            <a:extLst>
              <a:ext uri="{53640926-AAD7-44D8-BBD7-CCE9431645EC}">
                <a14:shadowObscured xmlns:a14="http://schemas.microsoft.com/office/drawing/2010/main"/>
              </a:ext>
            </a:extLst>
          </p:spPr>
        </p:pic>
        <p:sp>
          <p:nvSpPr>
            <p:cNvPr id="20" name="Поле 7"/>
            <p:cNvSpPr txBox="1"/>
            <p:nvPr/>
          </p:nvSpPr>
          <p:spPr>
            <a:xfrm rot="10800000">
              <a:off x="58871" y="0"/>
              <a:ext cx="512445" cy="176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2400" dirty="0">
                  <a:solidFill>
                    <a:srgbClr val="FFFFFF"/>
                  </a:solidFill>
                  <a:effectLst/>
                  <a:ea typeface="Calibri"/>
                  <a:cs typeface="Times New Roman"/>
                </a:rPr>
                <a:t>0.2 </a:t>
              </a:r>
              <a:r>
                <a:rPr lang="en-US" sz="2400" dirty="0" err="1">
                  <a:solidFill>
                    <a:srgbClr val="FFFFFF"/>
                  </a:solidFill>
                  <a:effectLst/>
                  <a:ea typeface="Calibri"/>
                  <a:cs typeface="Times New Roman"/>
                </a:rPr>
                <a:t>Torr</a:t>
              </a:r>
              <a:endParaRPr lang="ru-RU" sz="4000" dirty="0">
                <a:effectLst/>
                <a:ea typeface="Calibri"/>
                <a:cs typeface="Times New Roman"/>
              </a:endParaRPr>
            </a:p>
          </p:txBody>
        </p:sp>
      </p:grpSp>
      <p:grpSp>
        <p:nvGrpSpPr>
          <p:cNvPr id="22" name="Группа 21"/>
          <p:cNvGrpSpPr/>
          <p:nvPr/>
        </p:nvGrpSpPr>
        <p:grpSpPr>
          <a:xfrm rot="10800000">
            <a:off x="5873084" y="4725144"/>
            <a:ext cx="1939276" cy="1944216"/>
            <a:chOff x="0" y="0"/>
            <a:chExt cx="744794" cy="722220"/>
          </a:xfrm>
        </p:grpSpPr>
        <p:pic>
          <p:nvPicPr>
            <p:cNvPr id="24" name="Рисунок 23" descr="D:\Data\Наука\Эксперименты и расчеты\THz\THz\02.2013\04.02.2013\IMG_0046_mod.jpg"/>
            <p:cNvPicPr>
              <a:picLocks noChangeAspect="1"/>
            </p:cNvPicPr>
            <p:nvPr/>
          </p:nvPicPr>
          <p:blipFill rotWithShape="1">
            <a:blip r:embed="rId4" cstate="print">
              <a:extLst>
                <a:ext uri="{28A0092B-C50C-407E-A947-70E740481C1C}">
                  <a14:useLocalDpi xmlns:a14="http://schemas.microsoft.com/office/drawing/2010/main" val="0"/>
                </a:ext>
              </a:extLst>
            </a:blip>
            <a:srcRect l="26199" t="17127" r="28045" b="16477"/>
            <a:stretch/>
          </p:blipFill>
          <p:spPr bwMode="auto">
            <a:xfrm>
              <a:off x="0" y="0"/>
              <a:ext cx="744794" cy="718984"/>
            </a:xfrm>
            <a:prstGeom prst="rect">
              <a:avLst/>
            </a:prstGeom>
            <a:noFill/>
            <a:ln>
              <a:noFill/>
            </a:ln>
            <a:extLst>
              <a:ext uri="{53640926-AAD7-44D8-BBD7-CCE9431645EC}">
                <a14:shadowObscured xmlns:a14="http://schemas.microsoft.com/office/drawing/2010/main"/>
              </a:ext>
            </a:extLst>
          </p:spPr>
        </p:pic>
        <p:cxnSp>
          <p:nvCxnSpPr>
            <p:cNvPr id="25" name="Прямая со стрелкой 24"/>
            <p:cNvCxnSpPr/>
            <p:nvPr/>
          </p:nvCxnSpPr>
          <p:spPr>
            <a:xfrm flipH="1">
              <a:off x="648929" y="129049"/>
              <a:ext cx="3687" cy="4719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Поле 14"/>
            <p:cNvSpPr txBox="1"/>
            <p:nvPr/>
          </p:nvSpPr>
          <p:spPr>
            <a:xfrm rot="10800000">
              <a:off x="324465" y="29497"/>
              <a:ext cx="394007" cy="176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2400" dirty="0">
                  <a:solidFill>
                    <a:srgbClr val="FFFFFF"/>
                  </a:solidFill>
                  <a:effectLst/>
                  <a:ea typeface="Calibri"/>
                  <a:cs typeface="Times New Roman"/>
                </a:rPr>
                <a:t>10 mm</a:t>
              </a:r>
              <a:endParaRPr lang="ru-RU" sz="4000" dirty="0">
                <a:effectLst/>
                <a:ea typeface="Calibri"/>
                <a:cs typeface="Times New Roman"/>
              </a:endParaRPr>
            </a:p>
          </p:txBody>
        </p:sp>
        <p:sp>
          <p:nvSpPr>
            <p:cNvPr id="27" name="Поле 11"/>
            <p:cNvSpPr txBox="1"/>
            <p:nvPr/>
          </p:nvSpPr>
          <p:spPr>
            <a:xfrm rot="10800000">
              <a:off x="47932" y="545690"/>
              <a:ext cx="512445" cy="176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2400" dirty="0">
                  <a:solidFill>
                    <a:srgbClr val="FFFFFF"/>
                  </a:solidFill>
                  <a:effectLst/>
                  <a:ea typeface="Calibri"/>
                  <a:cs typeface="Times New Roman"/>
                </a:rPr>
                <a:t>0.07 </a:t>
              </a:r>
              <a:r>
                <a:rPr lang="en-US" sz="2400" dirty="0" err="1">
                  <a:solidFill>
                    <a:srgbClr val="FFFFFF"/>
                  </a:solidFill>
                  <a:effectLst/>
                  <a:ea typeface="Calibri"/>
                  <a:cs typeface="Times New Roman"/>
                </a:rPr>
                <a:t>Torr</a:t>
              </a:r>
              <a:endParaRPr lang="ru-RU" sz="4000" dirty="0">
                <a:effectLst/>
                <a:ea typeface="Calibri"/>
                <a:cs typeface="Times New Roman"/>
              </a:endParaRPr>
            </a:p>
          </p:txBody>
        </p:sp>
      </p:grpSp>
      <p:grpSp>
        <p:nvGrpSpPr>
          <p:cNvPr id="23" name="Группа 22"/>
          <p:cNvGrpSpPr/>
          <p:nvPr/>
        </p:nvGrpSpPr>
        <p:grpSpPr>
          <a:xfrm rot="10800000">
            <a:off x="986440" y="2404210"/>
            <a:ext cx="7978048" cy="2147674"/>
            <a:chOff x="0" y="0"/>
            <a:chExt cx="2879623" cy="726358"/>
          </a:xfrm>
        </p:grpSpPr>
        <p:pic>
          <p:nvPicPr>
            <p:cNvPr id="28" name="Рисунок 27" descr="D:\Data\Наука\Эксперименты и расчеты\THz\THz\02.2013\04.02.2013\IMG_0030.JPG"/>
            <p:cNvPicPr>
              <a:picLocks noChangeAspect="1"/>
            </p:cNvPicPr>
            <p:nvPr/>
          </p:nvPicPr>
          <p:blipFill rotWithShape="1">
            <a:blip r:embed="rId5" cstate="print">
              <a:extLst>
                <a:ext uri="{28A0092B-C50C-407E-A947-70E740481C1C}">
                  <a14:useLocalDpi xmlns:a14="http://schemas.microsoft.com/office/drawing/2010/main" val="0"/>
                </a:ext>
              </a:extLst>
            </a:blip>
            <a:srcRect l="10355" t="63683" r="19675" b="9911"/>
            <a:stretch/>
          </p:blipFill>
          <p:spPr bwMode="auto">
            <a:xfrm>
              <a:off x="0" y="0"/>
              <a:ext cx="2879623" cy="726358"/>
            </a:xfrm>
            <a:prstGeom prst="rect">
              <a:avLst/>
            </a:prstGeom>
            <a:noFill/>
            <a:ln>
              <a:noFill/>
            </a:ln>
            <a:extLst>
              <a:ext uri="{53640926-AAD7-44D8-BBD7-CCE9431645EC}">
                <a14:shadowObscured xmlns:a14="http://schemas.microsoft.com/office/drawing/2010/main"/>
              </a:ext>
            </a:extLst>
          </p:spPr>
        </p:pic>
        <p:sp>
          <p:nvSpPr>
            <p:cNvPr id="29" name="Поле 6"/>
            <p:cNvSpPr txBox="1"/>
            <p:nvPr/>
          </p:nvSpPr>
          <p:spPr>
            <a:xfrm rot="10800000">
              <a:off x="51620" y="530942"/>
              <a:ext cx="512445" cy="176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Aft>
                  <a:spcPts val="1000"/>
                </a:spcAft>
              </a:pPr>
              <a:r>
                <a:rPr lang="en-US" sz="2400" dirty="0">
                  <a:solidFill>
                    <a:srgbClr val="FFFFFF"/>
                  </a:solidFill>
                  <a:effectLst/>
                  <a:ea typeface="Calibri"/>
                  <a:cs typeface="Times New Roman"/>
                </a:rPr>
                <a:t>2 </a:t>
              </a:r>
              <a:r>
                <a:rPr lang="en-US" sz="2400" dirty="0" err="1">
                  <a:solidFill>
                    <a:srgbClr val="FFFFFF"/>
                  </a:solidFill>
                  <a:effectLst/>
                  <a:ea typeface="Calibri"/>
                  <a:cs typeface="Times New Roman"/>
                </a:rPr>
                <a:t>Torr</a:t>
              </a:r>
              <a:endParaRPr lang="ru-RU" sz="4000" dirty="0">
                <a:effectLst/>
                <a:ea typeface="Calibri"/>
                <a:cs typeface="Times New Roman"/>
              </a:endParaRPr>
            </a:p>
          </p:txBody>
        </p:sp>
      </p:grpSp>
      <p:grpSp>
        <p:nvGrpSpPr>
          <p:cNvPr id="30" name="Группа 29"/>
          <p:cNvGrpSpPr/>
          <p:nvPr/>
        </p:nvGrpSpPr>
        <p:grpSpPr>
          <a:xfrm rot="10800000">
            <a:off x="5018888" y="116633"/>
            <a:ext cx="3945600" cy="2058987"/>
            <a:chOff x="5803358" y="3245350"/>
            <a:chExt cx="3945600" cy="2194129"/>
          </a:xfrm>
        </p:grpSpPr>
        <p:pic>
          <p:nvPicPr>
            <p:cNvPr id="31" name="Рисунок 10"/>
            <p:cNvPicPr>
              <a:picLocks noChangeAspect="1"/>
            </p:cNvPicPr>
            <p:nvPr/>
          </p:nvPicPr>
          <p:blipFill rotWithShape="1">
            <a:blip r:embed="rId6">
              <a:extLst>
                <a:ext uri="{28A0092B-C50C-407E-A947-70E740481C1C}">
                  <a14:useLocalDpi xmlns:a14="http://schemas.microsoft.com/office/drawing/2010/main" val="0"/>
                </a:ext>
              </a:extLst>
            </a:blip>
            <a:srcRect l="7999"/>
            <a:stretch/>
          </p:blipFill>
          <p:spPr bwMode="auto">
            <a:xfrm>
              <a:off x="5803358" y="3245350"/>
              <a:ext cx="3945600" cy="219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1"/>
            <p:cNvSpPr txBox="1">
              <a:spLocks noChangeArrowheads="1"/>
            </p:cNvSpPr>
            <p:nvPr/>
          </p:nvSpPr>
          <p:spPr bwMode="auto">
            <a:xfrm rot="10800000">
              <a:off x="5940152" y="3356992"/>
              <a:ext cx="1073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a:solidFill>
                    <a:schemeClr val="bg1"/>
                  </a:solidFill>
                  <a:latin typeface="+mj-lt"/>
                  <a:cs typeface="Times New Roman" pitchFamily="18" charset="0"/>
                </a:rPr>
                <a:t>20 </a:t>
              </a:r>
              <a:r>
                <a:rPr lang="en-US" sz="2400" b="1" dirty="0" err="1">
                  <a:solidFill>
                    <a:schemeClr val="bg1"/>
                  </a:solidFill>
                  <a:latin typeface="+mj-lt"/>
                  <a:cs typeface="Times New Roman" pitchFamily="18" charset="0"/>
                </a:rPr>
                <a:t>Torr</a:t>
              </a:r>
              <a:endParaRPr lang="ru-RU" sz="2400" b="1" dirty="0">
                <a:solidFill>
                  <a:schemeClr val="bg1"/>
                </a:solidFill>
                <a:latin typeface="+mj-lt"/>
                <a:cs typeface="Times New Roman" pitchFamily="18" charset="0"/>
              </a:endParaRPr>
            </a:p>
          </p:txBody>
        </p:sp>
      </p:grpSp>
      <p:grpSp>
        <p:nvGrpSpPr>
          <p:cNvPr id="33" name="Группа 32"/>
          <p:cNvGrpSpPr/>
          <p:nvPr/>
        </p:nvGrpSpPr>
        <p:grpSpPr>
          <a:xfrm rot="10800000">
            <a:off x="82591" y="625425"/>
            <a:ext cx="719138" cy="684213"/>
            <a:chOff x="3924300" y="1962150"/>
            <a:chExt cx="719138" cy="684213"/>
          </a:xfrm>
        </p:grpSpPr>
        <p:sp>
          <p:nvSpPr>
            <p:cNvPr id="34" name="Стрелка вправо 33"/>
            <p:cNvSpPr/>
            <p:nvPr/>
          </p:nvSpPr>
          <p:spPr>
            <a:xfrm rot="10800000">
              <a:off x="3924300" y="1962150"/>
              <a:ext cx="719138" cy="2428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5" name="TextBox 23"/>
            <p:cNvSpPr txBox="1">
              <a:spLocks noChangeArrowheads="1"/>
            </p:cNvSpPr>
            <p:nvPr/>
          </p:nvSpPr>
          <p:spPr bwMode="auto">
            <a:xfrm rot="10800000">
              <a:off x="3995738" y="2276475"/>
              <a:ext cx="62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a:latin typeface="Times New Roman" pitchFamily="18" charset="0"/>
                  <a:cs typeface="Times New Roman" pitchFamily="18" charset="0"/>
                </a:rPr>
                <a:t>THz</a:t>
              </a:r>
              <a:endParaRPr lang="ru-RU" b="1" dirty="0">
                <a:latin typeface="Times New Roman" pitchFamily="18" charset="0"/>
                <a:cs typeface="Times New Roman" pitchFamily="18" charset="0"/>
              </a:endParaRPr>
            </a:p>
          </p:txBody>
        </p:sp>
      </p:grpSp>
      <p:grpSp>
        <p:nvGrpSpPr>
          <p:cNvPr id="36" name="Группа 35"/>
          <p:cNvGrpSpPr/>
          <p:nvPr/>
        </p:nvGrpSpPr>
        <p:grpSpPr>
          <a:xfrm rot="10800000">
            <a:off x="986440" y="116633"/>
            <a:ext cx="3946290" cy="2058987"/>
            <a:chOff x="791579" y="1268412"/>
            <a:chExt cx="3946290" cy="2058987"/>
          </a:xfrm>
        </p:grpSpPr>
        <p:pic>
          <p:nvPicPr>
            <p:cNvPr id="37" name="Рисунок 8"/>
            <p:cNvPicPr>
              <a:picLocks noChangeAspect="1"/>
            </p:cNvPicPr>
            <p:nvPr/>
          </p:nvPicPr>
          <p:blipFill rotWithShape="1">
            <a:blip r:embed="rId7">
              <a:extLst>
                <a:ext uri="{28A0092B-C50C-407E-A947-70E740481C1C}">
                  <a14:useLocalDpi xmlns:a14="http://schemas.microsoft.com/office/drawing/2010/main" val="0"/>
                </a:ext>
              </a:extLst>
            </a:blip>
            <a:srcRect l="15207"/>
            <a:stretch/>
          </p:blipFill>
          <p:spPr bwMode="auto">
            <a:xfrm>
              <a:off x="791579" y="1268412"/>
              <a:ext cx="394629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Прямая со стрелкой 37"/>
            <p:cNvCxnSpPr/>
            <p:nvPr/>
          </p:nvCxnSpPr>
          <p:spPr>
            <a:xfrm>
              <a:off x="1573213" y="2841625"/>
              <a:ext cx="2422525" cy="0"/>
            </a:xfrm>
            <a:prstGeom prst="straightConnector1">
              <a:avLst/>
            </a:prstGeom>
            <a:ln>
              <a:solidFill>
                <a:schemeClr val="bg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39" name="TextBox 21"/>
            <p:cNvSpPr txBox="1">
              <a:spLocks noChangeArrowheads="1"/>
            </p:cNvSpPr>
            <p:nvPr/>
          </p:nvSpPr>
          <p:spPr bwMode="auto">
            <a:xfrm rot="10800000">
              <a:off x="3287713" y="2818607"/>
              <a:ext cx="68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dirty="0">
                  <a:solidFill>
                    <a:schemeClr val="bg1"/>
                  </a:solidFill>
                  <a:latin typeface="+mj-lt"/>
                  <a:cs typeface="Times New Roman" pitchFamily="18" charset="0"/>
                </a:rPr>
                <a:t>2 cm</a:t>
              </a:r>
              <a:endParaRPr lang="ru-RU" sz="2000" dirty="0">
                <a:solidFill>
                  <a:schemeClr val="bg1"/>
                </a:solidFill>
                <a:latin typeface="+mj-lt"/>
                <a:cs typeface="Times New Roman" pitchFamily="18" charset="0"/>
              </a:endParaRPr>
            </a:p>
          </p:txBody>
        </p:sp>
        <p:sp>
          <p:nvSpPr>
            <p:cNvPr id="40" name="TextBox 9"/>
            <p:cNvSpPr txBox="1">
              <a:spLocks noChangeArrowheads="1"/>
            </p:cNvSpPr>
            <p:nvPr/>
          </p:nvSpPr>
          <p:spPr bwMode="auto">
            <a:xfrm rot="10800000">
              <a:off x="899592" y="1340768"/>
              <a:ext cx="1228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a:solidFill>
                    <a:schemeClr val="bg1"/>
                  </a:solidFill>
                  <a:latin typeface="+mj-lt"/>
                  <a:cs typeface="Times New Roman" pitchFamily="18" charset="0"/>
                </a:rPr>
                <a:t>100 </a:t>
              </a:r>
              <a:r>
                <a:rPr lang="en-US" sz="2400" b="1" dirty="0" err="1">
                  <a:solidFill>
                    <a:schemeClr val="bg1"/>
                  </a:solidFill>
                  <a:latin typeface="+mj-lt"/>
                  <a:cs typeface="Times New Roman" pitchFamily="18" charset="0"/>
                </a:rPr>
                <a:t>Torr</a:t>
              </a:r>
              <a:endParaRPr lang="ru-RU" sz="2400" b="1" dirty="0">
                <a:solidFill>
                  <a:schemeClr val="bg1"/>
                </a:solidFill>
                <a:latin typeface="+mj-lt"/>
                <a:cs typeface="Times New Roman" pitchFamily="18" charset="0"/>
              </a:endParaRPr>
            </a:p>
          </p:txBody>
        </p:sp>
      </p:grpSp>
    </p:spTree>
    <p:extLst>
      <p:ext uri="{BB962C8B-B14F-4D97-AF65-F5344CB8AC3E}">
        <p14:creationId xmlns:p14="http://schemas.microsoft.com/office/powerpoint/2010/main" val="779017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260" y="188640"/>
            <a:ext cx="6336704" cy="1143000"/>
          </a:xfrm>
        </p:spPr>
        <p:txBody>
          <a:bodyPr>
            <a:noAutofit/>
          </a:bodyPr>
          <a:lstStyle/>
          <a:p>
            <a:r>
              <a:rPr lang="ru-RU" sz="2800" dirty="0" smtClean="0"/>
              <a:t>Измерение концентрации электронов в разряде (аргон)</a:t>
            </a:r>
            <a:endParaRPr lang="ru-RU" sz="2800" dirty="0"/>
          </a:p>
        </p:txBody>
      </p:sp>
      <p:pic>
        <p:nvPicPr>
          <p:cNvPr id="4" name="Рисунок 3"/>
          <p:cNvPicPr/>
          <p:nvPr/>
        </p:nvPicPr>
        <p:blipFill>
          <a:blip r:embed="rId2" cstate="print"/>
          <a:srcRect/>
          <a:stretch>
            <a:fillRect/>
          </a:stretch>
        </p:blipFill>
        <p:spPr bwMode="auto">
          <a:xfrm>
            <a:off x="107504" y="3332584"/>
            <a:ext cx="3535864" cy="2642101"/>
          </a:xfrm>
          <a:prstGeom prst="rect">
            <a:avLst/>
          </a:prstGeom>
          <a:noFill/>
          <a:ln w="9525">
            <a:noFill/>
            <a:miter lim="800000"/>
            <a:headEnd/>
            <a:tailEnd/>
          </a:ln>
        </p:spPr>
      </p:pic>
      <p:sp>
        <p:nvSpPr>
          <p:cNvPr id="6" name="Прямоугольник 5"/>
          <p:cNvSpPr/>
          <p:nvPr/>
        </p:nvSpPr>
        <p:spPr>
          <a:xfrm>
            <a:off x="4572000" y="2352361"/>
            <a:ext cx="3923928" cy="646331"/>
          </a:xfrm>
          <a:prstGeom prst="rect">
            <a:avLst/>
          </a:prstGeom>
        </p:spPr>
        <p:txBody>
          <a:bodyPr wrap="square">
            <a:spAutoFit/>
          </a:bodyPr>
          <a:lstStyle/>
          <a:p>
            <a:r>
              <a:rPr lang="ru-RU" dirty="0"/>
              <a:t>Зависимость концентрации плазмы от </a:t>
            </a:r>
            <a:r>
              <a:rPr lang="ru-RU" dirty="0" smtClean="0"/>
              <a:t>напуска газа</a:t>
            </a:r>
            <a:endParaRPr lang="ru-RU" dirty="0"/>
          </a:p>
        </p:txBody>
      </p:sp>
      <p:sp>
        <p:nvSpPr>
          <p:cNvPr id="7" name="Прямоугольник 6"/>
          <p:cNvSpPr/>
          <p:nvPr/>
        </p:nvSpPr>
        <p:spPr>
          <a:xfrm>
            <a:off x="658196" y="2352361"/>
            <a:ext cx="1702517" cy="646331"/>
          </a:xfrm>
          <a:prstGeom prst="rect">
            <a:avLst/>
          </a:prstGeom>
        </p:spPr>
        <p:txBody>
          <a:bodyPr wrap="none">
            <a:spAutoFit/>
          </a:bodyPr>
          <a:lstStyle/>
          <a:p>
            <a:r>
              <a:rPr lang="ru-RU" dirty="0" smtClean="0"/>
              <a:t>Эффект Штарка</a:t>
            </a:r>
          </a:p>
          <a:p>
            <a:r>
              <a:rPr lang="ru-RU" dirty="0" err="1" smtClean="0"/>
              <a:t>Δλ</a:t>
            </a:r>
            <a:r>
              <a:rPr lang="ru-RU" dirty="0" smtClean="0"/>
              <a:t> = </a:t>
            </a:r>
            <a:r>
              <a:rPr lang="en-US" dirty="0" err="1" smtClean="0"/>
              <a:t>C·Ne</a:t>
            </a:r>
            <a:r>
              <a:rPr lang="en-US" dirty="0" smtClean="0"/>
              <a:t> </a:t>
            </a:r>
            <a:r>
              <a:rPr lang="en-US" baseline="30000" dirty="0"/>
              <a:t>2/3</a:t>
            </a:r>
            <a:endParaRPr lang="ru-RU" baseline="300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98" t="23473" r="38515" b="7917"/>
          <a:stretch/>
        </p:blipFill>
        <p:spPr bwMode="auto">
          <a:xfrm>
            <a:off x="3851920" y="3077715"/>
            <a:ext cx="4580359" cy="315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p:cNvPicPr/>
          <p:nvPr/>
        </p:nvPicPr>
        <p:blipFill>
          <a:blip r:embed="rId4" cstate="print"/>
          <a:srcRect/>
          <a:stretch>
            <a:fillRect/>
          </a:stretch>
        </p:blipFill>
        <p:spPr bwMode="auto">
          <a:xfrm>
            <a:off x="6948264" y="476672"/>
            <a:ext cx="2051050" cy="1440815"/>
          </a:xfrm>
          <a:prstGeom prst="rect">
            <a:avLst/>
          </a:prstGeom>
          <a:noFill/>
          <a:ln w="9525">
            <a:noFill/>
            <a:miter lim="800000"/>
            <a:headEnd/>
            <a:tailEnd/>
          </a:ln>
        </p:spPr>
      </p:pic>
      <p:sp>
        <p:nvSpPr>
          <p:cNvPr id="3" name="Прямоугольник 2"/>
          <p:cNvSpPr/>
          <p:nvPr/>
        </p:nvSpPr>
        <p:spPr>
          <a:xfrm>
            <a:off x="395536" y="6221016"/>
            <a:ext cx="3744416" cy="307777"/>
          </a:xfrm>
          <a:prstGeom prst="rect">
            <a:avLst/>
          </a:prstGeom>
        </p:spPr>
        <p:txBody>
          <a:bodyPr wrap="square">
            <a:spAutoFit/>
          </a:bodyPr>
          <a:lstStyle/>
          <a:p>
            <a:r>
              <a:rPr lang="en-US" sz="1400" i="1" dirty="0" err="1" smtClean="0"/>
              <a:t>Sidorov</a:t>
            </a:r>
            <a:r>
              <a:rPr lang="en-US" sz="1400" i="1" dirty="0" smtClean="0"/>
              <a:t> </a:t>
            </a:r>
            <a:r>
              <a:rPr lang="en-US" sz="1400" i="1" dirty="0"/>
              <a:t>A</a:t>
            </a:r>
            <a:r>
              <a:rPr lang="en-US" sz="1400" i="1" dirty="0" smtClean="0"/>
              <a:t>.,</a:t>
            </a:r>
            <a:r>
              <a:rPr lang="ru-RU" sz="1400" i="1" dirty="0" smtClean="0"/>
              <a:t> </a:t>
            </a:r>
            <a:r>
              <a:rPr lang="en-US" sz="1400" i="1" dirty="0" smtClean="0"/>
              <a:t>et al, Physics </a:t>
            </a:r>
            <a:r>
              <a:rPr lang="en-US" sz="1400" i="1" dirty="0"/>
              <a:t>of Plasmas</a:t>
            </a:r>
            <a:r>
              <a:rPr lang="ru-RU" sz="1400" i="1" dirty="0" smtClean="0"/>
              <a:t>, </a:t>
            </a:r>
            <a:r>
              <a:rPr lang="en-US" sz="1400" i="1" dirty="0" smtClean="0"/>
              <a:t>23, 043511</a:t>
            </a:r>
            <a:endParaRPr lang="ru-RU" sz="1400" i="1" dirty="0"/>
          </a:p>
        </p:txBody>
      </p:sp>
      <p:sp>
        <p:nvSpPr>
          <p:cNvPr id="5" name="TextBox 4"/>
          <p:cNvSpPr txBox="1"/>
          <p:nvPr/>
        </p:nvSpPr>
        <p:spPr>
          <a:xfrm>
            <a:off x="6201906" y="3573016"/>
            <a:ext cx="1492716" cy="369332"/>
          </a:xfrm>
          <a:prstGeom prst="rect">
            <a:avLst/>
          </a:prstGeom>
          <a:noFill/>
        </p:spPr>
        <p:txBody>
          <a:bodyPr wrap="none" rtlCol="0">
            <a:spAutoFit/>
          </a:bodyPr>
          <a:lstStyle/>
          <a:p>
            <a:r>
              <a:rPr lang="en-US" b="1" dirty="0" smtClean="0">
                <a:solidFill>
                  <a:srgbClr val="FF0000"/>
                </a:solidFill>
              </a:rPr>
              <a:t>N</a:t>
            </a:r>
            <a:r>
              <a:rPr lang="en-US" b="1" baseline="-25000" dirty="0" smtClean="0">
                <a:solidFill>
                  <a:srgbClr val="FF0000"/>
                </a:solidFill>
              </a:rPr>
              <a:t>e</a:t>
            </a:r>
            <a:r>
              <a:rPr lang="ru-RU" b="1" dirty="0" smtClean="0">
                <a:solidFill>
                  <a:srgbClr val="FF0000"/>
                </a:solidFill>
              </a:rPr>
              <a:t> </a:t>
            </a:r>
            <a:r>
              <a:rPr lang="en-US" b="1" dirty="0" smtClean="0">
                <a:solidFill>
                  <a:srgbClr val="FF0000"/>
                </a:solidFill>
              </a:rPr>
              <a:t>&gt; 10</a:t>
            </a:r>
            <a:r>
              <a:rPr lang="en-US" b="1" baseline="30000" dirty="0" smtClean="0">
                <a:solidFill>
                  <a:srgbClr val="FF0000"/>
                </a:solidFill>
              </a:rPr>
              <a:t>16</a:t>
            </a:r>
            <a:r>
              <a:rPr lang="en-US" b="1" dirty="0" smtClean="0">
                <a:solidFill>
                  <a:srgbClr val="FF0000"/>
                </a:solidFill>
              </a:rPr>
              <a:t> </a:t>
            </a:r>
            <a:r>
              <a:rPr lang="ru-RU" b="1" dirty="0" smtClean="0">
                <a:solidFill>
                  <a:srgbClr val="FF0000"/>
                </a:solidFill>
              </a:rPr>
              <a:t>см</a:t>
            </a:r>
            <a:r>
              <a:rPr lang="ru-RU" b="1" baseline="30000" dirty="0" smtClean="0">
                <a:solidFill>
                  <a:srgbClr val="FF0000"/>
                </a:solidFill>
              </a:rPr>
              <a:t>-3</a:t>
            </a:r>
            <a:endParaRPr lang="ru-RU" b="1" baseline="30000" dirty="0">
              <a:solidFill>
                <a:srgbClr val="FF0000"/>
              </a:solidFill>
            </a:endParaRPr>
          </a:p>
        </p:txBody>
      </p:sp>
    </p:spTree>
    <p:extLst>
      <p:ext uri="{BB962C8B-B14F-4D97-AF65-F5344CB8AC3E}">
        <p14:creationId xmlns:p14="http://schemas.microsoft.com/office/powerpoint/2010/main" val="3720589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07505" y="44450"/>
            <a:ext cx="8856984" cy="1080293"/>
          </a:xfrm>
        </p:spPr>
        <p:txBody>
          <a:bodyPr>
            <a:normAutofit/>
          </a:bodyPr>
          <a:lstStyle/>
          <a:p>
            <a:r>
              <a:rPr lang="ru-RU" sz="2800" b="1" dirty="0" smtClean="0">
                <a:cs typeface="Times New Roman" pitchFamily="18" charset="0"/>
              </a:rPr>
              <a:t>Точечный источник ВУФ</a:t>
            </a:r>
            <a:r>
              <a:rPr lang="en-US" sz="2800" b="1" dirty="0" smtClean="0">
                <a:cs typeface="Times New Roman" pitchFamily="18" charset="0"/>
              </a:rPr>
              <a:t> </a:t>
            </a:r>
            <a:r>
              <a:rPr lang="ru-RU" sz="2800" b="1" dirty="0" smtClean="0">
                <a:cs typeface="Times New Roman" pitchFamily="18" charset="0"/>
              </a:rPr>
              <a:t>и ЭУФ</a:t>
            </a:r>
            <a:r>
              <a:rPr lang="en-US" sz="2800" b="1" dirty="0" smtClean="0">
                <a:cs typeface="Times New Roman" pitchFamily="18" charset="0"/>
              </a:rPr>
              <a:t> 40 </a:t>
            </a:r>
            <a:r>
              <a:rPr lang="ru-RU" sz="2800" b="1" dirty="0" smtClean="0">
                <a:cs typeface="Times New Roman" pitchFamily="18" charset="0"/>
              </a:rPr>
              <a:t>кВт</a:t>
            </a:r>
            <a:r>
              <a:rPr lang="en-US" sz="2800" b="1" dirty="0" smtClean="0">
                <a:cs typeface="Times New Roman" pitchFamily="18" charset="0"/>
              </a:rPr>
              <a:t> @ 0.67 </a:t>
            </a:r>
            <a:r>
              <a:rPr lang="ru-RU" sz="2800" b="1" dirty="0" smtClean="0">
                <a:cs typeface="Times New Roman" pitchFamily="18" charset="0"/>
              </a:rPr>
              <a:t>ТГц</a:t>
            </a:r>
            <a:r>
              <a:rPr lang="en-US" sz="2800" b="1" dirty="0" smtClean="0">
                <a:cs typeface="Times New Roman" pitchFamily="18" charset="0"/>
              </a:rPr>
              <a:t>, 20 </a:t>
            </a:r>
            <a:r>
              <a:rPr lang="ru-RU" sz="2800" b="1" dirty="0" err="1" smtClean="0">
                <a:cs typeface="Times New Roman" pitchFamily="18" charset="0"/>
              </a:rPr>
              <a:t>мкс</a:t>
            </a:r>
            <a:endParaRPr lang="ru-RU" sz="2800" b="1" dirty="0" smtClean="0">
              <a:cs typeface="Times New Roman" pitchFamily="18" charset="0"/>
            </a:endParaRPr>
          </a:p>
        </p:txBody>
      </p:sp>
      <p:grpSp>
        <p:nvGrpSpPr>
          <p:cNvPr id="18435" name="Группа 8"/>
          <p:cNvGrpSpPr>
            <a:grpSpLocks/>
          </p:cNvGrpSpPr>
          <p:nvPr/>
        </p:nvGrpSpPr>
        <p:grpSpPr bwMode="auto">
          <a:xfrm rot="10800000">
            <a:off x="241152" y="1412131"/>
            <a:ext cx="3140075" cy="2208212"/>
            <a:chOff x="1058280" y="1100716"/>
            <a:chExt cx="3139007" cy="2208295"/>
          </a:xfrm>
        </p:grpSpPr>
        <p:pic>
          <p:nvPicPr>
            <p:cNvPr id="18455" name="Рисунок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58280" y="1100716"/>
              <a:ext cx="3139007" cy="220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Прямая со стрелкой 6"/>
            <p:cNvCxnSpPr/>
            <p:nvPr/>
          </p:nvCxnSpPr>
          <p:spPr>
            <a:xfrm flipV="1">
              <a:off x="2772197" y="1413465"/>
              <a:ext cx="0" cy="1655825"/>
            </a:xfrm>
            <a:prstGeom prst="straightConnector1">
              <a:avLst/>
            </a:prstGeom>
            <a:ln w="25400">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457" name="TextBox 7"/>
            <p:cNvSpPr txBox="1">
              <a:spLocks noChangeArrowheads="1"/>
            </p:cNvSpPr>
            <p:nvPr/>
          </p:nvSpPr>
          <p:spPr bwMode="auto">
            <a:xfrm rot="10800000">
              <a:off x="2999183" y="2060848"/>
              <a:ext cx="636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chemeClr val="bg1"/>
                  </a:solidFill>
                  <a:latin typeface="Times New Roman" pitchFamily="18" charset="0"/>
                  <a:cs typeface="Times New Roman" pitchFamily="18" charset="0"/>
                </a:rPr>
                <a:t>1 cm</a:t>
              </a:r>
              <a:endParaRPr lang="ru-RU">
                <a:solidFill>
                  <a:schemeClr val="bg1"/>
                </a:solidFill>
                <a:latin typeface="Times New Roman" pitchFamily="18" charset="0"/>
                <a:cs typeface="Times New Roman" pitchFamily="18" charset="0"/>
              </a:endParaRPr>
            </a:p>
          </p:txBody>
        </p:sp>
      </p:grpSp>
      <p:sp>
        <p:nvSpPr>
          <p:cNvPr id="6" name="Прямоугольник 5"/>
          <p:cNvSpPr/>
          <p:nvPr/>
        </p:nvSpPr>
        <p:spPr>
          <a:xfrm>
            <a:off x="3635897" y="3422304"/>
            <a:ext cx="5184576" cy="830997"/>
          </a:xfrm>
          <a:prstGeom prst="rect">
            <a:avLst/>
          </a:prstGeom>
        </p:spPr>
        <p:txBody>
          <a:bodyPr wrap="square">
            <a:spAutoFit/>
          </a:bodyPr>
          <a:lstStyle/>
          <a:p>
            <a:r>
              <a:rPr lang="ru-RU" sz="2400" dirty="0" smtClean="0"/>
              <a:t>Светимость разряда в диапазоне</a:t>
            </a:r>
            <a:br>
              <a:rPr lang="ru-RU" sz="2400" dirty="0" smtClean="0"/>
            </a:br>
            <a:r>
              <a:rPr lang="en-US" sz="2400" dirty="0" smtClean="0"/>
              <a:t>112-180 </a:t>
            </a:r>
            <a:r>
              <a:rPr lang="en-US" sz="2400" dirty="0"/>
              <a:t>nm </a:t>
            </a:r>
            <a:r>
              <a:rPr lang="ru-RU" sz="2400" dirty="0" smtClean="0"/>
              <a:t>достигала </a:t>
            </a:r>
            <a:r>
              <a:rPr lang="en-US" sz="2400" b="1" dirty="0" smtClean="0"/>
              <a:t>10 </a:t>
            </a:r>
            <a:r>
              <a:rPr lang="en-US" sz="2400" b="1" dirty="0"/>
              <a:t>kW</a:t>
            </a:r>
            <a:endParaRPr lang="en-US" sz="2400" b="1" dirty="0">
              <a:solidFill>
                <a:srgbClr val="FF0000"/>
              </a:solidFill>
            </a:endParaRPr>
          </a:p>
        </p:txBody>
      </p:sp>
      <p:grpSp>
        <p:nvGrpSpPr>
          <p:cNvPr id="18" name="Группа 17"/>
          <p:cNvGrpSpPr/>
          <p:nvPr/>
        </p:nvGrpSpPr>
        <p:grpSpPr>
          <a:xfrm>
            <a:off x="4613705" y="1412131"/>
            <a:ext cx="3423624" cy="1955850"/>
            <a:chOff x="5436096" y="2060848"/>
            <a:chExt cx="3423624" cy="1955850"/>
          </a:xfrm>
        </p:grpSpPr>
        <p:pic>
          <p:nvPicPr>
            <p:cNvPr id="19" name="Рисунок 105" descr="OEM00014_1.8Е-2 торр_обрез.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060848"/>
              <a:ext cx="3423624" cy="19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61"/>
            <p:cNvSpPr txBox="1">
              <a:spLocks noChangeArrowheads="1"/>
            </p:cNvSpPr>
            <p:nvPr/>
          </p:nvSpPr>
          <p:spPr bwMode="auto">
            <a:xfrm>
              <a:off x="5771653" y="3284984"/>
              <a:ext cx="1311275" cy="38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89" tIns="54594" rIns="109189" bIns="54594">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r>
                <a:rPr lang="en-US" sz="1800" b="1" dirty="0">
                  <a:solidFill>
                    <a:schemeClr val="bg1"/>
                  </a:solidFill>
                </a:rPr>
                <a:t>VUV</a:t>
              </a:r>
              <a:endParaRPr lang="ru-RU" sz="1800" b="1" dirty="0">
                <a:solidFill>
                  <a:schemeClr val="bg1"/>
                </a:solidFill>
              </a:endParaRPr>
            </a:p>
          </p:txBody>
        </p:sp>
        <p:sp>
          <p:nvSpPr>
            <p:cNvPr id="21" name="TextBox 67"/>
            <p:cNvSpPr txBox="1">
              <a:spLocks noChangeArrowheads="1"/>
            </p:cNvSpPr>
            <p:nvPr/>
          </p:nvSpPr>
          <p:spPr bwMode="auto">
            <a:xfrm>
              <a:off x="5577011" y="2132856"/>
              <a:ext cx="1497013" cy="38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189" tIns="54594" rIns="109189" bIns="54594">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r>
                <a:rPr lang="en-US" sz="1800" b="1" dirty="0">
                  <a:solidFill>
                    <a:schemeClr val="bg1"/>
                  </a:solidFill>
                </a:rPr>
                <a:t>THz pulse </a:t>
              </a:r>
              <a:endParaRPr lang="ru-RU" sz="1800" b="1" dirty="0">
                <a:solidFill>
                  <a:schemeClr val="bg1"/>
                </a:solidFill>
              </a:endParaRPr>
            </a:p>
          </p:txBody>
        </p:sp>
      </p:grpSp>
      <p:grpSp>
        <p:nvGrpSpPr>
          <p:cNvPr id="22" name="Группа 21"/>
          <p:cNvGrpSpPr/>
          <p:nvPr/>
        </p:nvGrpSpPr>
        <p:grpSpPr>
          <a:xfrm>
            <a:off x="-468560" y="4501852"/>
            <a:ext cx="5829300" cy="1962150"/>
            <a:chOff x="0" y="0"/>
            <a:chExt cx="5829300" cy="1962150"/>
          </a:xfrm>
        </p:grpSpPr>
        <p:pic>
          <p:nvPicPr>
            <p:cNvPr id="23" name="Рисунок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0"/>
              <a:ext cx="4467225" cy="1485900"/>
            </a:xfrm>
            <a:prstGeom prst="rect">
              <a:avLst/>
            </a:prstGeom>
          </p:spPr>
        </p:pic>
        <p:sp>
          <p:nvSpPr>
            <p:cNvPr id="24" name="TextBox 12"/>
            <p:cNvSpPr txBox="1">
              <a:spLocks noChangeArrowheads="1"/>
            </p:cNvSpPr>
            <p:nvPr/>
          </p:nvSpPr>
          <p:spPr bwMode="auto">
            <a:xfrm>
              <a:off x="0" y="1552575"/>
              <a:ext cx="5829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base">
                <a:spcAft>
                  <a:spcPts val="0"/>
                </a:spcAft>
              </a:pPr>
              <a:r>
                <a:rPr lang="ru-RU" dirty="0" smtClean="0">
                  <a:latin typeface="Times New Roman"/>
                  <a:ea typeface="Times New Roman"/>
                </a:rPr>
                <a:t>Точечный разряд, Ксенон</a:t>
              </a:r>
              <a:endParaRPr lang="ru-RU" dirty="0">
                <a:effectLst/>
                <a:latin typeface="Times New Roman"/>
                <a:ea typeface="Times New Roman"/>
              </a:endParaRPr>
            </a:p>
          </p:txBody>
        </p:sp>
      </p:grpSp>
      <p:sp>
        <p:nvSpPr>
          <p:cNvPr id="25" name="Прямоугольник 24"/>
          <p:cNvSpPr/>
          <p:nvPr/>
        </p:nvSpPr>
        <p:spPr>
          <a:xfrm>
            <a:off x="4949262" y="4365104"/>
            <a:ext cx="3943218" cy="1569660"/>
          </a:xfrm>
          <a:prstGeom prst="rect">
            <a:avLst/>
          </a:prstGeom>
        </p:spPr>
        <p:txBody>
          <a:bodyPr wrap="square">
            <a:spAutoFit/>
          </a:bodyPr>
          <a:lstStyle/>
          <a:p>
            <a:r>
              <a:rPr lang="ru-RU" sz="2400" dirty="0" smtClean="0"/>
              <a:t>Точечный  источник ЭУФ</a:t>
            </a:r>
            <a:r>
              <a:rPr lang="en-US" sz="2400" dirty="0" smtClean="0"/>
              <a:t>. </a:t>
            </a:r>
            <a:r>
              <a:rPr lang="ru-RU" sz="2400" dirty="0" smtClean="0"/>
              <a:t>Светимость в диапазоне</a:t>
            </a:r>
            <a:br>
              <a:rPr lang="ru-RU" sz="2400" dirty="0" smtClean="0"/>
            </a:br>
            <a:r>
              <a:rPr lang="ru-RU" sz="2400" dirty="0" smtClean="0"/>
              <a:t> </a:t>
            </a:r>
            <a:r>
              <a:rPr lang="en-US" sz="2400" dirty="0" smtClean="0"/>
              <a:t>12 </a:t>
            </a:r>
            <a:r>
              <a:rPr lang="en-US" sz="2400" dirty="0"/>
              <a:t>- 17 nm </a:t>
            </a:r>
            <a:r>
              <a:rPr lang="ru-RU" sz="2400" dirty="0" smtClean="0"/>
              <a:t>была </a:t>
            </a:r>
            <a:r>
              <a:rPr lang="en-US" sz="2400" b="1" dirty="0" smtClean="0"/>
              <a:t>0.11 </a:t>
            </a:r>
            <a:r>
              <a:rPr lang="en-US" sz="2400" b="1" dirty="0"/>
              <a:t>W</a:t>
            </a:r>
            <a:r>
              <a:rPr lang="en-US" sz="2400" dirty="0"/>
              <a:t> </a:t>
            </a:r>
            <a:r>
              <a:rPr lang="en-US" sz="2400" dirty="0" smtClean="0"/>
              <a:t> (</a:t>
            </a:r>
            <a:r>
              <a:rPr lang="en-US" sz="2400" dirty="0"/>
              <a:t>100 W / cm</a:t>
            </a:r>
            <a:r>
              <a:rPr lang="en-US" sz="2400" baseline="30000" dirty="0"/>
              <a:t>3</a:t>
            </a:r>
            <a:r>
              <a:rPr lang="en-US" sz="2400" dirty="0"/>
              <a:t>)</a:t>
            </a:r>
            <a:endParaRPr lang="ru-RU" sz="2400" dirty="0"/>
          </a:p>
        </p:txBody>
      </p:sp>
      <p:sp>
        <p:nvSpPr>
          <p:cNvPr id="18441" name="TextBox 23"/>
          <p:cNvSpPr txBox="1">
            <a:spLocks noChangeArrowheads="1"/>
          </p:cNvSpPr>
          <p:nvPr/>
        </p:nvSpPr>
        <p:spPr bwMode="auto">
          <a:xfrm>
            <a:off x="342977" y="1651843"/>
            <a:ext cx="1139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dirty="0">
                <a:solidFill>
                  <a:schemeClr val="bg1"/>
                </a:solidFill>
                <a:latin typeface="+mj-lt"/>
                <a:cs typeface="Times New Roman" pitchFamily="18" charset="0"/>
              </a:rPr>
              <a:t>7·10</a:t>
            </a:r>
            <a:r>
              <a:rPr lang="en-US" b="1" baseline="30000" dirty="0">
                <a:solidFill>
                  <a:schemeClr val="bg1"/>
                </a:solidFill>
                <a:latin typeface="+mj-lt"/>
                <a:cs typeface="Times New Roman" pitchFamily="18" charset="0"/>
              </a:rPr>
              <a:t>-3 </a:t>
            </a:r>
            <a:r>
              <a:rPr lang="en-US" b="1" dirty="0" err="1">
                <a:solidFill>
                  <a:schemeClr val="bg1"/>
                </a:solidFill>
                <a:latin typeface="+mj-lt"/>
                <a:cs typeface="Times New Roman" pitchFamily="18" charset="0"/>
              </a:rPr>
              <a:t>Torr</a:t>
            </a:r>
            <a:endParaRPr lang="ru-RU" b="1" dirty="0">
              <a:solidFill>
                <a:schemeClr val="bg1"/>
              </a:solidFill>
              <a:latin typeface="+mj-lt"/>
              <a:cs typeface="Times New Roman" pitchFamily="18" charset="0"/>
            </a:endParaRPr>
          </a:p>
        </p:txBody>
      </p:sp>
      <p:sp>
        <p:nvSpPr>
          <p:cNvPr id="2" name="TextBox 1"/>
          <p:cNvSpPr txBox="1"/>
          <p:nvPr/>
        </p:nvSpPr>
        <p:spPr>
          <a:xfrm>
            <a:off x="1142089" y="3900123"/>
            <a:ext cx="1133644" cy="400110"/>
          </a:xfrm>
          <a:prstGeom prst="rect">
            <a:avLst/>
          </a:prstGeom>
          <a:noFill/>
        </p:spPr>
        <p:txBody>
          <a:bodyPr wrap="none" rtlCol="0">
            <a:spAutoFit/>
          </a:bodyPr>
          <a:lstStyle/>
          <a:p>
            <a:r>
              <a:rPr lang="en-US" sz="2000" dirty="0" smtClean="0"/>
              <a:t>L = 1 mm</a:t>
            </a:r>
            <a:endParaRPr lang="ru-RU" sz="2000" dirty="0"/>
          </a:p>
        </p:txBody>
      </p:sp>
      <p:sp>
        <p:nvSpPr>
          <p:cNvPr id="3" name="TextBox 2"/>
          <p:cNvSpPr txBox="1"/>
          <p:nvPr/>
        </p:nvSpPr>
        <p:spPr>
          <a:xfrm>
            <a:off x="4582991" y="6259214"/>
            <a:ext cx="4284250" cy="307777"/>
          </a:xfrm>
          <a:prstGeom prst="rect">
            <a:avLst/>
          </a:prstGeom>
          <a:noFill/>
        </p:spPr>
        <p:txBody>
          <a:bodyPr wrap="none" rtlCol="0">
            <a:spAutoFit/>
          </a:bodyPr>
          <a:lstStyle/>
          <a:p>
            <a:r>
              <a:rPr lang="en-US" sz="1400" i="1" dirty="0" err="1" smtClean="0"/>
              <a:t>Glyavin</a:t>
            </a:r>
            <a:r>
              <a:rPr lang="en-US" sz="1400" i="1" dirty="0" smtClean="0"/>
              <a:t> M, et al // Applied </a:t>
            </a:r>
            <a:r>
              <a:rPr lang="en-US" sz="1400" i="1" dirty="0"/>
              <a:t>Physics </a:t>
            </a:r>
            <a:r>
              <a:rPr lang="en-US" sz="1400" i="1" dirty="0" smtClean="0"/>
              <a:t>Letters, 105, </a:t>
            </a:r>
            <a:r>
              <a:rPr lang="en-US" sz="1400" i="1" dirty="0"/>
              <a:t>4900751</a:t>
            </a:r>
            <a:endParaRPr lang="ru-RU" sz="1400" i="1" dirty="0"/>
          </a:p>
        </p:txBody>
      </p:sp>
    </p:spTree>
    <p:extLst>
      <p:ext uri="{BB962C8B-B14F-4D97-AF65-F5344CB8AC3E}">
        <p14:creationId xmlns:p14="http://schemas.microsoft.com/office/powerpoint/2010/main" val="3223627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Диаграмма 2"/>
          <p:cNvPicPr>
            <a:picLocks noChangeArrowheads="1"/>
          </p:cNvPicPr>
          <p:nvPr/>
        </p:nvPicPr>
        <p:blipFill rotWithShape="1">
          <a:blip r:embed="rId3">
            <a:extLst>
              <a:ext uri="{28A0092B-C50C-407E-A947-70E740481C1C}">
                <a14:useLocalDpi xmlns:a14="http://schemas.microsoft.com/office/drawing/2010/main" val="0"/>
              </a:ext>
            </a:extLst>
          </a:blip>
          <a:srcRect l="2344" t="2782" r="1990" b="3009"/>
          <a:stretch/>
        </p:blipFill>
        <p:spPr bwMode="auto">
          <a:xfrm>
            <a:off x="4716016" y="1628800"/>
            <a:ext cx="4012472" cy="25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2" descr="IMGP06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226530"/>
            <a:ext cx="2520280" cy="161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1"/>
          <p:cNvSpPr txBox="1">
            <a:spLocks/>
          </p:cNvSpPr>
          <p:nvPr/>
        </p:nvSpPr>
        <p:spPr>
          <a:xfrm>
            <a:off x="250825" y="188467"/>
            <a:ext cx="8713663" cy="108029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cs typeface="Times New Roman" pitchFamily="18" charset="0"/>
              </a:rPr>
              <a:t>Точечный источник ВУФ и ЭУФ </a:t>
            </a:r>
            <a:r>
              <a:rPr lang="en-US" sz="2800" b="1" dirty="0" smtClean="0">
                <a:cs typeface="Times New Roman" pitchFamily="18" charset="0"/>
              </a:rPr>
              <a:t>1 </a:t>
            </a:r>
            <a:r>
              <a:rPr lang="ru-RU" sz="2800" b="1" dirty="0" smtClean="0">
                <a:cs typeface="Times New Roman" pitchFamily="18" charset="0"/>
              </a:rPr>
              <a:t>кВт</a:t>
            </a:r>
            <a:r>
              <a:rPr lang="en-US" sz="2800" b="1" dirty="0" smtClean="0">
                <a:cs typeface="Times New Roman" pitchFamily="18" charset="0"/>
              </a:rPr>
              <a:t> @ 0.26 </a:t>
            </a:r>
            <a:r>
              <a:rPr lang="ru-RU" sz="2800" b="1" dirty="0" smtClean="0">
                <a:cs typeface="Times New Roman" pitchFamily="18" charset="0"/>
              </a:rPr>
              <a:t>ТГц</a:t>
            </a:r>
            <a:r>
              <a:rPr lang="en-US" sz="2800" b="1" dirty="0" smtClean="0">
                <a:cs typeface="Times New Roman" pitchFamily="18" charset="0"/>
              </a:rPr>
              <a:t>, CW</a:t>
            </a:r>
            <a:endParaRPr lang="ru-RU" sz="2800" b="1" dirty="0" smtClean="0">
              <a:cs typeface="Times New Roman" pitchFamily="18" charset="0"/>
            </a:endParaRPr>
          </a:p>
        </p:txBody>
      </p:sp>
      <p:sp>
        <p:nvSpPr>
          <p:cNvPr id="11" name="Прямоугольник 10"/>
          <p:cNvSpPr/>
          <p:nvPr/>
        </p:nvSpPr>
        <p:spPr>
          <a:xfrm>
            <a:off x="4067944" y="4435583"/>
            <a:ext cx="4824536" cy="1200329"/>
          </a:xfrm>
          <a:prstGeom prst="rect">
            <a:avLst/>
          </a:prstGeom>
        </p:spPr>
        <p:txBody>
          <a:bodyPr wrap="square">
            <a:spAutoFit/>
          </a:bodyPr>
          <a:lstStyle/>
          <a:p>
            <a:r>
              <a:rPr lang="ru-RU" sz="2400" dirty="0" smtClean="0"/>
              <a:t>Точечный источник ЭУФ</a:t>
            </a:r>
            <a:r>
              <a:rPr lang="en-US" sz="2400" dirty="0" smtClean="0"/>
              <a:t>. </a:t>
            </a:r>
          </a:p>
          <a:p>
            <a:r>
              <a:rPr lang="ru-RU" sz="2400" dirty="0" smtClean="0"/>
              <a:t>Мощность в диапазоне </a:t>
            </a:r>
            <a:r>
              <a:rPr lang="en-US" sz="2400" dirty="0" smtClean="0"/>
              <a:t>12 </a:t>
            </a:r>
            <a:r>
              <a:rPr lang="en-US" sz="2400" dirty="0"/>
              <a:t>- 17 </a:t>
            </a:r>
            <a:r>
              <a:rPr lang="ru-RU" sz="2400" dirty="0" err="1" smtClean="0"/>
              <a:t>нм</a:t>
            </a:r>
            <a:r>
              <a:rPr lang="ru-RU" sz="2400" dirty="0" smtClean="0"/>
              <a:t> </a:t>
            </a:r>
            <a:r>
              <a:rPr lang="en-US" sz="2400" b="1" dirty="0" smtClean="0"/>
              <a:t>0.012 </a:t>
            </a:r>
            <a:r>
              <a:rPr lang="ru-RU" sz="2400" b="1" dirty="0" smtClean="0"/>
              <a:t>Вт</a:t>
            </a:r>
            <a:endParaRPr lang="ru-RU" sz="2400" dirty="0"/>
          </a:p>
        </p:txBody>
      </p:sp>
      <p:sp>
        <p:nvSpPr>
          <p:cNvPr id="12" name="Прямоугольник 11"/>
          <p:cNvSpPr/>
          <p:nvPr/>
        </p:nvSpPr>
        <p:spPr>
          <a:xfrm>
            <a:off x="107504" y="2068609"/>
            <a:ext cx="4684897" cy="707886"/>
          </a:xfrm>
          <a:prstGeom prst="rect">
            <a:avLst/>
          </a:prstGeom>
        </p:spPr>
        <p:txBody>
          <a:bodyPr wrap="square">
            <a:spAutoFit/>
          </a:bodyPr>
          <a:lstStyle/>
          <a:p>
            <a:r>
              <a:rPr lang="ru-RU" sz="2000" dirty="0" smtClean="0"/>
              <a:t>Светимость точечного разряда в аргоне</a:t>
            </a:r>
            <a:r>
              <a:rPr lang="en-US" sz="2000" dirty="0" smtClean="0"/>
              <a:t> </a:t>
            </a:r>
            <a:r>
              <a:rPr lang="ru-RU" sz="2000" dirty="0" smtClean="0"/>
              <a:t>в диапазоне </a:t>
            </a:r>
            <a:r>
              <a:rPr lang="en-US" sz="2000" dirty="0" smtClean="0"/>
              <a:t>112-180 </a:t>
            </a:r>
            <a:r>
              <a:rPr lang="en-US" sz="2000" dirty="0"/>
              <a:t>nm </a:t>
            </a:r>
            <a:r>
              <a:rPr lang="ru-RU" sz="2000" dirty="0" smtClean="0"/>
              <a:t>достигала </a:t>
            </a:r>
            <a:r>
              <a:rPr lang="en-US" sz="2000" b="1" dirty="0" smtClean="0"/>
              <a:t>500 </a:t>
            </a:r>
            <a:r>
              <a:rPr lang="ru-RU" sz="2000" b="1" dirty="0" smtClean="0"/>
              <a:t>Вт</a:t>
            </a:r>
            <a:endParaRPr lang="en-US" sz="2000" b="1" dirty="0">
              <a:solidFill>
                <a:srgbClr val="FF0000"/>
              </a:solidFill>
            </a:endParaRPr>
          </a:p>
        </p:txBody>
      </p:sp>
      <p:cxnSp>
        <p:nvCxnSpPr>
          <p:cNvPr id="13" name="Прямая со стрелкой 101"/>
          <p:cNvCxnSpPr>
            <a:cxnSpLocks noChangeShapeType="1"/>
          </p:cNvCxnSpPr>
          <p:nvPr/>
        </p:nvCxnSpPr>
        <p:spPr bwMode="auto">
          <a:xfrm flipV="1">
            <a:off x="1547664" y="5233897"/>
            <a:ext cx="1152128" cy="10904"/>
          </a:xfrm>
          <a:prstGeom prst="straightConnector1">
            <a:avLst/>
          </a:prstGeom>
          <a:noFill/>
          <a:ln w="38100" cap="sq"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sp>
        <p:nvSpPr>
          <p:cNvPr id="14" name="TextBox 100"/>
          <p:cNvSpPr txBox="1">
            <a:spLocks noChangeArrowheads="1"/>
          </p:cNvSpPr>
          <p:nvPr/>
        </p:nvSpPr>
        <p:spPr bwMode="auto">
          <a:xfrm>
            <a:off x="1451707" y="5301208"/>
            <a:ext cx="960053" cy="38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189" tIns="54594" rIns="109189" bIns="54594">
            <a:spAutoFit/>
          </a:bodyPr>
          <a:lstStyle>
            <a:lvl1pPr eaLnBrk="0" hangingPunct="0">
              <a:defRPr sz="2700">
                <a:solidFill>
                  <a:schemeClr val="tx1"/>
                </a:solidFill>
                <a:latin typeface="Times New Roman" pitchFamily="18" charset="0"/>
              </a:defRPr>
            </a:lvl1pPr>
            <a:lvl2pPr marL="742950" indent="-285750" eaLnBrk="0" hangingPunct="0">
              <a:defRPr sz="2700">
                <a:solidFill>
                  <a:schemeClr val="tx1"/>
                </a:solidFill>
                <a:latin typeface="Times New Roman" pitchFamily="18" charset="0"/>
              </a:defRPr>
            </a:lvl2pPr>
            <a:lvl3pPr marL="1143000" indent="-228600" eaLnBrk="0" hangingPunct="0">
              <a:defRPr sz="2700">
                <a:solidFill>
                  <a:schemeClr val="tx1"/>
                </a:solidFill>
                <a:latin typeface="Times New Roman" pitchFamily="18" charset="0"/>
              </a:defRPr>
            </a:lvl3pPr>
            <a:lvl4pPr marL="1600200" indent="-228600" eaLnBrk="0" hangingPunct="0">
              <a:defRPr sz="2700">
                <a:solidFill>
                  <a:schemeClr val="tx1"/>
                </a:solidFill>
                <a:latin typeface="Times New Roman" pitchFamily="18" charset="0"/>
              </a:defRPr>
            </a:lvl4pPr>
            <a:lvl5pPr marL="2057400" indent="-228600" eaLnBrk="0" hangingPunct="0">
              <a:defRPr sz="2700">
                <a:solidFill>
                  <a:schemeClr val="tx1"/>
                </a:solidFill>
                <a:latin typeface="Times New Roman" pitchFamily="18" charset="0"/>
              </a:defRPr>
            </a:lvl5pPr>
            <a:lvl6pPr marL="2514600" indent="-228600" eaLnBrk="0" fontAlgn="base" hangingPunct="0">
              <a:spcBef>
                <a:spcPct val="0"/>
              </a:spcBef>
              <a:spcAft>
                <a:spcPct val="0"/>
              </a:spcAft>
              <a:defRPr sz="2700">
                <a:solidFill>
                  <a:schemeClr val="tx1"/>
                </a:solidFill>
                <a:latin typeface="Times New Roman" pitchFamily="18" charset="0"/>
              </a:defRPr>
            </a:lvl6pPr>
            <a:lvl7pPr marL="2971800" indent="-228600" eaLnBrk="0" fontAlgn="base" hangingPunct="0">
              <a:spcBef>
                <a:spcPct val="0"/>
              </a:spcBef>
              <a:spcAft>
                <a:spcPct val="0"/>
              </a:spcAft>
              <a:defRPr sz="2700">
                <a:solidFill>
                  <a:schemeClr val="tx1"/>
                </a:solidFill>
                <a:latin typeface="Times New Roman" pitchFamily="18" charset="0"/>
              </a:defRPr>
            </a:lvl7pPr>
            <a:lvl8pPr marL="3429000" indent="-228600" eaLnBrk="0" fontAlgn="base" hangingPunct="0">
              <a:spcBef>
                <a:spcPct val="0"/>
              </a:spcBef>
              <a:spcAft>
                <a:spcPct val="0"/>
              </a:spcAft>
              <a:defRPr sz="2700">
                <a:solidFill>
                  <a:schemeClr val="tx1"/>
                </a:solidFill>
                <a:latin typeface="Times New Roman" pitchFamily="18" charset="0"/>
              </a:defRPr>
            </a:lvl8pPr>
            <a:lvl9pPr marL="3886200" indent="-228600" eaLnBrk="0" fontAlgn="base" hangingPunct="0">
              <a:spcBef>
                <a:spcPct val="0"/>
              </a:spcBef>
              <a:spcAft>
                <a:spcPct val="0"/>
              </a:spcAft>
              <a:defRPr sz="2700">
                <a:solidFill>
                  <a:schemeClr val="tx1"/>
                </a:solidFill>
                <a:latin typeface="Times New Roman" pitchFamily="18" charset="0"/>
              </a:defRPr>
            </a:lvl9pPr>
          </a:lstStyle>
          <a:p>
            <a:pPr eaLnBrk="1" hangingPunct="1"/>
            <a:r>
              <a:rPr lang="ru-RU" sz="1800" dirty="0">
                <a:solidFill>
                  <a:schemeClr val="bg1"/>
                </a:solidFill>
              </a:rPr>
              <a:t>0.5 </a:t>
            </a:r>
            <a:r>
              <a:rPr lang="en-US" sz="1800" dirty="0">
                <a:solidFill>
                  <a:schemeClr val="bg1"/>
                </a:solidFill>
              </a:rPr>
              <a:t>cm</a:t>
            </a:r>
            <a:endParaRPr lang="ru-RU" sz="1800" dirty="0">
              <a:solidFill>
                <a:schemeClr val="bg1"/>
              </a:solidFill>
            </a:endParaRPr>
          </a:p>
        </p:txBody>
      </p:sp>
      <p:sp>
        <p:nvSpPr>
          <p:cNvPr id="19" name="TextBox 18"/>
          <p:cNvSpPr txBox="1"/>
          <p:nvPr/>
        </p:nvSpPr>
        <p:spPr>
          <a:xfrm>
            <a:off x="906272" y="3429000"/>
            <a:ext cx="1133644" cy="400110"/>
          </a:xfrm>
          <a:prstGeom prst="rect">
            <a:avLst/>
          </a:prstGeom>
          <a:noFill/>
        </p:spPr>
        <p:txBody>
          <a:bodyPr wrap="none" rtlCol="0">
            <a:spAutoFit/>
          </a:bodyPr>
          <a:lstStyle/>
          <a:p>
            <a:r>
              <a:rPr lang="en-US" sz="2000" dirty="0" smtClean="0"/>
              <a:t>L = 2 mm</a:t>
            </a:r>
            <a:endParaRPr lang="ru-RU" sz="2000" dirty="0"/>
          </a:p>
        </p:txBody>
      </p:sp>
    </p:spTree>
    <p:extLst>
      <p:ext uri="{BB962C8B-B14F-4D97-AF65-F5344CB8AC3E}">
        <p14:creationId xmlns:p14="http://schemas.microsoft.com/office/powerpoint/2010/main" val="2425456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153" y="3603561"/>
            <a:ext cx="3784104" cy="268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298" t="2545" r="17077" b="14001"/>
          <a:stretch/>
        </p:blipFill>
        <p:spPr bwMode="auto">
          <a:xfrm>
            <a:off x="5270384" y="908720"/>
            <a:ext cx="3683480" cy="238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08" y="1531681"/>
            <a:ext cx="4837567" cy="434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5496" y="17101"/>
            <a:ext cx="9001000" cy="830997"/>
          </a:xfrm>
          <a:prstGeom prst="rect">
            <a:avLst/>
          </a:prstGeom>
        </p:spPr>
        <p:txBody>
          <a:bodyPr wrap="square">
            <a:spAutoFit/>
          </a:bodyPr>
          <a:lstStyle/>
          <a:p>
            <a:r>
              <a:rPr lang="ru-RU" sz="2400" dirty="0"/>
              <a:t>Введение</a:t>
            </a:r>
            <a:r>
              <a:rPr lang="en-US" sz="2400" dirty="0"/>
              <a:t> </a:t>
            </a:r>
            <a:br>
              <a:rPr lang="en-US" sz="2400" dirty="0"/>
            </a:br>
            <a:r>
              <a:rPr lang="ru-RU" sz="2400" dirty="0" smtClean="0"/>
              <a:t>Закон Мура, точечный </a:t>
            </a:r>
            <a:r>
              <a:rPr lang="ru-RU" sz="2400" dirty="0"/>
              <a:t>источник </a:t>
            </a:r>
            <a:r>
              <a:rPr lang="ru-RU" sz="2400" dirty="0" smtClean="0"/>
              <a:t>экстремального ультрафиолета</a:t>
            </a:r>
            <a:endParaRPr lang="ru-RU" sz="2400" dirty="0"/>
          </a:p>
        </p:txBody>
      </p:sp>
    </p:spTree>
    <p:extLst>
      <p:ext uri="{BB962C8B-B14F-4D97-AF65-F5344CB8AC3E}">
        <p14:creationId xmlns:p14="http://schemas.microsoft.com/office/powerpoint/2010/main" val="33144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896" y="560143"/>
            <a:ext cx="2376264" cy="715515"/>
          </a:xfrm>
        </p:spPr>
        <p:txBody>
          <a:bodyPr>
            <a:normAutofit fontScale="90000"/>
          </a:bodyPr>
          <a:lstStyle/>
          <a:p>
            <a:r>
              <a:rPr lang="ru-RU" dirty="0" smtClean="0"/>
              <a:t>Аргон</a:t>
            </a:r>
            <a:endParaRPr lang="ru-RU" dirty="0"/>
          </a:p>
        </p:txBody>
      </p:sp>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1"/>
            <a:ext cx="4176464" cy="3211556"/>
          </a:xfrm>
          <a:prstGeom prst="rect">
            <a:avLst/>
          </a:prstGeom>
          <a:noFill/>
          <a:ln>
            <a:noFill/>
          </a:ln>
        </p:spPr>
      </p:pic>
      <p:graphicFrame>
        <p:nvGraphicFramePr>
          <p:cNvPr id="14" name="Диаграмма 13"/>
          <p:cNvGraphicFramePr>
            <a:graphicFrameLocks/>
          </p:cNvGraphicFramePr>
          <p:nvPr>
            <p:extLst>
              <p:ext uri="{D42A27DB-BD31-4B8C-83A1-F6EECF244321}">
                <p14:modId xmlns:p14="http://schemas.microsoft.com/office/powerpoint/2010/main" val="1237490311"/>
              </p:ext>
            </p:extLst>
          </p:nvPr>
        </p:nvGraphicFramePr>
        <p:xfrm>
          <a:off x="4882382" y="1268760"/>
          <a:ext cx="417512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Диаграмма 14"/>
          <p:cNvGraphicFramePr>
            <a:graphicFrameLocks/>
          </p:cNvGraphicFramePr>
          <p:nvPr>
            <p:extLst>
              <p:ext uri="{D42A27DB-BD31-4B8C-83A1-F6EECF244321}">
                <p14:modId xmlns:p14="http://schemas.microsoft.com/office/powerpoint/2010/main" val="1876998276"/>
              </p:ext>
            </p:extLst>
          </p:nvPr>
        </p:nvGraphicFramePr>
        <p:xfrm>
          <a:off x="4788026" y="4005064"/>
          <a:ext cx="417512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Прямоугольник 11"/>
          <p:cNvSpPr/>
          <p:nvPr/>
        </p:nvSpPr>
        <p:spPr>
          <a:xfrm>
            <a:off x="395536" y="4603195"/>
            <a:ext cx="3672408" cy="923330"/>
          </a:xfrm>
          <a:prstGeom prst="rect">
            <a:avLst/>
          </a:prstGeom>
        </p:spPr>
        <p:txBody>
          <a:bodyPr wrap="square">
            <a:spAutoFit/>
          </a:bodyPr>
          <a:lstStyle/>
          <a:p>
            <a:r>
              <a:rPr lang="ru-RU" dirty="0" smtClean="0"/>
              <a:t>Большая часть излучения лежит в диапазоне экстремального ультрафиолета</a:t>
            </a:r>
            <a:endParaRPr lang="ru-RU" dirty="0"/>
          </a:p>
        </p:txBody>
      </p:sp>
      <p:sp>
        <p:nvSpPr>
          <p:cNvPr id="17" name="Прямоугольник 16"/>
          <p:cNvSpPr/>
          <p:nvPr/>
        </p:nvSpPr>
        <p:spPr>
          <a:xfrm>
            <a:off x="503548" y="5947539"/>
            <a:ext cx="3672408" cy="369332"/>
          </a:xfrm>
          <a:prstGeom prst="rect">
            <a:avLst/>
          </a:prstGeom>
        </p:spPr>
        <p:txBody>
          <a:bodyPr wrap="square">
            <a:spAutoFit/>
          </a:bodyPr>
          <a:lstStyle/>
          <a:p>
            <a:r>
              <a:rPr lang="en-US" dirty="0" smtClean="0"/>
              <a:t>300 </a:t>
            </a:r>
            <a:r>
              <a:rPr lang="ru-RU" dirty="0" smtClean="0"/>
              <a:t>Вт</a:t>
            </a:r>
            <a:r>
              <a:rPr lang="en-US" dirty="0" smtClean="0"/>
              <a:t> </a:t>
            </a:r>
            <a:r>
              <a:rPr lang="ru-RU" dirty="0" smtClean="0"/>
              <a:t>в диапазоне</a:t>
            </a:r>
            <a:r>
              <a:rPr lang="en-US" dirty="0" smtClean="0"/>
              <a:t> 18-50 </a:t>
            </a:r>
            <a:r>
              <a:rPr lang="ru-RU" dirty="0" err="1" smtClean="0"/>
              <a:t>нм</a:t>
            </a:r>
            <a:r>
              <a:rPr lang="en-US" dirty="0" smtClean="0"/>
              <a:t>!</a:t>
            </a:r>
            <a:endParaRPr lang="ru-RU" dirty="0"/>
          </a:p>
        </p:txBody>
      </p:sp>
      <p:sp>
        <p:nvSpPr>
          <p:cNvPr id="8" name="Заголовок 1"/>
          <p:cNvSpPr txBox="1">
            <a:spLocks/>
          </p:cNvSpPr>
          <p:nvPr/>
        </p:nvSpPr>
        <p:spPr>
          <a:xfrm>
            <a:off x="107505" y="44451"/>
            <a:ext cx="8856984" cy="64824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smtClean="0">
                <a:cs typeface="Times New Roman" pitchFamily="18" charset="0"/>
              </a:rPr>
              <a:t>Точечный источник ВУФ</a:t>
            </a:r>
            <a:r>
              <a:rPr lang="en-US" sz="2800" b="1" smtClean="0">
                <a:cs typeface="Times New Roman" pitchFamily="18" charset="0"/>
              </a:rPr>
              <a:t> </a:t>
            </a:r>
            <a:r>
              <a:rPr lang="ru-RU" sz="2800" b="1" smtClean="0">
                <a:cs typeface="Times New Roman" pitchFamily="18" charset="0"/>
              </a:rPr>
              <a:t>и ЭУФ</a:t>
            </a:r>
            <a:r>
              <a:rPr lang="en-US" sz="2800" b="1" smtClean="0">
                <a:cs typeface="Times New Roman" pitchFamily="18" charset="0"/>
              </a:rPr>
              <a:t> 200 </a:t>
            </a:r>
            <a:r>
              <a:rPr lang="ru-RU" sz="2800" b="1" smtClean="0">
                <a:cs typeface="Times New Roman" pitchFamily="18" charset="0"/>
              </a:rPr>
              <a:t>кВт</a:t>
            </a:r>
            <a:r>
              <a:rPr lang="en-US" sz="2800" b="1" smtClean="0">
                <a:cs typeface="Times New Roman" pitchFamily="18" charset="0"/>
              </a:rPr>
              <a:t> @ 0.25 </a:t>
            </a:r>
            <a:r>
              <a:rPr lang="ru-RU" sz="2800" b="1" smtClean="0">
                <a:cs typeface="Times New Roman" pitchFamily="18" charset="0"/>
              </a:rPr>
              <a:t>ТГц</a:t>
            </a:r>
            <a:r>
              <a:rPr lang="en-US" sz="2800" b="1" smtClean="0">
                <a:cs typeface="Times New Roman" pitchFamily="18" charset="0"/>
              </a:rPr>
              <a:t>, 50 </a:t>
            </a:r>
            <a:r>
              <a:rPr lang="ru-RU" sz="2800" b="1" smtClean="0">
                <a:cs typeface="Times New Roman" pitchFamily="18" charset="0"/>
              </a:rPr>
              <a:t>мкс</a:t>
            </a:r>
            <a:endParaRPr lang="ru-RU" sz="2800" b="1" dirty="0" smtClean="0">
              <a:cs typeface="Times New Roman" pitchFamily="18" charset="0"/>
            </a:endParaRPr>
          </a:p>
        </p:txBody>
      </p:sp>
    </p:spTree>
    <p:extLst>
      <p:ext uri="{BB962C8B-B14F-4D97-AF65-F5344CB8AC3E}">
        <p14:creationId xmlns:p14="http://schemas.microsoft.com/office/powerpoint/2010/main" val="1390164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601013"/>
            <a:ext cx="2592288" cy="739755"/>
          </a:xfrm>
        </p:spPr>
        <p:txBody>
          <a:bodyPr>
            <a:normAutofit fontScale="90000"/>
          </a:bodyPr>
          <a:lstStyle/>
          <a:p>
            <a:r>
              <a:rPr lang="ru-RU" dirty="0" smtClean="0"/>
              <a:t>Ксенон</a:t>
            </a:r>
            <a:endParaRPr lang="ru-RU" dirty="0"/>
          </a:p>
        </p:txBody>
      </p:sp>
      <p:grpSp>
        <p:nvGrpSpPr>
          <p:cNvPr id="7" name="Группа 6"/>
          <p:cNvGrpSpPr/>
          <p:nvPr/>
        </p:nvGrpSpPr>
        <p:grpSpPr>
          <a:xfrm>
            <a:off x="3596693" y="5373216"/>
            <a:ext cx="2031065" cy="1346200"/>
            <a:chOff x="2914056" y="1809188"/>
            <a:chExt cx="2031065" cy="1346200"/>
          </a:xfrm>
        </p:grpSpPr>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908" t="13827" r="37403" b="48561"/>
            <a:stretch/>
          </p:blipFill>
          <p:spPr bwMode="auto">
            <a:xfrm rot="16200000">
              <a:off x="3256489" y="1466755"/>
              <a:ext cx="1346200" cy="203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91880" y="2328398"/>
              <a:ext cx="534121" cy="307777"/>
            </a:xfrm>
            <a:prstGeom prst="rect">
              <a:avLst/>
            </a:prstGeom>
            <a:noFill/>
          </p:spPr>
          <p:txBody>
            <a:bodyPr wrap="none" rtlCol="0">
              <a:spAutoFit/>
            </a:bodyPr>
            <a:lstStyle/>
            <a:p>
              <a:r>
                <a:rPr lang="en-US" sz="1400" dirty="0" smtClean="0">
                  <a:solidFill>
                    <a:schemeClr val="bg1"/>
                  </a:solidFill>
                </a:rPr>
                <a:t>1 cm</a:t>
              </a:r>
              <a:endParaRPr lang="ru-RU" sz="1400" dirty="0">
                <a:solidFill>
                  <a:schemeClr val="bg1"/>
                </a:solidFill>
              </a:endParaRPr>
            </a:p>
          </p:txBody>
        </p:sp>
        <p:cxnSp>
          <p:nvCxnSpPr>
            <p:cNvPr id="6" name="Прямая со стрелкой 5"/>
            <p:cNvCxnSpPr/>
            <p:nvPr/>
          </p:nvCxnSpPr>
          <p:spPr>
            <a:xfrm>
              <a:off x="4139952" y="2328398"/>
              <a:ext cx="0" cy="36400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5076057" y="1190666"/>
            <a:ext cx="3600400" cy="646331"/>
          </a:xfrm>
          <a:prstGeom prst="rect">
            <a:avLst/>
          </a:prstGeom>
        </p:spPr>
        <p:txBody>
          <a:bodyPr wrap="square">
            <a:spAutoFit/>
          </a:bodyPr>
          <a:lstStyle/>
          <a:p>
            <a:r>
              <a:rPr lang="ru-RU" dirty="0"/>
              <a:t>Мощность излучения </a:t>
            </a:r>
            <a:r>
              <a:rPr lang="ru-RU" dirty="0" smtClean="0"/>
              <a:t>в</a:t>
            </a:r>
            <a:br>
              <a:rPr lang="ru-RU" dirty="0" smtClean="0"/>
            </a:br>
            <a:r>
              <a:rPr lang="ru-RU" dirty="0" smtClean="0"/>
              <a:t> </a:t>
            </a:r>
            <a:r>
              <a:rPr lang="ru-RU" dirty="0"/>
              <a:t>диапазоне</a:t>
            </a:r>
            <a:r>
              <a:rPr lang="en-US" dirty="0"/>
              <a:t> </a:t>
            </a:r>
            <a:r>
              <a:rPr lang="en-US" dirty="0" smtClean="0">
                <a:solidFill>
                  <a:prstClr val="black"/>
                </a:solidFill>
              </a:rPr>
              <a:t>13-17</a:t>
            </a:r>
            <a:r>
              <a:rPr lang="ru-RU" dirty="0"/>
              <a:t> </a:t>
            </a:r>
            <a:r>
              <a:rPr lang="ru-RU" dirty="0" err="1" smtClean="0"/>
              <a:t>нм</a:t>
            </a:r>
            <a:r>
              <a:rPr lang="ru-RU" dirty="0" smtClean="0"/>
              <a:t> </a:t>
            </a:r>
            <a:r>
              <a:rPr lang="en-US" b="1" dirty="0" smtClean="0">
                <a:solidFill>
                  <a:prstClr val="black"/>
                </a:solidFill>
              </a:rPr>
              <a:t>1.5</a:t>
            </a:r>
            <a:r>
              <a:rPr lang="ru-RU" b="1" dirty="0" smtClean="0">
                <a:solidFill>
                  <a:prstClr val="black"/>
                </a:solidFill>
              </a:rPr>
              <a:t> </a:t>
            </a:r>
            <a:r>
              <a:rPr lang="ru-RU" dirty="0" smtClean="0"/>
              <a:t>Вт</a:t>
            </a:r>
            <a:endParaRPr lang="ru-RU" dirty="0"/>
          </a:p>
        </p:txBody>
      </p:sp>
      <p:sp>
        <p:nvSpPr>
          <p:cNvPr id="11" name="Прямоугольник 10"/>
          <p:cNvSpPr/>
          <p:nvPr/>
        </p:nvSpPr>
        <p:spPr>
          <a:xfrm>
            <a:off x="664610" y="1190665"/>
            <a:ext cx="3312368" cy="646331"/>
          </a:xfrm>
          <a:prstGeom prst="rect">
            <a:avLst/>
          </a:prstGeom>
        </p:spPr>
        <p:txBody>
          <a:bodyPr wrap="square">
            <a:spAutoFit/>
          </a:bodyPr>
          <a:lstStyle/>
          <a:p>
            <a:r>
              <a:rPr lang="ru-RU" dirty="0"/>
              <a:t>Мощность излучения в диапазоне</a:t>
            </a:r>
            <a:r>
              <a:rPr lang="en-US" dirty="0"/>
              <a:t> 18-50 nm </a:t>
            </a:r>
            <a:r>
              <a:rPr lang="en-US" b="1" dirty="0" smtClean="0">
                <a:solidFill>
                  <a:prstClr val="black"/>
                </a:solidFill>
              </a:rPr>
              <a:t>20</a:t>
            </a:r>
            <a:r>
              <a:rPr lang="ru-RU" b="1" dirty="0" smtClean="0">
                <a:solidFill>
                  <a:prstClr val="black"/>
                </a:solidFill>
              </a:rPr>
              <a:t> </a:t>
            </a:r>
            <a:r>
              <a:rPr lang="ru-RU" dirty="0" smtClean="0"/>
              <a:t>Вт</a:t>
            </a:r>
            <a:endParaRPr lang="en-US" dirty="0"/>
          </a:p>
        </p:txBody>
      </p:sp>
      <p:sp>
        <p:nvSpPr>
          <p:cNvPr id="12" name="Прямоугольник 11"/>
          <p:cNvSpPr/>
          <p:nvPr/>
        </p:nvSpPr>
        <p:spPr>
          <a:xfrm>
            <a:off x="6156176" y="5373217"/>
            <a:ext cx="2286000" cy="646331"/>
          </a:xfrm>
          <a:prstGeom prst="rect">
            <a:avLst/>
          </a:prstGeom>
        </p:spPr>
        <p:txBody>
          <a:bodyPr>
            <a:spAutoFit/>
          </a:bodyPr>
          <a:lstStyle/>
          <a:p>
            <a:r>
              <a:rPr lang="ru-RU" dirty="0" smtClean="0">
                <a:solidFill>
                  <a:prstClr val="black"/>
                </a:solidFill>
              </a:rPr>
              <a:t>Давление над соплом </a:t>
            </a:r>
            <a:r>
              <a:rPr lang="en-US" dirty="0" smtClean="0">
                <a:solidFill>
                  <a:prstClr val="black"/>
                </a:solidFill>
              </a:rPr>
              <a:t>0,4</a:t>
            </a:r>
            <a:r>
              <a:rPr lang="en-US" dirty="0">
                <a:solidFill>
                  <a:prstClr val="black"/>
                </a:solidFill>
              </a:rPr>
              <a:t> </a:t>
            </a:r>
            <a:r>
              <a:rPr lang="ru-RU" dirty="0" err="1" smtClean="0">
                <a:solidFill>
                  <a:prstClr val="black"/>
                </a:solidFill>
              </a:rPr>
              <a:t>атм</a:t>
            </a:r>
            <a:r>
              <a:rPr lang="en-US" dirty="0" smtClean="0">
                <a:solidFill>
                  <a:prstClr val="black"/>
                </a:solidFill>
              </a:rPr>
              <a:t>.</a:t>
            </a:r>
            <a:endParaRPr lang="ru-RU" dirty="0"/>
          </a:p>
        </p:txBody>
      </p:sp>
      <p:sp>
        <p:nvSpPr>
          <p:cNvPr id="13" name="Прямоугольник 12"/>
          <p:cNvSpPr/>
          <p:nvPr/>
        </p:nvSpPr>
        <p:spPr>
          <a:xfrm>
            <a:off x="827584" y="5373217"/>
            <a:ext cx="2286000" cy="646331"/>
          </a:xfrm>
          <a:prstGeom prst="rect">
            <a:avLst/>
          </a:prstGeom>
        </p:spPr>
        <p:txBody>
          <a:bodyPr>
            <a:spAutoFit/>
          </a:bodyPr>
          <a:lstStyle/>
          <a:p>
            <a:r>
              <a:rPr lang="ru-RU" dirty="0" smtClean="0">
                <a:solidFill>
                  <a:prstClr val="black"/>
                </a:solidFill>
              </a:rPr>
              <a:t>Давление над соплом</a:t>
            </a:r>
            <a:r>
              <a:rPr lang="en-US" dirty="0" smtClean="0">
                <a:solidFill>
                  <a:prstClr val="black"/>
                </a:solidFill>
              </a:rPr>
              <a:t> 0,6</a:t>
            </a:r>
            <a:r>
              <a:rPr lang="ru-RU" dirty="0" smtClean="0">
                <a:solidFill>
                  <a:prstClr val="black"/>
                </a:solidFill>
              </a:rPr>
              <a:t> </a:t>
            </a:r>
            <a:r>
              <a:rPr lang="ru-RU" dirty="0" err="1" smtClean="0">
                <a:solidFill>
                  <a:prstClr val="black"/>
                </a:solidFill>
              </a:rPr>
              <a:t>атм</a:t>
            </a:r>
            <a:r>
              <a:rPr lang="en-US" dirty="0" smtClean="0">
                <a:solidFill>
                  <a:prstClr val="black"/>
                </a:solidFill>
              </a:rPr>
              <a:t>.</a:t>
            </a:r>
            <a:endParaRPr lang="ru-RU"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612" y="1877399"/>
            <a:ext cx="4084857" cy="349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620" y="1877401"/>
            <a:ext cx="3926348" cy="320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Заголовок 1"/>
          <p:cNvSpPr txBox="1">
            <a:spLocks/>
          </p:cNvSpPr>
          <p:nvPr/>
        </p:nvSpPr>
        <p:spPr>
          <a:xfrm>
            <a:off x="107505" y="44451"/>
            <a:ext cx="8856984" cy="64824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smtClean="0">
                <a:cs typeface="Times New Roman" pitchFamily="18" charset="0"/>
              </a:rPr>
              <a:t>Точечный источник ВУФ</a:t>
            </a:r>
            <a:r>
              <a:rPr lang="en-US" sz="2800" b="1" smtClean="0">
                <a:cs typeface="Times New Roman" pitchFamily="18" charset="0"/>
              </a:rPr>
              <a:t> </a:t>
            </a:r>
            <a:r>
              <a:rPr lang="ru-RU" sz="2800" b="1" smtClean="0">
                <a:cs typeface="Times New Roman" pitchFamily="18" charset="0"/>
              </a:rPr>
              <a:t>и ЭУФ</a:t>
            </a:r>
            <a:r>
              <a:rPr lang="en-US" sz="2800" b="1" smtClean="0">
                <a:cs typeface="Times New Roman" pitchFamily="18" charset="0"/>
              </a:rPr>
              <a:t> 200 </a:t>
            </a:r>
            <a:r>
              <a:rPr lang="ru-RU" sz="2800" b="1" smtClean="0">
                <a:cs typeface="Times New Roman" pitchFamily="18" charset="0"/>
              </a:rPr>
              <a:t>кВт</a:t>
            </a:r>
            <a:r>
              <a:rPr lang="en-US" sz="2800" b="1" smtClean="0">
                <a:cs typeface="Times New Roman" pitchFamily="18" charset="0"/>
              </a:rPr>
              <a:t> @ 0.25 </a:t>
            </a:r>
            <a:r>
              <a:rPr lang="ru-RU" sz="2800" b="1" smtClean="0">
                <a:cs typeface="Times New Roman" pitchFamily="18" charset="0"/>
              </a:rPr>
              <a:t>ТГц</a:t>
            </a:r>
            <a:r>
              <a:rPr lang="en-US" sz="2800" b="1" smtClean="0">
                <a:cs typeface="Times New Roman" pitchFamily="18" charset="0"/>
              </a:rPr>
              <a:t>, 50 </a:t>
            </a:r>
            <a:r>
              <a:rPr lang="ru-RU" sz="2800" b="1" smtClean="0">
                <a:cs typeface="Times New Roman" pitchFamily="18" charset="0"/>
              </a:rPr>
              <a:t>мкс</a:t>
            </a:r>
            <a:endParaRPr lang="ru-RU" sz="2800" b="1" dirty="0" smtClean="0">
              <a:cs typeface="Times New Roman" pitchFamily="18" charset="0"/>
            </a:endParaRPr>
          </a:p>
        </p:txBody>
      </p:sp>
    </p:spTree>
    <p:extLst>
      <p:ext uri="{BB962C8B-B14F-4D97-AF65-F5344CB8AC3E}">
        <p14:creationId xmlns:p14="http://schemas.microsoft.com/office/powerpoint/2010/main" val="4163364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88"/>
          <a:stretch/>
        </p:blipFill>
        <p:spPr bwMode="auto">
          <a:xfrm>
            <a:off x="5148064" y="2564904"/>
            <a:ext cx="3703693" cy="18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4381893"/>
            <a:ext cx="3473445" cy="240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9373"/>
          <a:stretch/>
        </p:blipFill>
        <p:spPr bwMode="auto">
          <a:xfrm>
            <a:off x="4932040" y="692696"/>
            <a:ext cx="3802517" cy="18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p:cNvPicPr/>
          <p:nvPr/>
        </p:nvPicPr>
        <p:blipFill>
          <a:blip r:embed="rId5">
            <a:extLst>
              <a:ext uri="{28A0092B-C50C-407E-A947-70E740481C1C}">
                <a14:useLocalDpi xmlns:a14="http://schemas.microsoft.com/office/drawing/2010/main" val="0"/>
              </a:ext>
            </a:extLst>
          </a:blip>
          <a:srcRect/>
          <a:stretch>
            <a:fillRect/>
          </a:stretch>
        </p:blipFill>
        <p:spPr bwMode="auto">
          <a:xfrm>
            <a:off x="889572" y="759093"/>
            <a:ext cx="2952328" cy="1933957"/>
          </a:xfrm>
          <a:prstGeom prst="rect">
            <a:avLst/>
          </a:prstGeom>
          <a:noFill/>
          <a:ln>
            <a:noFill/>
          </a:ln>
        </p:spPr>
      </p:pic>
      <p:sp>
        <p:nvSpPr>
          <p:cNvPr id="8" name="Прямоугольник 7"/>
          <p:cNvSpPr/>
          <p:nvPr/>
        </p:nvSpPr>
        <p:spPr>
          <a:xfrm>
            <a:off x="323528" y="2652139"/>
            <a:ext cx="4392488" cy="646331"/>
          </a:xfrm>
          <a:prstGeom prst="rect">
            <a:avLst/>
          </a:prstGeom>
        </p:spPr>
        <p:txBody>
          <a:bodyPr wrap="square">
            <a:spAutoFit/>
          </a:bodyPr>
          <a:lstStyle/>
          <a:p>
            <a:r>
              <a:rPr lang="ru-RU" dirty="0" smtClean="0"/>
              <a:t>Большая часть излучения лежит в ЭУФ диапазоне</a:t>
            </a:r>
            <a:r>
              <a:rPr lang="en-US" dirty="0" smtClean="0"/>
              <a:t>.  </a:t>
            </a:r>
            <a:r>
              <a:rPr lang="en-US" b="1" dirty="0"/>
              <a:t>300 </a:t>
            </a:r>
            <a:r>
              <a:rPr lang="ru-RU" b="1" dirty="0"/>
              <a:t>Вт</a:t>
            </a:r>
            <a:r>
              <a:rPr lang="en-US" b="1" dirty="0"/>
              <a:t> </a:t>
            </a:r>
            <a:r>
              <a:rPr lang="ru-RU" dirty="0"/>
              <a:t>в диапазоне</a:t>
            </a:r>
            <a:r>
              <a:rPr lang="en-US" dirty="0"/>
              <a:t> 18-50 </a:t>
            </a:r>
            <a:r>
              <a:rPr lang="ru-RU" dirty="0" err="1"/>
              <a:t>нм</a:t>
            </a:r>
            <a:r>
              <a:rPr lang="en-US" dirty="0" smtClean="0"/>
              <a:t>!</a:t>
            </a:r>
            <a:endParaRPr lang="ru-RU" dirty="0"/>
          </a:p>
        </p:txBody>
      </p:sp>
      <p:sp>
        <p:nvSpPr>
          <p:cNvPr id="10" name="Прямоугольник 9"/>
          <p:cNvSpPr/>
          <p:nvPr/>
        </p:nvSpPr>
        <p:spPr>
          <a:xfrm>
            <a:off x="644923" y="637632"/>
            <a:ext cx="777329" cy="369332"/>
          </a:xfrm>
          <a:prstGeom prst="rect">
            <a:avLst/>
          </a:prstGeom>
          <a:solidFill>
            <a:schemeClr val="bg1">
              <a:lumMod val="95000"/>
            </a:schemeClr>
          </a:solidFill>
          <a:ln>
            <a:solidFill>
              <a:srgbClr val="FF0000"/>
            </a:solidFill>
          </a:ln>
        </p:spPr>
        <p:txBody>
          <a:bodyPr wrap="none">
            <a:spAutoFit/>
          </a:bodyPr>
          <a:lstStyle/>
          <a:p>
            <a:r>
              <a:rPr lang="ru-RU" b="1" dirty="0">
                <a:solidFill>
                  <a:srgbClr val="00B0F0"/>
                </a:solidFill>
              </a:rPr>
              <a:t>Аргон</a:t>
            </a:r>
          </a:p>
        </p:txBody>
      </p:sp>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426" y="3460470"/>
            <a:ext cx="3015510" cy="215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817564" y="3429000"/>
            <a:ext cx="898066" cy="369332"/>
          </a:xfrm>
          <a:prstGeom prst="rect">
            <a:avLst/>
          </a:prstGeom>
          <a:solidFill>
            <a:schemeClr val="bg1">
              <a:lumMod val="95000"/>
            </a:schemeClr>
          </a:solidFill>
          <a:ln>
            <a:solidFill>
              <a:srgbClr val="FF0000"/>
            </a:solidFill>
          </a:ln>
        </p:spPr>
        <p:txBody>
          <a:bodyPr wrap="none">
            <a:spAutoFit/>
          </a:bodyPr>
          <a:lstStyle/>
          <a:p>
            <a:r>
              <a:rPr lang="ru-RU" b="1" dirty="0" smtClean="0">
                <a:solidFill>
                  <a:srgbClr val="00B050"/>
                </a:solidFill>
              </a:rPr>
              <a:t>Ксенон</a:t>
            </a:r>
            <a:endParaRPr lang="ru-RU" b="1" dirty="0">
              <a:solidFill>
                <a:srgbClr val="00B050"/>
              </a:solidFill>
            </a:endParaRPr>
          </a:p>
        </p:txBody>
      </p:sp>
      <p:sp>
        <p:nvSpPr>
          <p:cNvPr id="13" name="Прямоугольник 12"/>
          <p:cNvSpPr/>
          <p:nvPr/>
        </p:nvSpPr>
        <p:spPr>
          <a:xfrm>
            <a:off x="1110362" y="5611028"/>
            <a:ext cx="2825188" cy="646331"/>
          </a:xfrm>
          <a:prstGeom prst="rect">
            <a:avLst/>
          </a:prstGeom>
        </p:spPr>
        <p:txBody>
          <a:bodyPr wrap="square">
            <a:spAutoFit/>
          </a:bodyPr>
          <a:lstStyle/>
          <a:p>
            <a:r>
              <a:rPr lang="ru-RU" dirty="0"/>
              <a:t>Мощность излучения </a:t>
            </a:r>
            <a:r>
              <a:rPr lang="ru-RU" dirty="0" smtClean="0"/>
              <a:t>в</a:t>
            </a:r>
            <a:br>
              <a:rPr lang="ru-RU" dirty="0" smtClean="0"/>
            </a:br>
            <a:r>
              <a:rPr lang="ru-RU" dirty="0" smtClean="0"/>
              <a:t> </a:t>
            </a:r>
            <a:r>
              <a:rPr lang="ru-RU" dirty="0"/>
              <a:t>диапазоне</a:t>
            </a:r>
            <a:r>
              <a:rPr lang="en-US" dirty="0"/>
              <a:t> </a:t>
            </a:r>
            <a:r>
              <a:rPr lang="en-US" dirty="0" smtClean="0">
                <a:solidFill>
                  <a:prstClr val="black"/>
                </a:solidFill>
              </a:rPr>
              <a:t>13-17</a:t>
            </a:r>
            <a:r>
              <a:rPr lang="ru-RU" dirty="0"/>
              <a:t> </a:t>
            </a:r>
            <a:r>
              <a:rPr lang="ru-RU" dirty="0" err="1" smtClean="0"/>
              <a:t>нм</a:t>
            </a:r>
            <a:r>
              <a:rPr lang="ru-RU" dirty="0" smtClean="0"/>
              <a:t> ≈ </a:t>
            </a:r>
            <a:r>
              <a:rPr lang="en-US" b="1" dirty="0" smtClean="0">
                <a:solidFill>
                  <a:prstClr val="black"/>
                </a:solidFill>
              </a:rPr>
              <a:t>1</a:t>
            </a:r>
            <a:r>
              <a:rPr lang="ru-RU" b="1" dirty="0" smtClean="0">
                <a:solidFill>
                  <a:prstClr val="black"/>
                </a:solidFill>
              </a:rPr>
              <a:t> </a:t>
            </a:r>
            <a:r>
              <a:rPr lang="ru-RU" b="1" dirty="0" smtClean="0"/>
              <a:t>Вт</a:t>
            </a:r>
            <a:endParaRPr lang="ru-RU" b="1" dirty="0"/>
          </a:p>
        </p:txBody>
      </p:sp>
      <p:sp>
        <p:nvSpPr>
          <p:cNvPr id="14" name="Заголовок 1"/>
          <p:cNvSpPr>
            <a:spLocks noGrp="1"/>
          </p:cNvSpPr>
          <p:nvPr>
            <p:ph type="title"/>
          </p:nvPr>
        </p:nvSpPr>
        <p:spPr>
          <a:xfrm>
            <a:off x="107505" y="44451"/>
            <a:ext cx="8856984" cy="648246"/>
          </a:xfrm>
        </p:spPr>
        <p:txBody>
          <a:bodyPr>
            <a:normAutofit fontScale="90000"/>
          </a:bodyPr>
          <a:lstStyle/>
          <a:p>
            <a:r>
              <a:rPr lang="ru-RU" sz="2800" b="1" dirty="0" smtClean="0">
                <a:cs typeface="Times New Roman" pitchFamily="18" charset="0"/>
              </a:rPr>
              <a:t>Точечный источник ВУФ</a:t>
            </a:r>
            <a:r>
              <a:rPr lang="en-US" sz="2800" b="1" dirty="0" smtClean="0">
                <a:cs typeface="Times New Roman" pitchFamily="18" charset="0"/>
              </a:rPr>
              <a:t> </a:t>
            </a:r>
            <a:r>
              <a:rPr lang="ru-RU" sz="2800" b="1" dirty="0" smtClean="0">
                <a:cs typeface="Times New Roman" pitchFamily="18" charset="0"/>
              </a:rPr>
              <a:t>и ЭУФ</a:t>
            </a:r>
            <a:r>
              <a:rPr lang="en-US" sz="2800" b="1" dirty="0" smtClean="0">
                <a:cs typeface="Times New Roman" pitchFamily="18" charset="0"/>
              </a:rPr>
              <a:t> 200 </a:t>
            </a:r>
            <a:r>
              <a:rPr lang="ru-RU" sz="2800" b="1" dirty="0" smtClean="0">
                <a:cs typeface="Times New Roman" pitchFamily="18" charset="0"/>
              </a:rPr>
              <a:t>кВт</a:t>
            </a:r>
            <a:r>
              <a:rPr lang="en-US" sz="2800" b="1" dirty="0" smtClean="0">
                <a:cs typeface="Times New Roman" pitchFamily="18" charset="0"/>
              </a:rPr>
              <a:t> @ 0.25 </a:t>
            </a:r>
            <a:r>
              <a:rPr lang="ru-RU" sz="2800" b="1" dirty="0" smtClean="0">
                <a:cs typeface="Times New Roman" pitchFamily="18" charset="0"/>
              </a:rPr>
              <a:t>ТГц</a:t>
            </a:r>
            <a:r>
              <a:rPr lang="en-US" sz="2800" b="1" dirty="0" smtClean="0">
                <a:cs typeface="Times New Roman" pitchFamily="18" charset="0"/>
              </a:rPr>
              <a:t>, 50 </a:t>
            </a:r>
            <a:r>
              <a:rPr lang="ru-RU" sz="2800" b="1" dirty="0" err="1" smtClean="0">
                <a:cs typeface="Times New Roman" pitchFamily="18" charset="0"/>
              </a:rPr>
              <a:t>мкс</a:t>
            </a:r>
            <a:endParaRPr lang="ru-RU" sz="2800" b="1" dirty="0" smtClean="0">
              <a:cs typeface="Times New Roman" pitchFamily="18" charset="0"/>
            </a:endParaRPr>
          </a:p>
        </p:txBody>
      </p:sp>
      <p:sp>
        <p:nvSpPr>
          <p:cNvPr id="2" name="Прямоугольник 1"/>
          <p:cNvSpPr/>
          <p:nvPr/>
        </p:nvSpPr>
        <p:spPr>
          <a:xfrm>
            <a:off x="360040" y="6277010"/>
            <a:ext cx="4572000" cy="307777"/>
          </a:xfrm>
          <a:prstGeom prst="rect">
            <a:avLst/>
          </a:prstGeom>
        </p:spPr>
        <p:txBody>
          <a:bodyPr>
            <a:spAutoFit/>
          </a:bodyPr>
          <a:lstStyle/>
          <a:p>
            <a:r>
              <a:rPr lang="en-US" sz="1400" i="1" dirty="0" err="1" smtClean="0"/>
              <a:t>Shalashov</a:t>
            </a:r>
            <a:r>
              <a:rPr lang="en-US" sz="1400" i="1" dirty="0" smtClean="0"/>
              <a:t> A., et al // Applied </a:t>
            </a:r>
            <a:r>
              <a:rPr lang="en-US" sz="1400" i="1" dirty="0"/>
              <a:t>Physics </a:t>
            </a:r>
            <a:r>
              <a:rPr lang="en-US" sz="1400" i="1" dirty="0" smtClean="0"/>
              <a:t>Letters, </a:t>
            </a:r>
            <a:r>
              <a:rPr lang="en-US" sz="1400" i="1" dirty="0"/>
              <a:t>113</a:t>
            </a:r>
            <a:r>
              <a:rPr lang="en-US" sz="1400" i="1" dirty="0" smtClean="0"/>
              <a:t>, </a:t>
            </a:r>
            <a:r>
              <a:rPr lang="en-US" sz="1400" i="1" dirty="0"/>
              <a:t>153502</a:t>
            </a:r>
            <a:endParaRPr lang="ru-RU" sz="1400" i="1" dirty="0"/>
          </a:p>
        </p:txBody>
      </p:sp>
    </p:spTree>
    <p:extLst>
      <p:ext uri="{BB962C8B-B14F-4D97-AF65-F5344CB8AC3E}">
        <p14:creationId xmlns:p14="http://schemas.microsoft.com/office/powerpoint/2010/main" val="1022070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a:graphicFrameLocks/>
          </p:cNvGraphicFramePr>
          <p:nvPr>
            <p:extLst>
              <p:ext uri="{D42A27DB-BD31-4B8C-83A1-F6EECF244321}">
                <p14:modId xmlns:p14="http://schemas.microsoft.com/office/powerpoint/2010/main" val="4157486656"/>
              </p:ext>
            </p:extLst>
          </p:nvPr>
        </p:nvGraphicFramePr>
        <p:xfrm>
          <a:off x="395536" y="1124744"/>
          <a:ext cx="6054725" cy="3362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873968835"/>
              </p:ext>
            </p:extLst>
          </p:nvPr>
        </p:nvGraphicFramePr>
        <p:xfrm>
          <a:off x="1403392" y="5157192"/>
          <a:ext cx="3924300" cy="1104900"/>
        </p:xfrm>
        <a:graphic>
          <a:graphicData uri="http://schemas.openxmlformats.org/drawingml/2006/table">
            <a:tbl>
              <a:tblPr>
                <a:tableStyleId>{5C22544A-7EE6-4342-B048-85BDC9FD1C3A}</a:tableStyleId>
              </a:tblPr>
              <a:tblGrid>
                <a:gridCol w="1130300"/>
                <a:gridCol w="1079500"/>
                <a:gridCol w="1028700"/>
                <a:gridCol w="685800"/>
              </a:tblGrid>
              <a:tr h="184150">
                <a:tc>
                  <a:txBody>
                    <a:bodyPr/>
                    <a:lstStyle/>
                    <a:p>
                      <a:pPr algn="ctr" fontAlgn="b"/>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a:effectLst/>
                        </a:rPr>
                        <a:t>pulse power, kW</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mean power, kW</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focusing</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Nd:YAG laser</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a:effectLst/>
                        </a:rPr>
                        <a:t>&gt;</a:t>
                      </a:r>
                      <a:r>
                        <a:rPr lang="en-US" sz="1100" u="none" strike="noStrike" dirty="0" smtClean="0">
                          <a:effectLst/>
                        </a:rPr>
                        <a:t>1e5</a:t>
                      </a:r>
                      <a:endParaRPr lang="en-US" sz="1100" b="0" i="0" u="none" strike="noStrike" dirty="0">
                        <a:solidFill>
                          <a:srgbClr val="000000"/>
                        </a:solidFill>
                        <a:effectLst/>
                        <a:latin typeface="Calibri"/>
                      </a:endParaRPr>
                    </a:p>
                  </a:txBody>
                  <a:tcPr marL="6350" marR="6350" marT="6350" marB="0" anchor="b"/>
                </a:tc>
                <a:tc>
                  <a:txBody>
                    <a:bodyPr/>
                    <a:lstStyle/>
                    <a:p>
                      <a:pPr algn="ctr" fontAlgn="b"/>
                      <a:r>
                        <a:rPr lang="ru-RU" sz="1100" u="none" strike="noStrike">
                          <a:effectLst/>
                        </a:rPr>
                        <a:t>&gt; 20</a:t>
                      </a:r>
                      <a:endParaRPr lang="ru-RU"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&lt; 100 um</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CO2 laser</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a:effectLst/>
                        </a:rPr>
                        <a:t>&gt;</a:t>
                      </a:r>
                      <a:r>
                        <a:rPr lang="en-US" sz="1100" u="none" strike="noStrike" dirty="0" smtClean="0">
                          <a:effectLst/>
                        </a:rPr>
                        <a:t>1e5</a:t>
                      </a:r>
                      <a:endParaRPr lang="en-US" sz="1100" b="0" i="0" u="none" strike="noStrike" dirty="0">
                        <a:solidFill>
                          <a:srgbClr val="000000"/>
                        </a:solidFill>
                        <a:effectLst/>
                        <a:latin typeface="Calibri"/>
                      </a:endParaRPr>
                    </a:p>
                  </a:txBody>
                  <a:tcPr marL="6350" marR="6350" marT="6350" marB="0" anchor="b"/>
                </a:tc>
                <a:tc>
                  <a:txBody>
                    <a:bodyPr/>
                    <a:lstStyle/>
                    <a:p>
                      <a:pPr algn="ctr" fontAlgn="b"/>
                      <a:r>
                        <a:rPr lang="ru-RU" sz="1100" u="none" strike="noStrike" dirty="0">
                          <a:effectLst/>
                        </a:rPr>
                        <a:t>&gt; 20</a:t>
                      </a:r>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a:effectLst/>
                        </a:rPr>
                        <a:t>&lt; 100 um</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670 GHz gyrotron</a:t>
                      </a:r>
                      <a:endParaRPr lang="en-US" sz="1100" b="0" i="0" u="none" strike="noStrike">
                        <a:solidFill>
                          <a:srgbClr val="000000"/>
                        </a:solidFill>
                        <a:effectLst/>
                        <a:latin typeface="Calibri"/>
                      </a:endParaRPr>
                    </a:p>
                  </a:txBody>
                  <a:tcPr marL="6350" marR="6350" marT="6350" marB="0" anchor="b"/>
                </a:tc>
                <a:tc>
                  <a:txBody>
                    <a:bodyPr/>
                    <a:lstStyle/>
                    <a:p>
                      <a:pPr algn="ctr" fontAlgn="b"/>
                      <a:r>
                        <a:rPr lang="ru-RU" sz="1100" u="none" strike="noStrike" dirty="0">
                          <a:effectLst/>
                        </a:rPr>
                        <a:t>40</a:t>
                      </a:r>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ru-RU" sz="1100" u="none" strike="noStrike">
                          <a:effectLst/>
                        </a:rPr>
                        <a:t>~ 0</a:t>
                      </a:r>
                      <a:endParaRPr lang="ru-RU"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900 um</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250 GHz gyrotron</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smtClean="0">
                          <a:effectLst/>
                        </a:rPr>
                        <a:t>1(</a:t>
                      </a:r>
                      <a:r>
                        <a:rPr lang="ru-RU" sz="1100" u="none" strike="noStrike" dirty="0" smtClean="0">
                          <a:effectLst/>
                        </a:rPr>
                        <a:t>200</a:t>
                      </a:r>
                      <a:r>
                        <a:rPr lang="en-US" sz="1100" u="none" strike="noStrike" dirty="0" smtClean="0">
                          <a:effectLst/>
                        </a:rPr>
                        <a:t>)</a:t>
                      </a:r>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dirty="0" smtClean="0">
                          <a:effectLst/>
                        </a:rPr>
                        <a:t>1(</a:t>
                      </a:r>
                      <a:r>
                        <a:rPr lang="ru-RU" sz="1100" u="none" strike="noStrike" dirty="0" smtClean="0">
                          <a:effectLst/>
                        </a:rPr>
                        <a:t>20</a:t>
                      </a:r>
                      <a:r>
                        <a:rPr lang="en-US" sz="1100" u="none" strike="noStrike" dirty="0" smtClean="0">
                          <a:effectLst/>
                        </a:rPr>
                        <a:t>)</a:t>
                      </a:r>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a:effectLst/>
                        </a:rPr>
                        <a:t>2400 um</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170 GHz gyrotron</a:t>
                      </a:r>
                      <a:endParaRPr lang="en-US" sz="1100" b="0" i="0" u="none" strike="noStrike">
                        <a:solidFill>
                          <a:srgbClr val="000000"/>
                        </a:solidFill>
                        <a:effectLst/>
                        <a:latin typeface="Calibri"/>
                      </a:endParaRPr>
                    </a:p>
                  </a:txBody>
                  <a:tcPr marL="6350" marR="6350" marT="6350" marB="0" anchor="b"/>
                </a:tc>
                <a:tc>
                  <a:txBody>
                    <a:bodyPr/>
                    <a:lstStyle/>
                    <a:p>
                      <a:pPr algn="ctr" fontAlgn="b"/>
                      <a:r>
                        <a:rPr lang="ru-RU" sz="1100" u="none" strike="noStrike">
                          <a:effectLst/>
                        </a:rPr>
                        <a:t>2000</a:t>
                      </a:r>
                      <a:endParaRPr lang="ru-RU" sz="1100" b="0" i="0" u="none" strike="noStrike">
                        <a:solidFill>
                          <a:srgbClr val="000000"/>
                        </a:solidFill>
                        <a:effectLst/>
                        <a:latin typeface="Calibri"/>
                      </a:endParaRPr>
                    </a:p>
                  </a:txBody>
                  <a:tcPr marL="6350" marR="6350" marT="6350" marB="0" anchor="b"/>
                </a:tc>
                <a:tc>
                  <a:txBody>
                    <a:bodyPr/>
                    <a:lstStyle/>
                    <a:p>
                      <a:pPr algn="ctr" fontAlgn="b"/>
                      <a:r>
                        <a:rPr lang="ru-RU" sz="1100" u="none" strike="noStrike">
                          <a:effectLst/>
                        </a:rPr>
                        <a:t>2000</a:t>
                      </a:r>
                      <a:endParaRPr lang="ru-RU"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a:effectLst/>
                        </a:rPr>
                        <a:t>3500 um</a:t>
                      </a:r>
                      <a:endParaRPr lang="en-US" sz="1100" b="0" i="0" u="none" strike="noStrike" dirty="0">
                        <a:solidFill>
                          <a:srgbClr val="000000"/>
                        </a:solidFill>
                        <a:effectLst/>
                        <a:latin typeface="Calibri"/>
                      </a:endParaRPr>
                    </a:p>
                  </a:txBody>
                  <a:tcPr marL="6350" marR="6350" marT="6350" marB="0" anchor="b"/>
                </a:tc>
              </a:tr>
            </a:tbl>
          </a:graphicData>
        </a:graphic>
      </p:graphicFrame>
      <p:sp>
        <p:nvSpPr>
          <p:cNvPr id="3" name="Стрелка вправо 2"/>
          <p:cNvSpPr/>
          <p:nvPr/>
        </p:nvSpPr>
        <p:spPr>
          <a:xfrm rot="12678607">
            <a:off x="4974350" y="3498420"/>
            <a:ext cx="640222" cy="34224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p:cNvSpPr txBox="1">
            <a:spLocks/>
          </p:cNvSpPr>
          <p:nvPr/>
        </p:nvSpPr>
        <p:spPr>
          <a:xfrm>
            <a:off x="179512" y="195640"/>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dirty="0" smtClean="0"/>
              <a:t>Источники излучения для нагрева плазмы</a:t>
            </a:r>
            <a:endParaRPr lang="ru-RU" sz="3200" dirty="0"/>
          </a:p>
        </p:txBody>
      </p:sp>
      <p:sp>
        <p:nvSpPr>
          <p:cNvPr id="7" name="Стрелка вправо 6"/>
          <p:cNvSpPr/>
          <p:nvPr/>
        </p:nvSpPr>
        <p:spPr>
          <a:xfrm rot="2134794">
            <a:off x="2235539" y="2004151"/>
            <a:ext cx="640222" cy="34224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131840" y="2895324"/>
            <a:ext cx="1296144" cy="923330"/>
          </a:xfrm>
          <a:prstGeom prst="rect">
            <a:avLst/>
          </a:prstGeom>
          <a:noFill/>
        </p:spPr>
        <p:txBody>
          <a:bodyPr wrap="square" rtlCol="0">
            <a:spAutoFit/>
          </a:bodyPr>
          <a:lstStyle/>
          <a:p>
            <a:r>
              <a:rPr lang="ru-RU" dirty="0" smtClean="0"/>
              <a:t>Лазер на свободных электронах</a:t>
            </a:r>
            <a:endParaRPr lang="ru-RU" dirty="0"/>
          </a:p>
        </p:txBody>
      </p:sp>
    </p:spTree>
    <p:extLst>
      <p:ext uri="{BB962C8B-B14F-4D97-AF65-F5344CB8AC3E}">
        <p14:creationId xmlns:p14="http://schemas.microsoft.com/office/powerpoint/2010/main" val="2479773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5" name="Прямоугольник 4"/>
          <p:cNvSpPr/>
          <p:nvPr/>
        </p:nvSpPr>
        <p:spPr>
          <a:xfrm>
            <a:off x="539552" y="1556792"/>
            <a:ext cx="7920880" cy="4401205"/>
          </a:xfrm>
          <a:prstGeom prst="rect">
            <a:avLst/>
          </a:prstGeom>
        </p:spPr>
        <p:txBody>
          <a:bodyPr wrap="square">
            <a:spAutoFit/>
          </a:bodyPr>
          <a:lstStyle/>
          <a:p>
            <a:pPr marL="285750" indent="-285750" algn="just">
              <a:buFont typeface="Arial" pitchFamily="34" charset="0"/>
              <a:buChar char="•"/>
            </a:pPr>
            <a:r>
              <a:rPr lang="ru-RU" sz="2000" dirty="0"/>
              <a:t>Продемонстрирован точечный разряд в неоднородном потоке газа, поддерживаемый мощным </a:t>
            </a:r>
            <a:r>
              <a:rPr lang="ru-RU" sz="2000" dirty="0" err="1"/>
              <a:t>терагерцовым</a:t>
            </a:r>
            <a:r>
              <a:rPr lang="ru-RU" sz="2000" dirty="0"/>
              <a:t> излучением </a:t>
            </a:r>
            <a:r>
              <a:rPr lang="ru-RU" sz="2000" dirty="0" err="1"/>
              <a:t>гиротрона</a:t>
            </a:r>
            <a:endParaRPr lang="ru-RU" sz="2000" dirty="0"/>
          </a:p>
          <a:p>
            <a:pPr marL="285750" indent="-285750" algn="just">
              <a:buFont typeface="Arial" pitchFamily="34" charset="0"/>
              <a:buChar char="•"/>
            </a:pPr>
            <a:endParaRPr lang="ru-RU" sz="2000" dirty="0"/>
          </a:p>
          <a:p>
            <a:pPr marL="285750" indent="-285750" algn="just">
              <a:buFont typeface="Arial" pitchFamily="34" charset="0"/>
              <a:buChar char="•"/>
            </a:pPr>
            <a:r>
              <a:rPr lang="ru-RU" sz="2000" dirty="0"/>
              <a:t>Такой разряд может являться эффективным точечным источником вакуумного ультрафиолетового излучения (10 кВт , 112-180 </a:t>
            </a:r>
            <a:r>
              <a:rPr lang="ru-RU" sz="2000" dirty="0" err="1"/>
              <a:t>нм</a:t>
            </a:r>
            <a:r>
              <a:rPr lang="ru-RU" sz="2000" dirty="0"/>
              <a:t>, аргон) или точечным источником экстремального </a:t>
            </a:r>
            <a:r>
              <a:rPr lang="ru-RU" sz="2000" dirty="0" smtClean="0"/>
              <a:t>ультрафиолета</a:t>
            </a:r>
            <a:r>
              <a:rPr lang="en-US" sz="2000" dirty="0" smtClean="0"/>
              <a:t> (</a:t>
            </a:r>
            <a:r>
              <a:rPr lang="en-US" sz="2000" dirty="0" smtClean="0"/>
              <a:t>300 </a:t>
            </a:r>
            <a:r>
              <a:rPr lang="ru-RU" sz="2000" dirty="0"/>
              <a:t>Вт</a:t>
            </a:r>
            <a:r>
              <a:rPr lang="en-US" sz="2000" dirty="0"/>
              <a:t> </a:t>
            </a:r>
            <a:r>
              <a:rPr lang="ru-RU" sz="2000" dirty="0"/>
              <a:t>в диапазоне</a:t>
            </a:r>
            <a:r>
              <a:rPr lang="en-US" sz="2000" dirty="0"/>
              <a:t> 18-50 </a:t>
            </a:r>
            <a:r>
              <a:rPr lang="ru-RU" sz="2000" dirty="0" err="1" smtClean="0"/>
              <a:t>нм</a:t>
            </a:r>
            <a:r>
              <a:rPr lang="ru-RU" sz="2000" dirty="0" smtClean="0"/>
              <a:t>, </a:t>
            </a:r>
            <a:r>
              <a:rPr lang="en-US" sz="2000" dirty="0" smtClean="0"/>
              <a:t>~ 1 </a:t>
            </a:r>
            <a:r>
              <a:rPr lang="ru-RU" sz="2000" dirty="0" smtClean="0"/>
              <a:t>Вт </a:t>
            </a:r>
            <a:r>
              <a:rPr lang="ru-RU" sz="2000" dirty="0" smtClean="0"/>
              <a:t>, </a:t>
            </a:r>
            <a:r>
              <a:rPr lang="ru-RU" sz="2000" dirty="0"/>
              <a:t>12-17 </a:t>
            </a:r>
            <a:r>
              <a:rPr lang="ru-RU" sz="2000" dirty="0" err="1" smtClean="0"/>
              <a:t>нм</a:t>
            </a:r>
            <a:r>
              <a:rPr lang="ru-RU" sz="2000" dirty="0" smtClean="0"/>
              <a:t>). </a:t>
            </a:r>
          </a:p>
          <a:p>
            <a:pPr marL="285750" indent="-285750" algn="just">
              <a:buFont typeface="Arial" pitchFamily="34" charset="0"/>
              <a:buChar char="•"/>
            </a:pPr>
            <a:endParaRPr lang="ru-RU" sz="2000" dirty="0" smtClean="0"/>
          </a:p>
          <a:p>
            <a:pPr marL="285750" indent="-285750" algn="just">
              <a:buFont typeface="Arial" pitchFamily="34" charset="0"/>
              <a:buChar char="•"/>
            </a:pPr>
            <a:r>
              <a:rPr lang="ru-RU" sz="2000" dirty="0" smtClean="0"/>
              <a:t>Повышение </a:t>
            </a:r>
            <a:r>
              <a:rPr lang="ru-RU" sz="2000" dirty="0"/>
              <a:t>эффективности может быть достигнуто  удлинением греющего импульса, </a:t>
            </a:r>
            <a:r>
              <a:rPr lang="ru-RU" sz="2000" dirty="0" err="1"/>
              <a:t>предионизацией</a:t>
            </a:r>
            <a:r>
              <a:rPr lang="ru-RU" sz="2000" dirty="0"/>
              <a:t> газа, повышением </a:t>
            </a:r>
            <a:r>
              <a:rPr lang="ru-RU" sz="2000" dirty="0" smtClean="0"/>
              <a:t>мощности</a:t>
            </a:r>
            <a:r>
              <a:rPr lang="ru-RU" sz="2000" dirty="0"/>
              <a:t> </a:t>
            </a:r>
            <a:r>
              <a:rPr lang="ru-RU" sz="2000" dirty="0" smtClean="0"/>
              <a:t>и частоты греющего </a:t>
            </a:r>
            <a:r>
              <a:rPr lang="ru-RU" sz="2000" dirty="0" smtClean="0"/>
              <a:t>поля</a:t>
            </a:r>
          </a:p>
          <a:p>
            <a:pPr marL="285750" indent="-285750" algn="just">
              <a:buFont typeface="Arial" pitchFamily="34" charset="0"/>
              <a:buChar char="•"/>
            </a:pPr>
            <a:endParaRPr lang="en-US" sz="2000" dirty="0" smtClean="0"/>
          </a:p>
          <a:p>
            <a:pPr marL="285750" indent="-285750" algn="just">
              <a:buFont typeface="Arial" pitchFamily="34" charset="0"/>
              <a:buChar char="•"/>
            </a:pPr>
            <a:r>
              <a:rPr lang="ru-RU" sz="2000" dirty="0" smtClean="0"/>
              <a:t>Развитая концепция позволит продвинуться в перспективную более коротковолновую область (11.2 </a:t>
            </a:r>
            <a:r>
              <a:rPr lang="ru-RU" sz="2000" dirty="0" err="1" smtClean="0"/>
              <a:t>нм</a:t>
            </a:r>
            <a:r>
              <a:rPr lang="ru-RU" sz="2000" dirty="0" smtClean="0"/>
              <a:t>, 6.7 </a:t>
            </a:r>
            <a:r>
              <a:rPr lang="ru-RU" sz="2000" dirty="0" err="1" smtClean="0"/>
              <a:t>нм</a:t>
            </a:r>
            <a:r>
              <a:rPr lang="ru-RU" sz="2000" dirty="0" smtClean="0"/>
              <a:t>)</a:t>
            </a:r>
            <a:endParaRPr lang="ru-RU" sz="2000" dirty="0"/>
          </a:p>
        </p:txBody>
      </p:sp>
    </p:spTree>
    <p:extLst>
      <p:ext uri="{BB962C8B-B14F-4D97-AF65-F5344CB8AC3E}">
        <p14:creationId xmlns:p14="http://schemas.microsoft.com/office/powerpoint/2010/main" val="2779059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0" y="0"/>
            <a:ext cx="9144000" cy="9807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ru-RU" sz="3600" dirty="0"/>
              <a:t>Излучение плазмы ЭЦР </a:t>
            </a:r>
            <a:r>
              <a:rPr lang="ru-RU" sz="3600" dirty="0" smtClean="0"/>
              <a:t>разряда</a:t>
            </a:r>
            <a:endParaRPr lang="ru-RU" sz="3600" dirty="0"/>
          </a:p>
        </p:txBody>
      </p:sp>
      <p:sp>
        <p:nvSpPr>
          <p:cNvPr id="56323" name="Rectangle 3"/>
          <p:cNvSpPr>
            <a:spLocks noChangeArrowheads="1"/>
          </p:cNvSpPr>
          <p:nvPr/>
        </p:nvSpPr>
        <p:spPr bwMode="auto">
          <a:xfrm>
            <a:off x="0" y="1876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56326" name="Object 6"/>
          <p:cNvGraphicFramePr>
            <a:graphicFrameLocks noChangeAspect="1"/>
          </p:cNvGraphicFramePr>
          <p:nvPr/>
        </p:nvGraphicFramePr>
        <p:xfrm>
          <a:off x="180975" y="2771776"/>
          <a:ext cx="4152900" cy="3105150"/>
        </p:xfrm>
        <a:graphic>
          <a:graphicData uri="http://schemas.openxmlformats.org/presentationml/2006/ole">
            <mc:AlternateContent xmlns:mc="http://schemas.openxmlformats.org/markup-compatibility/2006">
              <mc:Choice xmlns:v="urn:schemas-microsoft-com:vml" Requires="v">
                <p:oleObj spid="_x0000_s2060" name="Plot" r:id="rId4" imgW="4935931" imgH="3706063" progId="Grapher.Document">
                  <p:embed/>
                </p:oleObj>
              </mc:Choice>
              <mc:Fallback>
                <p:oleObj name="Plot" r:id="rId4" imgW="4935931" imgH="3706063" progId="Grapher.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2771776"/>
                        <a:ext cx="4152900" cy="310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9" name="Text Box 9"/>
          <p:cNvSpPr txBox="1">
            <a:spLocks noChangeArrowheads="1"/>
          </p:cNvSpPr>
          <p:nvPr/>
        </p:nvSpPr>
        <p:spPr bwMode="auto">
          <a:xfrm>
            <a:off x="4787900" y="1557338"/>
            <a:ext cx="3816548"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sz="1600" dirty="0" smtClean="0"/>
              <a:t>Диапазон длин волн</a:t>
            </a:r>
            <a:r>
              <a:rPr lang="en-US" sz="1600" dirty="0" smtClean="0"/>
              <a:t>:</a:t>
            </a:r>
            <a:endParaRPr lang="en-US" sz="1600" dirty="0"/>
          </a:p>
          <a:p>
            <a:pPr algn="just"/>
            <a:r>
              <a:rPr lang="ru-RU" sz="1600" dirty="0"/>
              <a:t> </a:t>
            </a:r>
            <a:r>
              <a:rPr lang="ru-RU" sz="1600" dirty="0">
                <a:sym typeface="Symbol" pitchFamily="18" charset="2"/>
              </a:rPr>
              <a:t></a:t>
            </a:r>
            <a:r>
              <a:rPr lang="ru-RU" sz="1600" b="1" dirty="0">
                <a:sym typeface="Symbol" pitchFamily="18" charset="2"/>
              </a:rPr>
              <a:t></a:t>
            </a:r>
            <a:r>
              <a:rPr lang="ru-RU" sz="1600" b="1" dirty="0"/>
              <a:t> </a:t>
            </a:r>
            <a:r>
              <a:rPr lang="ru-RU" sz="1600" b="1" dirty="0">
                <a:sym typeface="Symbol" pitchFamily="18" charset="2"/>
              </a:rPr>
              <a:t></a:t>
            </a:r>
            <a:r>
              <a:rPr lang="ru-RU" sz="1600" b="1" dirty="0"/>
              <a:t> 70 – 110 Å</a:t>
            </a:r>
            <a:r>
              <a:rPr lang="ru-RU" sz="1600" dirty="0"/>
              <a:t>, </a:t>
            </a:r>
            <a:endParaRPr lang="en-US" sz="1600" dirty="0"/>
          </a:p>
          <a:p>
            <a:pPr algn="just"/>
            <a:r>
              <a:rPr lang="ru-RU" sz="1600" dirty="0" smtClean="0"/>
              <a:t>Максимальная спектральная светимость</a:t>
            </a:r>
            <a:r>
              <a:rPr lang="en-US" sz="1600" dirty="0" smtClean="0"/>
              <a:t>:</a:t>
            </a:r>
            <a:endParaRPr lang="en-US" sz="1600" dirty="0"/>
          </a:p>
          <a:p>
            <a:pPr algn="just"/>
            <a:r>
              <a:rPr lang="ru-RU" sz="1600" dirty="0"/>
              <a:t> </a:t>
            </a:r>
            <a:r>
              <a:rPr lang="en-US" sz="1600" b="1" dirty="0">
                <a:sym typeface="Symbol" pitchFamily="18" charset="2"/>
              </a:rPr>
              <a:t></a:t>
            </a:r>
            <a:r>
              <a:rPr lang="ru-RU" sz="1600" b="1" dirty="0"/>
              <a:t> </a:t>
            </a:r>
            <a:r>
              <a:rPr lang="en-US" sz="1600" b="1" dirty="0">
                <a:sym typeface="Symbol" pitchFamily="18" charset="2"/>
              </a:rPr>
              <a:t></a:t>
            </a:r>
            <a:r>
              <a:rPr lang="ru-RU" sz="1600" b="1" dirty="0"/>
              <a:t> 90 Å</a:t>
            </a:r>
            <a:r>
              <a:rPr lang="ru-RU" sz="1600" dirty="0"/>
              <a:t>, </a:t>
            </a:r>
            <a:r>
              <a:rPr lang="en-US" sz="1600" b="1" dirty="0"/>
              <a:t>W</a:t>
            </a:r>
            <a:r>
              <a:rPr lang="en-US" sz="1700" b="1" baseline="-25000" dirty="0">
                <a:sym typeface="Symbol" pitchFamily="18" charset="2"/>
              </a:rPr>
              <a:t></a:t>
            </a:r>
            <a:r>
              <a:rPr lang="ru-RU" sz="1700" b="1" dirty="0"/>
              <a:t> </a:t>
            </a:r>
            <a:r>
              <a:rPr lang="ru-RU" sz="1700" b="1" baseline="-25000" dirty="0"/>
              <a:t> </a:t>
            </a:r>
            <a:r>
              <a:rPr lang="ru-RU" sz="1700" b="1" dirty="0"/>
              <a:t>= 730 Вт/</a:t>
            </a:r>
            <a:r>
              <a:rPr lang="ru-RU" sz="1600" b="1" dirty="0"/>
              <a:t> Å</a:t>
            </a:r>
            <a:endParaRPr lang="ru-RU" dirty="0"/>
          </a:p>
        </p:txBody>
      </p:sp>
      <p:sp>
        <p:nvSpPr>
          <p:cNvPr id="56330" name="Text Box 10"/>
          <p:cNvSpPr txBox="1">
            <a:spLocks noChangeArrowheads="1"/>
          </p:cNvSpPr>
          <p:nvPr/>
        </p:nvSpPr>
        <p:spPr bwMode="auto">
          <a:xfrm>
            <a:off x="4902200" y="2823171"/>
            <a:ext cx="358794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sz="1600" dirty="0" smtClean="0"/>
              <a:t>Интеграл по интервалу </a:t>
            </a:r>
            <a:r>
              <a:rPr lang="ru-RU" sz="1600" dirty="0" smtClean="0">
                <a:sym typeface="Symbol" pitchFamily="18" charset="2"/>
              </a:rPr>
              <a:t></a:t>
            </a:r>
            <a:r>
              <a:rPr lang="ru-RU" sz="1600" dirty="0" smtClean="0"/>
              <a:t> </a:t>
            </a:r>
            <a:r>
              <a:rPr lang="ru-RU" sz="1600" dirty="0"/>
              <a:t>= 70 – 110 </a:t>
            </a:r>
            <a:r>
              <a:rPr lang="ru-RU" sz="1600" dirty="0" smtClean="0"/>
              <a:t>Å</a:t>
            </a:r>
          </a:p>
          <a:p>
            <a:pPr algn="just"/>
            <a:endParaRPr lang="en-US" sz="1600" dirty="0"/>
          </a:p>
          <a:p>
            <a:pPr algn="just"/>
            <a:r>
              <a:rPr lang="en-US" sz="1600" b="1" dirty="0"/>
              <a:t>I</a:t>
            </a:r>
            <a:r>
              <a:rPr lang="ru-RU" sz="1400" b="1" dirty="0"/>
              <a:t> </a:t>
            </a:r>
            <a:r>
              <a:rPr lang="ru-RU" sz="1600" b="1" dirty="0">
                <a:sym typeface="Symbol" pitchFamily="18" charset="2"/>
              </a:rPr>
              <a:t></a:t>
            </a:r>
            <a:r>
              <a:rPr lang="ru-RU" sz="1600" b="1" dirty="0"/>
              <a:t> 1 </a:t>
            </a:r>
            <a:r>
              <a:rPr lang="en-US" sz="1600" b="1" dirty="0"/>
              <a:t>W</a:t>
            </a:r>
            <a:r>
              <a:rPr lang="ru-RU" sz="1600" b="1" dirty="0"/>
              <a:t>/</a:t>
            </a:r>
            <a:r>
              <a:rPr lang="en-US" sz="1600" b="1" dirty="0"/>
              <a:t>cm</a:t>
            </a:r>
            <a:r>
              <a:rPr lang="ru-RU" sz="1600" b="1" baseline="30000" dirty="0"/>
              <a:t>2</a:t>
            </a:r>
            <a:r>
              <a:rPr lang="ru-RU" sz="1600" dirty="0"/>
              <a:t>.</a:t>
            </a:r>
            <a:r>
              <a:rPr lang="ru-RU" sz="1400" dirty="0"/>
              <a:t>     </a:t>
            </a:r>
          </a:p>
          <a:p>
            <a:pPr algn="ctr"/>
            <a:r>
              <a:rPr lang="ru-RU" sz="1600" b="1" dirty="0">
                <a:sym typeface="Symbol" pitchFamily="18" charset="2"/>
              </a:rPr>
              <a:t></a:t>
            </a:r>
            <a:endParaRPr lang="ru-RU" sz="1600" b="1" dirty="0"/>
          </a:p>
          <a:p>
            <a:pPr algn="ctr"/>
            <a:r>
              <a:rPr lang="en-US" sz="1600" b="1" dirty="0"/>
              <a:t>W</a:t>
            </a:r>
            <a:r>
              <a:rPr lang="en-US" sz="1600" b="1" baseline="-25000" dirty="0"/>
              <a:t>EUV</a:t>
            </a:r>
            <a:r>
              <a:rPr lang="en-US" sz="1600" dirty="0"/>
              <a:t> = 4</a:t>
            </a:r>
            <a:r>
              <a:rPr lang="ru-RU" sz="1600" dirty="0">
                <a:sym typeface="Symbol" pitchFamily="18" charset="2"/>
              </a:rPr>
              <a:t></a:t>
            </a:r>
            <a:r>
              <a:rPr lang="en-US" sz="1600" dirty="0"/>
              <a:t>r</a:t>
            </a:r>
            <a:r>
              <a:rPr lang="en-US" sz="1600" baseline="30000" dirty="0"/>
              <a:t>2 </a:t>
            </a:r>
            <a:r>
              <a:rPr lang="ru-RU" sz="1600" dirty="0">
                <a:sym typeface="Symbol" pitchFamily="18" charset="2"/>
              </a:rPr>
              <a:t></a:t>
            </a:r>
            <a:r>
              <a:rPr lang="en-US" dirty="0"/>
              <a:t>I</a:t>
            </a:r>
            <a:r>
              <a:rPr lang="en-US" sz="1600" dirty="0"/>
              <a:t> </a:t>
            </a:r>
            <a:r>
              <a:rPr lang="en-US" sz="1600" dirty="0">
                <a:sym typeface="Symbol" pitchFamily="18" charset="2"/>
              </a:rPr>
              <a:t></a:t>
            </a:r>
            <a:r>
              <a:rPr lang="en-US" sz="1600" dirty="0"/>
              <a:t> </a:t>
            </a:r>
            <a:r>
              <a:rPr lang="en-US" sz="1600" b="1" dirty="0"/>
              <a:t>16 kW</a:t>
            </a:r>
            <a:endParaRPr lang="ru-RU" sz="1600" b="1" dirty="0"/>
          </a:p>
          <a:p>
            <a:pPr algn="ctr"/>
            <a:r>
              <a:rPr lang="ru-RU" sz="1600" b="1" dirty="0">
                <a:sym typeface="Symbol" pitchFamily="18" charset="2"/>
              </a:rPr>
              <a:t></a:t>
            </a:r>
            <a:endParaRPr lang="en-US" sz="1600" dirty="0"/>
          </a:p>
          <a:p>
            <a:pPr algn="ctr"/>
            <a:r>
              <a:rPr lang="ru-RU" sz="1600" b="1" dirty="0">
                <a:sym typeface="Symbol" pitchFamily="18" charset="2"/>
              </a:rPr>
              <a:t></a:t>
            </a:r>
            <a:r>
              <a:rPr lang="ru-RU" sz="1600" dirty="0"/>
              <a:t> =  </a:t>
            </a:r>
            <a:r>
              <a:rPr lang="en-US" sz="1600" dirty="0"/>
              <a:t>W</a:t>
            </a:r>
            <a:r>
              <a:rPr lang="en-US" sz="1600" baseline="-25000" dirty="0"/>
              <a:t>EUV</a:t>
            </a:r>
            <a:r>
              <a:rPr lang="ru-RU" sz="1600" dirty="0"/>
              <a:t>  / Р</a:t>
            </a:r>
            <a:r>
              <a:rPr lang="en-US" sz="1600" baseline="-25000" dirty="0"/>
              <a:t>MW</a:t>
            </a:r>
            <a:r>
              <a:rPr lang="ru-RU" sz="1600" i="1" dirty="0"/>
              <a:t>  </a:t>
            </a:r>
            <a:r>
              <a:rPr lang="ru-RU" sz="1600" dirty="0">
                <a:sym typeface="Symbol" pitchFamily="18" charset="2"/>
              </a:rPr>
              <a:t></a:t>
            </a:r>
            <a:r>
              <a:rPr lang="ru-RU" sz="1600" dirty="0"/>
              <a:t> </a:t>
            </a:r>
            <a:r>
              <a:rPr lang="ru-RU" sz="2000" b="1" dirty="0"/>
              <a:t>0.12</a:t>
            </a:r>
          </a:p>
          <a:p>
            <a:pPr algn="ctr"/>
            <a:endParaRPr lang="ru-RU" sz="800" dirty="0"/>
          </a:p>
          <a:p>
            <a:pPr algn="ctr"/>
            <a:endParaRPr lang="ru-RU" sz="800" dirty="0"/>
          </a:p>
          <a:p>
            <a:pPr algn="just"/>
            <a:r>
              <a:rPr lang="ru-RU" sz="1500" dirty="0" smtClean="0"/>
              <a:t>Светимость плазмы</a:t>
            </a:r>
            <a:endParaRPr lang="ru-RU" sz="1600" dirty="0"/>
          </a:p>
          <a:p>
            <a:pPr algn="just"/>
            <a:endParaRPr lang="ru-RU" sz="800" dirty="0"/>
          </a:p>
          <a:p>
            <a:pPr algn="ctr"/>
            <a:r>
              <a:rPr lang="ru-RU" sz="1600" dirty="0"/>
              <a:t>16 </a:t>
            </a:r>
            <a:r>
              <a:rPr lang="en-US" sz="1600" dirty="0"/>
              <a:t>kW</a:t>
            </a:r>
            <a:r>
              <a:rPr lang="ru-RU" sz="1600" dirty="0"/>
              <a:t> / 450 </a:t>
            </a:r>
            <a:r>
              <a:rPr lang="en-US" sz="1600" dirty="0"/>
              <a:t>cm</a:t>
            </a:r>
            <a:r>
              <a:rPr lang="ru-RU" sz="1600" baseline="30000" dirty="0"/>
              <a:t>3</a:t>
            </a:r>
            <a:r>
              <a:rPr lang="ru-RU" sz="1600" dirty="0"/>
              <a:t> </a:t>
            </a:r>
            <a:r>
              <a:rPr lang="ru-RU" sz="1600" dirty="0">
                <a:sym typeface="Symbol" pitchFamily="18" charset="2"/>
              </a:rPr>
              <a:t></a:t>
            </a:r>
            <a:r>
              <a:rPr lang="ru-RU" sz="1600" dirty="0"/>
              <a:t> </a:t>
            </a:r>
            <a:r>
              <a:rPr lang="ru-RU" sz="1600" b="1" dirty="0"/>
              <a:t>35 </a:t>
            </a:r>
            <a:r>
              <a:rPr lang="en-US" sz="1600" b="1" dirty="0"/>
              <a:t>W</a:t>
            </a:r>
            <a:r>
              <a:rPr lang="ru-RU" sz="1600" b="1" dirty="0"/>
              <a:t>/</a:t>
            </a:r>
            <a:r>
              <a:rPr lang="en-US" sz="1600" b="1" dirty="0"/>
              <a:t>cm</a:t>
            </a:r>
            <a:r>
              <a:rPr lang="ru-RU" sz="1600" b="1" baseline="30000" dirty="0"/>
              <a:t>3</a:t>
            </a:r>
            <a:r>
              <a:rPr lang="ru-RU" sz="1600" dirty="0"/>
              <a:t>.</a:t>
            </a:r>
            <a:endParaRPr lang="ru-RU" dirty="0"/>
          </a:p>
        </p:txBody>
      </p:sp>
      <p:sp>
        <p:nvSpPr>
          <p:cNvPr id="56331" name="Rectangle 11"/>
          <p:cNvSpPr>
            <a:spLocks noChangeArrowheads="1"/>
          </p:cNvSpPr>
          <p:nvPr/>
        </p:nvSpPr>
        <p:spPr bwMode="auto">
          <a:xfrm>
            <a:off x="323850" y="1477963"/>
            <a:ext cx="41163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b="1" dirty="0"/>
              <a:t>SMIS 37</a:t>
            </a:r>
            <a:r>
              <a:rPr lang="ru-RU" dirty="0"/>
              <a:t>: </a:t>
            </a:r>
            <a:r>
              <a:rPr lang="en-US" b="1" dirty="0"/>
              <a:t>Argon</a:t>
            </a:r>
            <a:r>
              <a:rPr lang="ru-RU" dirty="0"/>
              <a:t>, р </a:t>
            </a:r>
            <a:r>
              <a:rPr lang="ru-RU" dirty="0">
                <a:sym typeface="Symbol" pitchFamily="18" charset="2"/>
              </a:rPr>
              <a:t></a:t>
            </a:r>
            <a:r>
              <a:rPr lang="ru-RU" dirty="0"/>
              <a:t> 2</a:t>
            </a:r>
            <a:r>
              <a:rPr lang="ru-RU" dirty="0">
                <a:sym typeface="Symbol" pitchFamily="18" charset="2"/>
              </a:rPr>
              <a:t></a:t>
            </a:r>
            <a:r>
              <a:rPr lang="ru-RU" dirty="0"/>
              <a:t>10</a:t>
            </a:r>
            <a:r>
              <a:rPr lang="ru-RU" dirty="0">
                <a:sym typeface="Symbol" pitchFamily="18" charset="2"/>
              </a:rPr>
              <a:t> </a:t>
            </a:r>
            <a:r>
              <a:rPr lang="ru-RU" baseline="30000" dirty="0">
                <a:sym typeface="Symbol" pitchFamily="18" charset="2"/>
              </a:rPr>
              <a:t>– 4</a:t>
            </a:r>
            <a:r>
              <a:rPr lang="ru-RU" dirty="0">
                <a:sym typeface="Symbol" pitchFamily="18" charset="2"/>
              </a:rPr>
              <a:t>  </a:t>
            </a:r>
            <a:r>
              <a:rPr lang="en-US" dirty="0" err="1">
                <a:sym typeface="Symbol" pitchFamily="18" charset="2"/>
              </a:rPr>
              <a:t>Torr</a:t>
            </a:r>
            <a:r>
              <a:rPr lang="ru-RU" dirty="0">
                <a:sym typeface="Symbol" pitchFamily="18" charset="2"/>
              </a:rPr>
              <a:t>, Р</a:t>
            </a:r>
            <a:r>
              <a:rPr lang="en-US" baseline="-25000" dirty="0">
                <a:sym typeface="Symbol" pitchFamily="18" charset="2"/>
              </a:rPr>
              <a:t>MW</a:t>
            </a:r>
            <a:r>
              <a:rPr lang="ru-RU" dirty="0">
                <a:sym typeface="Symbol" pitchFamily="18" charset="2"/>
              </a:rPr>
              <a:t>  = 130 </a:t>
            </a:r>
            <a:r>
              <a:rPr lang="en-US" dirty="0">
                <a:sym typeface="Symbol" pitchFamily="18" charset="2"/>
              </a:rPr>
              <a:t>kW @ 37GHz</a:t>
            </a:r>
            <a:r>
              <a:rPr lang="ru-RU" dirty="0">
                <a:sym typeface="Symbol" pitchFamily="18" charset="2"/>
              </a:rPr>
              <a:t>, В</a:t>
            </a:r>
            <a:r>
              <a:rPr lang="en-US" dirty="0">
                <a:sym typeface="Symbol" pitchFamily="18" charset="2"/>
              </a:rPr>
              <a:t>  </a:t>
            </a:r>
            <a:r>
              <a:rPr lang="ru-RU" dirty="0">
                <a:sym typeface="Symbol" pitchFamily="18" charset="2"/>
              </a:rPr>
              <a:t>= 2.3 </a:t>
            </a:r>
            <a:r>
              <a:rPr lang="en-US" dirty="0">
                <a:sym typeface="Symbol" pitchFamily="18" charset="2"/>
              </a:rPr>
              <a:t>T</a:t>
            </a:r>
            <a:endParaRPr lang="ru-RU" dirty="0">
              <a:sym typeface="Symbol" pitchFamily="18" charset="2"/>
            </a:endParaRPr>
          </a:p>
        </p:txBody>
      </p:sp>
      <p:sp>
        <p:nvSpPr>
          <p:cNvPr id="56332" name="Rectangle 12"/>
          <p:cNvSpPr>
            <a:spLocks noChangeArrowheads="1"/>
          </p:cNvSpPr>
          <p:nvPr/>
        </p:nvSpPr>
        <p:spPr bwMode="auto">
          <a:xfrm>
            <a:off x="0" y="6214160"/>
            <a:ext cx="47931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t>S.V. </a:t>
            </a:r>
            <a:r>
              <a:rPr lang="en-US" dirty="0" err="1"/>
              <a:t>Golubev</a:t>
            </a:r>
            <a:r>
              <a:rPr lang="en-US" dirty="0"/>
              <a:t> et al. J. of X-ray Sci. &amp; Tech., </a:t>
            </a:r>
            <a:r>
              <a:rPr lang="en-US" b="1" dirty="0"/>
              <a:t>6</a:t>
            </a:r>
            <a:r>
              <a:rPr lang="en-US" dirty="0"/>
              <a:t>, 244.</a:t>
            </a:r>
          </a:p>
          <a:p>
            <a:r>
              <a:rPr lang="en-US" dirty="0"/>
              <a:t>A.V</a:t>
            </a:r>
            <a:r>
              <a:rPr lang="en-US" dirty="0" smtClean="0"/>
              <a:t>.</a:t>
            </a:r>
            <a:r>
              <a:rPr lang="ru-RU" dirty="0" smtClean="0"/>
              <a:t> </a:t>
            </a:r>
            <a:r>
              <a:rPr lang="en-US" dirty="0" err="1" smtClean="0"/>
              <a:t>Vodopyanov</a:t>
            </a:r>
            <a:r>
              <a:rPr lang="en-US" dirty="0" smtClean="0"/>
              <a:t> </a:t>
            </a:r>
            <a:r>
              <a:rPr lang="en-US" dirty="0"/>
              <a:t>et al. Tech. Phys. </a:t>
            </a:r>
            <a:r>
              <a:rPr lang="en-US" dirty="0" err="1"/>
              <a:t>Lett</a:t>
            </a:r>
            <a:r>
              <a:rPr lang="en-US" dirty="0"/>
              <a:t>., </a:t>
            </a:r>
            <a:r>
              <a:rPr lang="en-US" b="1" dirty="0"/>
              <a:t>26</a:t>
            </a:r>
            <a:r>
              <a:rPr lang="en-US" dirty="0"/>
              <a:t>,1075.</a:t>
            </a:r>
            <a:r>
              <a:rPr lang="ru-RU" dirty="0"/>
              <a:t> </a:t>
            </a:r>
          </a:p>
        </p:txBody>
      </p:sp>
    </p:spTree>
    <p:extLst>
      <p:ext uri="{BB962C8B-B14F-4D97-AF65-F5344CB8AC3E}">
        <p14:creationId xmlns:p14="http://schemas.microsoft.com/office/powerpoint/2010/main" val="2849427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ie.org/Images/Graphics/Newsroom/Imported-2015/006259/006259_10_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556792"/>
            <a:ext cx="4587119"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850106"/>
          </a:xfrm>
        </p:spPr>
        <p:txBody>
          <a:bodyPr>
            <a:normAutofit fontScale="90000"/>
          </a:bodyPr>
          <a:lstStyle/>
          <a:p>
            <a:pPr algn="l"/>
            <a:r>
              <a:rPr lang="ru-RU" sz="3200" dirty="0" smtClean="0"/>
              <a:t>Введение</a:t>
            </a:r>
            <a:br>
              <a:rPr lang="ru-RU" sz="3200" dirty="0" smtClean="0"/>
            </a:br>
            <a:r>
              <a:rPr lang="ru-RU" sz="3200" dirty="0" smtClean="0"/>
              <a:t>Литография высокого разрешения</a:t>
            </a:r>
            <a:endParaRPr lang="ru-RU" sz="3200" dirty="0"/>
          </a:p>
        </p:txBody>
      </p:sp>
      <p:sp>
        <p:nvSpPr>
          <p:cNvPr id="3" name="Объект 2"/>
          <p:cNvSpPr>
            <a:spLocks noGrp="1"/>
          </p:cNvSpPr>
          <p:nvPr>
            <p:ph idx="1"/>
          </p:nvPr>
        </p:nvSpPr>
        <p:spPr>
          <a:xfrm>
            <a:off x="179512" y="2604045"/>
            <a:ext cx="6419056" cy="3777283"/>
          </a:xfrm>
        </p:spPr>
        <p:txBody>
          <a:bodyPr>
            <a:normAutofit fontScale="85000" lnSpcReduction="10000"/>
          </a:bodyPr>
          <a:lstStyle/>
          <a:p>
            <a:r>
              <a:rPr lang="ru-RU" sz="2800" dirty="0" smtClean="0"/>
              <a:t>Оптическая схема:</a:t>
            </a:r>
          </a:p>
          <a:p>
            <a:r>
              <a:rPr lang="en-US" sz="2800" dirty="0" smtClean="0"/>
              <a:t>Mo/Si </a:t>
            </a:r>
            <a:r>
              <a:rPr lang="ru-RU" sz="2800" dirty="0" smtClean="0"/>
              <a:t>многослойные зеркала</a:t>
            </a:r>
            <a:r>
              <a:rPr lang="en-US" sz="2800" dirty="0" smtClean="0"/>
              <a:t/>
            </a:r>
            <a:br>
              <a:rPr lang="en-US" sz="2800" dirty="0" smtClean="0"/>
            </a:br>
            <a:r>
              <a:rPr lang="en-US" sz="2800" dirty="0" smtClean="0"/>
              <a:t>R = </a:t>
            </a:r>
            <a:r>
              <a:rPr lang="ru-RU" sz="2800" dirty="0" smtClean="0"/>
              <a:t>60-</a:t>
            </a:r>
            <a:r>
              <a:rPr lang="en-US" sz="2800" dirty="0" smtClean="0"/>
              <a:t>70%, </a:t>
            </a:r>
            <a:r>
              <a:rPr lang="ru-RU" sz="2800" dirty="0" smtClean="0"/>
              <a:t>всей схемы </a:t>
            </a:r>
            <a:r>
              <a:rPr lang="en-US" sz="2800" dirty="0" smtClean="0"/>
              <a:t>5%</a:t>
            </a:r>
          </a:p>
          <a:p>
            <a:pPr marL="0" indent="0">
              <a:buNone/>
            </a:pPr>
            <a:endParaRPr lang="ru-RU" sz="2800" dirty="0" smtClean="0"/>
          </a:p>
          <a:p>
            <a:r>
              <a:rPr lang="ru-RU" sz="2800" dirty="0" smtClean="0"/>
              <a:t>Источник мягкого рентгеновского излучения (экстремального ультрафиолета)</a:t>
            </a:r>
            <a:r>
              <a:rPr lang="en-US" sz="2800" dirty="0" smtClean="0"/>
              <a:t>:  </a:t>
            </a:r>
            <a:r>
              <a:rPr lang="ru-RU" sz="2800" dirty="0" smtClean="0"/>
              <a:t/>
            </a:r>
            <a:br>
              <a:rPr lang="ru-RU" sz="2800" dirty="0" smtClean="0"/>
            </a:br>
            <a:r>
              <a:rPr lang="en-US" sz="2800" dirty="0" smtClean="0"/>
              <a:t>&gt; 100 </a:t>
            </a:r>
            <a:r>
              <a:rPr lang="ru-RU" sz="2800" dirty="0" smtClean="0"/>
              <a:t>Вт  в</a:t>
            </a:r>
            <a:r>
              <a:rPr lang="en-US" sz="2800" dirty="0" smtClean="0"/>
              <a:t>  13.5 </a:t>
            </a:r>
            <a:r>
              <a:rPr lang="ru-RU" sz="2800" dirty="0" err="1" smtClean="0"/>
              <a:t>нм</a:t>
            </a:r>
            <a:r>
              <a:rPr lang="en-US" sz="2800" dirty="0" smtClean="0"/>
              <a:t>±</a:t>
            </a:r>
            <a:r>
              <a:rPr lang="en-US" sz="2800" dirty="0"/>
              <a:t> 1 </a:t>
            </a:r>
            <a:r>
              <a:rPr lang="en-US" sz="2800" dirty="0" smtClean="0"/>
              <a:t>%</a:t>
            </a:r>
            <a:r>
              <a:rPr lang="ru-RU" sz="2800" dirty="0" smtClean="0"/>
              <a:t>,     (11.2 </a:t>
            </a:r>
            <a:r>
              <a:rPr lang="ru-RU" sz="2800" dirty="0" err="1" smtClean="0"/>
              <a:t>нм</a:t>
            </a:r>
            <a:r>
              <a:rPr lang="ru-RU" sz="2800" dirty="0" smtClean="0"/>
              <a:t> 6.7 </a:t>
            </a:r>
            <a:r>
              <a:rPr lang="ru-RU" sz="2800" dirty="0" err="1" smtClean="0"/>
              <a:t>нм</a:t>
            </a:r>
            <a:r>
              <a:rPr lang="ru-RU" sz="2800" dirty="0" smtClean="0"/>
              <a:t>)</a:t>
            </a:r>
            <a:endParaRPr lang="en-US" sz="2800" dirty="0" smtClean="0"/>
          </a:p>
          <a:p>
            <a:pPr lvl="1"/>
            <a:r>
              <a:rPr lang="ru-RU" sz="2400" dirty="0" smtClean="0"/>
              <a:t>Излучение возбужденных многозарядных ионов</a:t>
            </a:r>
          </a:p>
          <a:p>
            <a:pPr marL="457200" lvl="1" indent="0">
              <a:buNone/>
            </a:pPr>
            <a:r>
              <a:rPr lang="en-US" sz="2400" dirty="0" smtClean="0"/>
              <a:t>Xe</a:t>
            </a:r>
            <a:r>
              <a:rPr lang="en-US" sz="2400" baseline="30000" dirty="0" smtClean="0"/>
              <a:t>10+</a:t>
            </a:r>
            <a:r>
              <a:rPr lang="en-US" sz="2400" dirty="0" smtClean="0"/>
              <a:t>   (CE 1%)       Sn</a:t>
            </a:r>
            <a:r>
              <a:rPr lang="en-US" sz="2400" baseline="30000" dirty="0" smtClean="0"/>
              <a:t>+7</a:t>
            </a:r>
            <a:r>
              <a:rPr lang="en-US" sz="2400" dirty="0" smtClean="0"/>
              <a:t> – Sn</a:t>
            </a:r>
            <a:r>
              <a:rPr lang="en-US" sz="2400" baseline="30000" dirty="0" smtClean="0"/>
              <a:t>+12</a:t>
            </a:r>
            <a:r>
              <a:rPr lang="en-US" sz="2400" dirty="0" smtClean="0"/>
              <a:t> (CE 5%)    Li </a:t>
            </a:r>
            <a:r>
              <a:rPr lang="en-US" sz="2400" baseline="30000" dirty="0" smtClean="0"/>
              <a:t>3+</a:t>
            </a:r>
            <a:r>
              <a:rPr lang="en-US" sz="2400" dirty="0" smtClean="0"/>
              <a:t> (CE 1%)</a:t>
            </a:r>
          </a:p>
          <a:p>
            <a:pPr marL="0" indent="0">
              <a:buNone/>
            </a:pPr>
            <a:endParaRPr lang="ru-RU" sz="2800" dirty="0"/>
          </a:p>
        </p:txBody>
      </p:sp>
      <p:sp>
        <p:nvSpPr>
          <p:cNvPr id="4" name="Стрелка вниз 3"/>
          <p:cNvSpPr/>
          <p:nvPr/>
        </p:nvSpPr>
        <p:spPr>
          <a:xfrm>
            <a:off x="2123728" y="3717032"/>
            <a:ext cx="72008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85615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682" y="114360"/>
            <a:ext cx="8229600" cy="1143000"/>
          </a:xfrm>
        </p:spPr>
        <p:txBody>
          <a:bodyPr>
            <a:noAutofit/>
          </a:bodyPr>
          <a:lstStyle/>
          <a:p>
            <a:pPr algn="l"/>
            <a:r>
              <a:rPr lang="ru-RU" sz="2800" dirty="0" smtClean="0"/>
              <a:t>Введение</a:t>
            </a:r>
            <a:br>
              <a:rPr lang="ru-RU" sz="2800" dirty="0" smtClean="0"/>
            </a:br>
            <a:r>
              <a:rPr lang="ru-RU" sz="2800" dirty="0" smtClean="0"/>
              <a:t>Источник экстремального ультрафиолета</a:t>
            </a:r>
            <a:endParaRPr lang="ru-RU" sz="2800" dirty="0"/>
          </a:p>
        </p:txBody>
      </p:sp>
      <p:sp>
        <p:nvSpPr>
          <p:cNvPr id="3" name="Объект 2"/>
          <p:cNvSpPr>
            <a:spLocks noGrp="1"/>
          </p:cNvSpPr>
          <p:nvPr>
            <p:ph idx="1"/>
          </p:nvPr>
        </p:nvSpPr>
        <p:spPr>
          <a:xfrm>
            <a:off x="457200" y="1600200"/>
            <a:ext cx="4330824" cy="4525963"/>
          </a:xfrm>
        </p:spPr>
        <p:txBody>
          <a:bodyPr>
            <a:normAutofit/>
          </a:bodyPr>
          <a:lstStyle/>
          <a:p>
            <a:r>
              <a:rPr lang="ru-RU" sz="2400" dirty="0" smtClean="0"/>
              <a:t>Точечный разряд с многозарядными ионами</a:t>
            </a:r>
            <a:r>
              <a:rPr lang="en-US" sz="2400" dirty="0" smtClean="0"/>
              <a:t/>
            </a:r>
            <a:br>
              <a:rPr lang="en-US" sz="2400" dirty="0" smtClean="0"/>
            </a:br>
            <a:r>
              <a:rPr lang="en-US" sz="2400" dirty="0" smtClean="0"/>
              <a:t>Sn</a:t>
            </a:r>
            <a:r>
              <a:rPr lang="en-US" sz="2400" baseline="30000" dirty="0" smtClean="0"/>
              <a:t>+9 </a:t>
            </a:r>
            <a:r>
              <a:rPr lang="en-US" sz="2400" dirty="0" smtClean="0"/>
              <a:t>-Sn</a:t>
            </a:r>
            <a:r>
              <a:rPr lang="en-US" sz="2400" baseline="30000" dirty="0" smtClean="0"/>
              <a:t>+12</a:t>
            </a:r>
            <a:r>
              <a:rPr lang="en-US" sz="2400" dirty="0" smtClean="0"/>
              <a:t>, Xe</a:t>
            </a:r>
            <a:r>
              <a:rPr lang="en-US" sz="2400" baseline="30000" dirty="0" smtClean="0"/>
              <a:t>8+</a:t>
            </a:r>
            <a:r>
              <a:rPr lang="en-US" sz="2400" dirty="0" smtClean="0"/>
              <a:t> - Xe</a:t>
            </a:r>
            <a:r>
              <a:rPr lang="en-US" sz="2400" baseline="30000" dirty="0" smtClean="0"/>
              <a:t>11+</a:t>
            </a:r>
          </a:p>
          <a:p>
            <a:r>
              <a:rPr lang="en-US" sz="2400" dirty="0" err="1"/>
              <a:t>N</a:t>
            </a:r>
            <a:r>
              <a:rPr lang="en-US" sz="2400" baseline="-25000" dirty="0" err="1"/>
              <a:t>e</a:t>
            </a:r>
            <a:r>
              <a:rPr lang="en-US" sz="2400" dirty="0" err="1"/>
              <a:t>τ</a:t>
            </a:r>
            <a:r>
              <a:rPr lang="en-US" sz="2400" baseline="-25000" dirty="0" err="1"/>
              <a:t>i</a:t>
            </a:r>
            <a:r>
              <a:rPr lang="en-US" sz="2400" dirty="0"/>
              <a:t>  ~ 10</a:t>
            </a:r>
            <a:r>
              <a:rPr lang="en-US" sz="2400" baseline="30000" dirty="0"/>
              <a:t>9</a:t>
            </a:r>
            <a:r>
              <a:rPr lang="en-US" sz="2400" dirty="0"/>
              <a:t> cm</a:t>
            </a:r>
            <a:r>
              <a:rPr lang="en-US" sz="2400" baseline="30000" dirty="0"/>
              <a:t>-3</a:t>
            </a:r>
            <a:r>
              <a:rPr lang="en-US" sz="2400" dirty="0"/>
              <a:t>s</a:t>
            </a:r>
          </a:p>
          <a:p>
            <a:r>
              <a:rPr lang="en-US" sz="2400" dirty="0" err="1" smtClean="0"/>
              <a:t>T</a:t>
            </a:r>
            <a:r>
              <a:rPr lang="en-US" sz="2400" baseline="-25000" dirty="0" err="1" smtClean="0"/>
              <a:t>e</a:t>
            </a:r>
            <a:r>
              <a:rPr lang="en-US" sz="2400" dirty="0" smtClean="0"/>
              <a:t> </a:t>
            </a:r>
            <a:r>
              <a:rPr lang="en-US" sz="2400" dirty="0"/>
              <a:t>= 20 – 200 </a:t>
            </a:r>
            <a:r>
              <a:rPr lang="en-US" sz="2400" dirty="0" err="1"/>
              <a:t>eV</a:t>
            </a:r>
            <a:r>
              <a:rPr lang="en-US" sz="2400" dirty="0"/>
              <a:t>  (</a:t>
            </a:r>
            <a:r>
              <a:rPr lang="en-US" sz="2400" dirty="0" err="1"/>
              <a:t>E</a:t>
            </a:r>
            <a:r>
              <a:rPr lang="en-US" sz="2400" baseline="-25000" dirty="0" err="1"/>
              <a:t>ph</a:t>
            </a:r>
            <a:r>
              <a:rPr lang="en-US" sz="2400" dirty="0"/>
              <a:t> = 92 </a:t>
            </a:r>
            <a:r>
              <a:rPr lang="en-US" sz="2400" dirty="0" err="1"/>
              <a:t>eV</a:t>
            </a:r>
            <a:r>
              <a:rPr lang="en-US" sz="2400" dirty="0"/>
              <a:t>) </a:t>
            </a:r>
          </a:p>
          <a:p>
            <a:r>
              <a:rPr lang="ru-RU" sz="2400" dirty="0" smtClean="0"/>
              <a:t>Размер </a:t>
            </a:r>
            <a:r>
              <a:rPr lang="en-US" sz="2400" dirty="0" smtClean="0"/>
              <a:t>L </a:t>
            </a:r>
            <a:r>
              <a:rPr lang="en-US" sz="2400" dirty="0"/>
              <a:t>&lt; 1 mm</a:t>
            </a:r>
          </a:p>
          <a:p>
            <a:r>
              <a:rPr lang="en-US" sz="2400" dirty="0" smtClean="0"/>
              <a:t>τ </a:t>
            </a:r>
            <a:r>
              <a:rPr lang="en-US" sz="2400" dirty="0"/>
              <a:t>= L / V</a:t>
            </a:r>
            <a:r>
              <a:rPr lang="en-US" sz="2400" baseline="-25000" dirty="0"/>
              <a:t>is</a:t>
            </a:r>
            <a:r>
              <a:rPr lang="en-US" sz="2400" dirty="0"/>
              <a:t> = </a:t>
            </a:r>
            <a:r>
              <a:rPr lang="en-US" sz="2400" dirty="0" smtClean="0"/>
              <a:t>10</a:t>
            </a:r>
            <a:r>
              <a:rPr lang="en-US" sz="2400" baseline="30000" dirty="0" smtClean="0"/>
              <a:t>-8</a:t>
            </a:r>
            <a:r>
              <a:rPr lang="en-US" sz="2400" dirty="0" smtClean="0"/>
              <a:t> - 10</a:t>
            </a:r>
            <a:r>
              <a:rPr lang="en-US" sz="2400" baseline="30000" dirty="0" smtClean="0"/>
              <a:t>-7</a:t>
            </a:r>
            <a:r>
              <a:rPr lang="en-US" sz="2400" dirty="0" smtClean="0"/>
              <a:t>s</a:t>
            </a:r>
            <a:endParaRPr lang="en-US" sz="2400" dirty="0"/>
          </a:p>
          <a:p>
            <a:r>
              <a:rPr lang="en-US" sz="2400" dirty="0" smtClean="0"/>
              <a:t>N</a:t>
            </a:r>
            <a:r>
              <a:rPr lang="en-US" sz="2400" baseline="-25000" dirty="0" smtClean="0"/>
              <a:t>e</a:t>
            </a:r>
            <a:r>
              <a:rPr lang="en-US" sz="2400" dirty="0" smtClean="0"/>
              <a:t> = 10</a:t>
            </a:r>
            <a:r>
              <a:rPr lang="en-US" sz="2400" baseline="30000" dirty="0" smtClean="0"/>
              <a:t>16</a:t>
            </a:r>
            <a:r>
              <a:rPr lang="en-US" sz="2400" dirty="0" smtClean="0"/>
              <a:t> – 10</a:t>
            </a:r>
            <a:r>
              <a:rPr lang="en-US" sz="2400" baseline="30000" dirty="0" smtClean="0"/>
              <a:t>18</a:t>
            </a:r>
            <a:r>
              <a:rPr lang="en-US" sz="2400" dirty="0" smtClean="0"/>
              <a:t> cm</a:t>
            </a:r>
            <a:r>
              <a:rPr lang="en-US" sz="2400" baseline="30000" dirty="0" smtClean="0"/>
              <a:t>-3</a:t>
            </a:r>
          </a:p>
          <a:p>
            <a:r>
              <a:rPr lang="ru-RU" sz="2400" dirty="0" smtClean="0"/>
              <a:t>Мощность излучения в </a:t>
            </a:r>
            <a:r>
              <a:rPr lang="en-US" sz="2400" dirty="0" smtClean="0"/>
              <a:t> 13.5nm</a:t>
            </a:r>
            <a:r>
              <a:rPr lang="ru-RU" sz="2400" dirty="0" smtClean="0"/>
              <a:t> </a:t>
            </a:r>
            <a:r>
              <a:rPr lang="en-US" sz="2400" dirty="0" smtClean="0"/>
              <a:t>±</a:t>
            </a:r>
            <a:r>
              <a:rPr lang="ru-RU" sz="2400" dirty="0" smtClean="0"/>
              <a:t> </a:t>
            </a:r>
            <a:r>
              <a:rPr lang="en-US" sz="2400" dirty="0" smtClean="0"/>
              <a:t>1%  100 - 1000 W</a:t>
            </a:r>
          </a:p>
          <a:p>
            <a:endParaRPr lang="ru-RU" sz="2400" dirty="0"/>
          </a:p>
        </p:txBody>
      </p:sp>
      <p:sp>
        <p:nvSpPr>
          <p:cNvPr id="17" name="Прямоугольник 16"/>
          <p:cNvSpPr/>
          <p:nvPr/>
        </p:nvSpPr>
        <p:spPr>
          <a:xfrm>
            <a:off x="4932040" y="3789040"/>
            <a:ext cx="3995936" cy="738664"/>
          </a:xfrm>
          <a:prstGeom prst="rect">
            <a:avLst/>
          </a:prstGeom>
        </p:spPr>
        <p:txBody>
          <a:bodyPr wrap="square">
            <a:spAutoFit/>
          </a:bodyPr>
          <a:lstStyle/>
          <a:p>
            <a:r>
              <a:rPr lang="en-US" sz="1400" dirty="0" smtClean="0"/>
              <a:t>1. </a:t>
            </a:r>
            <a:r>
              <a:rPr lang="en-US" sz="1400" dirty="0" err="1" smtClean="0"/>
              <a:t>Vodopyanov</a:t>
            </a:r>
            <a:r>
              <a:rPr lang="ru-RU" sz="1400" dirty="0" smtClean="0"/>
              <a:t> </a:t>
            </a:r>
            <a:r>
              <a:rPr lang="en-US" sz="1400" dirty="0" smtClean="0"/>
              <a:t>A.V, et al // JETP </a:t>
            </a:r>
            <a:r>
              <a:rPr lang="en-US" sz="1400" dirty="0"/>
              <a:t>Letters, </a:t>
            </a:r>
            <a:r>
              <a:rPr lang="en-US" sz="1400" dirty="0" smtClean="0"/>
              <a:t>88, 95. </a:t>
            </a:r>
          </a:p>
          <a:p>
            <a:r>
              <a:rPr lang="en-US" sz="1400" dirty="0" smtClean="0"/>
              <a:t>2. </a:t>
            </a:r>
            <a:r>
              <a:rPr lang="en-US" sz="1400" dirty="0" err="1" smtClean="0"/>
              <a:t>Yushkov</a:t>
            </a:r>
            <a:r>
              <a:rPr lang="en-US" sz="1400" dirty="0" smtClean="0"/>
              <a:t> </a:t>
            </a:r>
            <a:r>
              <a:rPr lang="en-US" sz="1400" dirty="0"/>
              <a:t>G.Y</a:t>
            </a:r>
            <a:r>
              <a:rPr lang="en-US" sz="1400" dirty="0" smtClean="0"/>
              <a:t>., et al // IEEE </a:t>
            </a:r>
            <a:r>
              <a:rPr lang="en-US" sz="1400" dirty="0"/>
              <a:t>Transactions on Plasma Science, </a:t>
            </a:r>
            <a:r>
              <a:rPr lang="en-US" sz="1400" dirty="0" smtClean="0"/>
              <a:t>41, 2081 </a:t>
            </a:r>
            <a:endParaRPr lang="ru-RU" sz="1400" dirty="0"/>
          </a:p>
        </p:txBody>
      </p:sp>
      <p:sp>
        <p:nvSpPr>
          <p:cNvPr id="18" name="TextBox 17"/>
          <p:cNvSpPr txBox="1"/>
          <p:nvPr/>
        </p:nvSpPr>
        <p:spPr>
          <a:xfrm>
            <a:off x="5292080" y="1699277"/>
            <a:ext cx="3147336" cy="369332"/>
          </a:xfrm>
          <a:prstGeom prst="rect">
            <a:avLst/>
          </a:prstGeom>
          <a:noFill/>
        </p:spPr>
        <p:txBody>
          <a:bodyPr wrap="none" rtlCol="0">
            <a:spAutoFit/>
          </a:bodyPr>
          <a:lstStyle/>
          <a:p>
            <a:r>
              <a:rPr lang="ru-RU" dirty="0" smtClean="0">
                <a:solidFill>
                  <a:srgbClr val="FF0000"/>
                </a:solidFill>
              </a:rPr>
              <a:t>Неравновесный разряд </a:t>
            </a:r>
            <a:r>
              <a:rPr lang="en-US" dirty="0" err="1" smtClean="0">
                <a:solidFill>
                  <a:srgbClr val="FF0000"/>
                </a:solidFill>
              </a:rPr>
              <a:t>T</a:t>
            </a:r>
            <a:r>
              <a:rPr lang="en-US" baseline="-25000" dirty="0" err="1" smtClean="0">
                <a:solidFill>
                  <a:srgbClr val="FF0000"/>
                </a:solidFill>
              </a:rPr>
              <a:t>e</a:t>
            </a:r>
            <a:r>
              <a:rPr lang="en-US" dirty="0" smtClean="0">
                <a:solidFill>
                  <a:srgbClr val="FF0000"/>
                </a:solidFill>
              </a:rPr>
              <a:t> &gt; T</a:t>
            </a:r>
            <a:r>
              <a:rPr lang="en-US" baseline="-25000" dirty="0" smtClean="0">
                <a:solidFill>
                  <a:srgbClr val="FF0000"/>
                </a:solidFill>
              </a:rPr>
              <a:t>i</a:t>
            </a:r>
            <a:endParaRPr lang="ru-RU" baseline="-25000" dirty="0">
              <a:solidFill>
                <a:srgbClr val="FF0000"/>
              </a:solidFill>
            </a:endParaRPr>
          </a:p>
        </p:txBody>
      </p:sp>
    </p:spTree>
    <p:extLst>
      <p:ext uri="{BB962C8B-B14F-4D97-AF65-F5344CB8AC3E}">
        <p14:creationId xmlns:p14="http://schemas.microsoft.com/office/powerpoint/2010/main" val="1417445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78098"/>
          </a:xfrm>
        </p:spPr>
        <p:txBody>
          <a:bodyPr>
            <a:noAutofit/>
          </a:bodyPr>
          <a:lstStyle/>
          <a:p>
            <a:pPr algn="l"/>
            <a:r>
              <a:rPr lang="ru-RU" sz="3200" dirty="0" smtClean="0"/>
              <a:t>Источники излучения для нагрева плазмы</a:t>
            </a:r>
            <a:endParaRPr lang="ru-RU" sz="3200" dirty="0"/>
          </a:p>
        </p:txBody>
      </p:sp>
      <p:graphicFrame>
        <p:nvGraphicFramePr>
          <p:cNvPr id="5" name="Диаграмма 4"/>
          <p:cNvGraphicFramePr>
            <a:graphicFrameLocks/>
          </p:cNvGraphicFramePr>
          <p:nvPr>
            <p:extLst>
              <p:ext uri="{D42A27DB-BD31-4B8C-83A1-F6EECF244321}">
                <p14:modId xmlns:p14="http://schemas.microsoft.com/office/powerpoint/2010/main" val="824729769"/>
              </p:ext>
            </p:extLst>
          </p:nvPr>
        </p:nvGraphicFramePr>
        <p:xfrm>
          <a:off x="395536" y="1124744"/>
          <a:ext cx="6552728" cy="367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460696963"/>
              </p:ext>
            </p:extLst>
          </p:nvPr>
        </p:nvGraphicFramePr>
        <p:xfrm>
          <a:off x="1835696" y="5013176"/>
          <a:ext cx="4680520" cy="1512168"/>
        </p:xfrm>
        <a:graphic>
          <a:graphicData uri="http://schemas.openxmlformats.org/drawingml/2006/table">
            <a:tbl>
              <a:tblPr>
                <a:tableStyleId>{5C22544A-7EE6-4342-B048-85BDC9FD1C3A}</a:tableStyleId>
              </a:tblPr>
              <a:tblGrid>
                <a:gridCol w="1348111"/>
                <a:gridCol w="1287522"/>
                <a:gridCol w="1226932"/>
                <a:gridCol w="817955"/>
              </a:tblGrid>
              <a:tr h="252028">
                <a:tc>
                  <a:txBody>
                    <a:bodyPr/>
                    <a:lstStyle/>
                    <a:p>
                      <a:pPr algn="ctr" fontAlgn="b"/>
                      <a:endParaRPr lang="ru-RU"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a:effectLst/>
                        </a:rPr>
                        <a:t>pulse power, kW</a:t>
                      </a:r>
                      <a:endParaRPr lang="en-US"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a:effectLst/>
                        </a:rPr>
                        <a:t>mean power, kW</a:t>
                      </a:r>
                      <a:endParaRPr lang="en-US"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a:effectLst/>
                        </a:rPr>
                        <a:t>focusing</a:t>
                      </a:r>
                      <a:endParaRPr lang="en-US" sz="1200" b="0" i="0" u="none" strike="noStrike">
                        <a:solidFill>
                          <a:srgbClr val="000000"/>
                        </a:solidFill>
                        <a:effectLst/>
                        <a:latin typeface="Calibri"/>
                      </a:endParaRPr>
                    </a:p>
                  </a:txBody>
                  <a:tcPr marL="6350" marR="6350" marT="6350" marB="0" anchor="b"/>
                </a:tc>
              </a:tr>
              <a:tr h="252028">
                <a:tc>
                  <a:txBody>
                    <a:bodyPr/>
                    <a:lstStyle/>
                    <a:p>
                      <a:pPr algn="ctr" fontAlgn="b"/>
                      <a:r>
                        <a:rPr lang="en-US" sz="1200" u="none" strike="noStrike">
                          <a:effectLst/>
                        </a:rPr>
                        <a:t>Nd:YAG laser</a:t>
                      </a:r>
                      <a:endParaRPr lang="en-US"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dirty="0">
                          <a:effectLst/>
                        </a:rPr>
                        <a:t>&gt;</a:t>
                      </a:r>
                      <a:r>
                        <a:rPr lang="en-US" sz="1200" u="none" strike="noStrike" dirty="0" smtClean="0">
                          <a:effectLst/>
                        </a:rPr>
                        <a:t>1e5</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ru-RU" sz="1200" u="none" strike="noStrike">
                          <a:effectLst/>
                        </a:rPr>
                        <a:t>&gt; 20</a:t>
                      </a:r>
                      <a:endParaRPr lang="ru-RU"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a:effectLst/>
                        </a:rPr>
                        <a:t>&lt; 100 um</a:t>
                      </a:r>
                      <a:endParaRPr lang="en-US" sz="1200" b="0" i="0" u="none" strike="noStrike">
                        <a:solidFill>
                          <a:srgbClr val="000000"/>
                        </a:solidFill>
                        <a:effectLst/>
                        <a:latin typeface="Calibri"/>
                      </a:endParaRPr>
                    </a:p>
                  </a:txBody>
                  <a:tcPr marL="6350" marR="6350" marT="6350" marB="0" anchor="b"/>
                </a:tc>
              </a:tr>
              <a:tr h="252028">
                <a:tc>
                  <a:txBody>
                    <a:bodyPr/>
                    <a:lstStyle/>
                    <a:p>
                      <a:pPr algn="ctr" fontAlgn="b"/>
                      <a:r>
                        <a:rPr lang="en-US" sz="1200" u="none" strike="noStrike" dirty="0">
                          <a:effectLst/>
                        </a:rPr>
                        <a:t>CO2 laser</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dirty="0">
                          <a:effectLst/>
                        </a:rPr>
                        <a:t>&gt;</a:t>
                      </a:r>
                      <a:r>
                        <a:rPr lang="en-US" sz="1200" u="none" strike="noStrike" dirty="0" smtClean="0">
                          <a:effectLst/>
                        </a:rPr>
                        <a:t>1e5</a:t>
                      </a:r>
                      <a:endParaRPr lang="en-US" sz="1200" b="0" i="0" u="none" strike="noStrike" dirty="0">
                        <a:solidFill>
                          <a:srgbClr val="000000"/>
                        </a:solidFill>
                        <a:effectLst/>
                        <a:latin typeface="Calibri"/>
                      </a:endParaRPr>
                    </a:p>
                  </a:txBody>
                  <a:tcPr marL="6350" marR="6350" marT="6350" marB="0" anchor="b"/>
                </a:tc>
                <a:tc>
                  <a:txBody>
                    <a:bodyPr/>
                    <a:lstStyle/>
                    <a:p>
                      <a:pPr algn="ctr" fontAlgn="b"/>
                      <a:r>
                        <a:rPr lang="ru-RU" sz="1200" u="none" strike="noStrike">
                          <a:effectLst/>
                        </a:rPr>
                        <a:t>&gt; 20</a:t>
                      </a:r>
                      <a:endParaRPr lang="ru-RU"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a:effectLst/>
                        </a:rPr>
                        <a:t>&lt; 100 um</a:t>
                      </a:r>
                      <a:endParaRPr lang="en-US" sz="1200" b="0" i="0" u="none" strike="noStrike">
                        <a:solidFill>
                          <a:srgbClr val="000000"/>
                        </a:solidFill>
                        <a:effectLst/>
                        <a:latin typeface="Calibri"/>
                      </a:endParaRPr>
                    </a:p>
                  </a:txBody>
                  <a:tcPr marL="6350" marR="6350" marT="6350" marB="0" anchor="b"/>
                </a:tc>
              </a:tr>
              <a:tr h="252028">
                <a:tc>
                  <a:txBody>
                    <a:bodyPr/>
                    <a:lstStyle/>
                    <a:p>
                      <a:pPr algn="ctr" fontAlgn="b"/>
                      <a:r>
                        <a:rPr lang="en-US" sz="1200" u="none" strike="noStrike">
                          <a:effectLst/>
                        </a:rPr>
                        <a:t>670 GHz gyrotron</a:t>
                      </a:r>
                      <a:endParaRPr lang="en-US" sz="1200" b="0" i="0" u="none" strike="noStrike">
                        <a:solidFill>
                          <a:srgbClr val="000000"/>
                        </a:solidFill>
                        <a:effectLst/>
                        <a:latin typeface="Calibri"/>
                      </a:endParaRPr>
                    </a:p>
                  </a:txBody>
                  <a:tcPr marL="6350" marR="6350" marT="6350" marB="0" anchor="b"/>
                </a:tc>
                <a:tc>
                  <a:txBody>
                    <a:bodyPr/>
                    <a:lstStyle/>
                    <a:p>
                      <a:pPr algn="ctr" fontAlgn="b"/>
                      <a:r>
                        <a:rPr lang="ru-RU" sz="1200" u="none" strike="noStrike">
                          <a:effectLst/>
                        </a:rPr>
                        <a:t>40</a:t>
                      </a:r>
                      <a:endParaRPr lang="ru-RU" sz="1200" b="0" i="0" u="none" strike="noStrike">
                        <a:solidFill>
                          <a:srgbClr val="000000"/>
                        </a:solidFill>
                        <a:effectLst/>
                        <a:latin typeface="Calibri"/>
                      </a:endParaRPr>
                    </a:p>
                  </a:txBody>
                  <a:tcPr marL="6350" marR="6350" marT="6350" marB="0" anchor="b"/>
                </a:tc>
                <a:tc>
                  <a:txBody>
                    <a:bodyPr/>
                    <a:lstStyle/>
                    <a:p>
                      <a:pPr algn="ctr" fontAlgn="b"/>
                      <a:r>
                        <a:rPr lang="ru-RU" sz="1200" u="none" strike="noStrike">
                          <a:effectLst/>
                        </a:rPr>
                        <a:t>~ 0</a:t>
                      </a:r>
                      <a:endParaRPr lang="ru-RU"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dirty="0">
                          <a:effectLst/>
                        </a:rPr>
                        <a:t>900 um</a:t>
                      </a:r>
                      <a:endParaRPr lang="en-US" sz="1200" b="0" i="0" u="none" strike="noStrike" dirty="0">
                        <a:solidFill>
                          <a:srgbClr val="000000"/>
                        </a:solidFill>
                        <a:effectLst/>
                        <a:latin typeface="Calibri"/>
                      </a:endParaRPr>
                    </a:p>
                  </a:txBody>
                  <a:tcPr marL="6350" marR="6350" marT="6350" marB="0" anchor="b"/>
                </a:tc>
              </a:tr>
              <a:tr h="252028">
                <a:tc>
                  <a:txBody>
                    <a:bodyPr/>
                    <a:lstStyle/>
                    <a:p>
                      <a:pPr algn="ctr" fontAlgn="b"/>
                      <a:r>
                        <a:rPr lang="en-US" sz="1200" u="none" strike="noStrike">
                          <a:effectLst/>
                        </a:rPr>
                        <a:t>250 GHz gyrotron</a:t>
                      </a:r>
                      <a:endParaRPr lang="en-US"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dirty="0" smtClean="0">
                          <a:effectLst/>
                        </a:rPr>
                        <a:t>1(</a:t>
                      </a:r>
                      <a:r>
                        <a:rPr lang="ru-RU" sz="1200" u="none" strike="noStrike" dirty="0" smtClean="0">
                          <a:effectLst/>
                        </a:rPr>
                        <a:t>200</a:t>
                      </a:r>
                      <a:r>
                        <a:rPr lang="en-US" sz="1200" u="none" strike="noStrike" dirty="0" smtClean="0">
                          <a:effectLst/>
                        </a:rPr>
                        <a:t>)</a:t>
                      </a:r>
                      <a:endParaRPr lang="ru-RU"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dirty="0" smtClean="0">
                          <a:effectLst/>
                        </a:rPr>
                        <a:t>1 (</a:t>
                      </a:r>
                      <a:r>
                        <a:rPr lang="ru-RU" sz="1200" u="none" strike="noStrike" dirty="0" smtClean="0">
                          <a:effectLst/>
                        </a:rPr>
                        <a:t>20</a:t>
                      </a:r>
                      <a:r>
                        <a:rPr lang="en-US" sz="1200" u="none" strike="noStrike" dirty="0" smtClean="0">
                          <a:effectLst/>
                        </a:rPr>
                        <a:t>)</a:t>
                      </a:r>
                      <a:endParaRPr lang="ru-RU" sz="1200" b="0" i="0" u="none" strike="noStrike" dirty="0">
                        <a:solidFill>
                          <a:srgbClr val="000000"/>
                        </a:solidFill>
                        <a:effectLst/>
                        <a:latin typeface="Calibri"/>
                      </a:endParaRPr>
                    </a:p>
                  </a:txBody>
                  <a:tcPr marL="6350" marR="6350" marT="6350" marB="0" anchor="b"/>
                </a:tc>
                <a:tc>
                  <a:txBody>
                    <a:bodyPr/>
                    <a:lstStyle/>
                    <a:p>
                      <a:pPr algn="ctr" fontAlgn="b"/>
                      <a:r>
                        <a:rPr lang="en-US" sz="1200" u="none" strike="noStrike">
                          <a:effectLst/>
                        </a:rPr>
                        <a:t>2400 um</a:t>
                      </a:r>
                      <a:endParaRPr lang="en-US" sz="1200" b="0" i="0" u="none" strike="noStrike">
                        <a:solidFill>
                          <a:srgbClr val="000000"/>
                        </a:solidFill>
                        <a:effectLst/>
                        <a:latin typeface="Calibri"/>
                      </a:endParaRPr>
                    </a:p>
                  </a:txBody>
                  <a:tcPr marL="6350" marR="6350" marT="6350" marB="0" anchor="b"/>
                </a:tc>
              </a:tr>
              <a:tr h="252028">
                <a:tc>
                  <a:txBody>
                    <a:bodyPr/>
                    <a:lstStyle/>
                    <a:p>
                      <a:pPr algn="ctr" fontAlgn="b"/>
                      <a:r>
                        <a:rPr lang="en-US" sz="1200" u="none" strike="noStrike">
                          <a:effectLst/>
                        </a:rPr>
                        <a:t>170 GHz gyrotron</a:t>
                      </a:r>
                      <a:endParaRPr lang="en-US" sz="1200" b="0" i="0" u="none" strike="noStrike">
                        <a:solidFill>
                          <a:srgbClr val="000000"/>
                        </a:solidFill>
                        <a:effectLst/>
                        <a:latin typeface="Calibri"/>
                      </a:endParaRPr>
                    </a:p>
                  </a:txBody>
                  <a:tcPr marL="6350" marR="6350" marT="6350" marB="0" anchor="b"/>
                </a:tc>
                <a:tc>
                  <a:txBody>
                    <a:bodyPr/>
                    <a:lstStyle/>
                    <a:p>
                      <a:pPr algn="ctr" fontAlgn="b"/>
                      <a:r>
                        <a:rPr lang="ru-RU" sz="1200" u="none" strike="noStrike">
                          <a:effectLst/>
                        </a:rPr>
                        <a:t>2000</a:t>
                      </a:r>
                      <a:endParaRPr lang="ru-RU" sz="1200" b="0" i="0" u="none" strike="noStrike">
                        <a:solidFill>
                          <a:srgbClr val="000000"/>
                        </a:solidFill>
                        <a:effectLst/>
                        <a:latin typeface="Calibri"/>
                      </a:endParaRPr>
                    </a:p>
                  </a:txBody>
                  <a:tcPr marL="6350" marR="6350" marT="6350" marB="0" anchor="b"/>
                </a:tc>
                <a:tc>
                  <a:txBody>
                    <a:bodyPr/>
                    <a:lstStyle/>
                    <a:p>
                      <a:pPr algn="ctr" fontAlgn="b"/>
                      <a:r>
                        <a:rPr lang="ru-RU" sz="1200" u="none" strike="noStrike">
                          <a:effectLst/>
                        </a:rPr>
                        <a:t>2000</a:t>
                      </a:r>
                      <a:endParaRPr lang="ru-RU" sz="1200" b="0" i="0" u="none" strike="noStrike">
                        <a:solidFill>
                          <a:srgbClr val="000000"/>
                        </a:solidFill>
                        <a:effectLst/>
                        <a:latin typeface="Calibri"/>
                      </a:endParaRPr>
                    </a:p>
                  </a:txBody>
                  <a:tcPr marL="6350" marR="6350" marT="6350" marB="0" anchor="b"/>
                </a:tc>
                <a:tc>
                  <a:txBody>
                    <a:bodyPr/>
                    <a:lstStyle/>
                    <a:p>
                      <a:pPr algn="ctr" fontAlgn="b"/>
                      <a:r>
                        <a:rPr lang="en-US" sz="1200" u="none" strike="noStrike" dirty="0">
                          <a:effectLst/>
                        </a:rPr>
                        <a:t>3500 um</a:t>
                      </a:r>
                      <a:endParaRPr lang="en-US" sz="1200" b="0" i="0" u="none" strike="noStrike" dirty="0">
                        <a:solidFill>
                          <a:srgbClr val="000000"/>
                        </a:solidFill>
                        <a:effectLst/>
                        <a:latin typeface="Calibri"/>
                      </a:endParaRPr>
                    </a:p>
                  </a:txBody>
                  <a:tcPr marL="6350" marR="6350" marT="6350" marB="0" anchor="b"/>
                </a:tc>
              </a:tr>
            </a:tbl>
          </a:graphicData>
        </a:graphic>
      </p:graphicFrame>
      <p:sp>
        <p:nvSpPr>
          <p:cNvPr id="9" name="Овал 8"/>
          <p:cNvSpPr/>
          <p:nvPr/>
        </p:nvSpPr>
        <p:spPr>
          <a:xfrm>
            <a:off x="3347864" y="2362363"/>
            <a:ext cx="108012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7822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229600" cy="764704"/>
          </a:xfrm>
        </p:spPr>
        <p:txBody>
          <a:bodyPr>
            <a:normAutofit/>
          </a:bodyPr>
          <a:lstStyle/>
          <a:p>
            <a:pPr algn="l"/>
            <a:r>
              <a:rPr lang="ru-RU" sz="3600" dirty="0" smtClean="0"/>
              <a:t>Источник на основе </a:t>
            </a:r>
            <a:r>
              <a:rPr lang="en-US" sz="3600" dirty="0" smtClean="0"/>
              <a:t>CO</a:t>
            </a:r>
            <a:r>
              <a:rPr lang="en-US" sz="3600" baseline="-25000" dirty="0" smtClean="0"/>
              <a:t>2</a:t>
            </a:r>
            <a:r>
              <a:rPr lang="ru-RU" sz="3600" dirty="0" smtClean="0"/>
              <a:t> лазера</a:t>
            </a:r>
            <a:endParaRPr lang="ru-RU"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764704"/>
            <a:ext cx="405094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43220" y="1700808"/>
            <a:ext cx="4371774" cy="1569660"/>
          </a:xfrm>
          <a:prstGeom prst="rect">
            <a:avLst/>
          </a:prstGeom>
          <a:noFill/>
        </p:spPr>
        <p:txBody>
          <a:bodyPr wrap="none" rtlCol="0">
            <a:spAutoFit/>
          </a:bodyPr>
          <a:lstStyle/>
          <a:p>
            <a:r>
              <a:rPr lang="ru-RU" sz="2400" b="1" dirty="0" smtClean="0"/>
              <a:t>Недостатки</a:t>
            </a:r>
            <a:r>
              <a:rPr lang="en-US" sz="2400" b="1" dirty="0" smtClean="0"/>
              <a:t>:</a:t>
            </a:r>
          </a:p>
          <a:p>
            <a:pPr marL="342900" indent="-342900">
              <a:buFont typeface="Arial" pitchFamily="34" charset="0"/>
              <a:buChar char="•"/>
            </a:pPr>
            <a:r>
              <a:rPr lang="ru-RU" sz="2400" dirty="0" smtClean="0"/>
              <a:t>Низкая </a:t>
            </a:r>
            <a:r>
              <a:rPr lang="ru-RU" sz="2400" dirty="0" err="1" smtClean="0"/>
              <a:t>энергоэффективность</a:t>
            </a:r>
            <a:endParaRPr lang="en-US" sz="2400" dirty="0" smtClean="0"/>
          </a:p>
          <a:p>
            <a:pPr marL="342900" indent="-342900">
              <a:buFont typeface="Arial" pitchFamily="34" charset="0"/>
              <a:buChar char="•"/>
            </a:pPr>
            <a:r>
              <a:rPr lang="ru-RU" sz="2400" dirty="0" smtClean="0"/>
              <a:t>короткое время работы</a:t>
            </a:r>
            <a:endParaRPr lang="en-US" sz="2400" dirty="0" smtClean="0"/>
          </a:p>
          <a:p>
            <a:pPr marL="342900" indent="-342900">
              <a:buFont typeface="Arial" pitchFamily="34" charset="0"/>
              <a:buChar char="•"/>
            </a:pPr>
            <a:r>
              <a:rPr lang="ru-RU" sz="2400" dirty="0" smtClean="0"/>
              <a:t>Загрязнение оптики</a:t>
            </a:r>
            <a:endParaRPr lang="ru-RU" sz="2400" dirty="0"/>
          </a:p>
        </p:txBody>
      </p:sp>
      <p:pic>
        <p:nvPicPr>
          <p:cNvPr id="5122" name="Picture 2" descr="Картинки по запросу asml EU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220" y="3966792"/>
            <a:ext cx="4104456" cy="27320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uv_cymer_asml_architecture_source_vessel_inside.png (1260×9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458" y="3475938"/>
            <a:ext cx="4240303" cy="325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08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260648"/>
            <a:ext cx="6588224" cy="352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260648"/>
            <a:ext cx="8208912" cy="369332"/>
          </a:xfrm>
          <a:prstGeom prst="rect">
            <a:avLst/>
          </a:prstGeom>
        </p:spPr>
        <p:txBody>
          <a:bodyPr wrap="square">
            <a:spAutoFit/>
          </a:bodyPr>
          <a:lstStyle/>
          <a:p>
            <a:r>
              <a:rPr lang="en-US" b="1" dirty="0"/>
              <a:t>A. </a:t>
            </a:r>
            <a:r>
              <a:rPr lang="en-US" b="1" dirty="0" smtClean="0"/>
              <a:t>Sasaki et al. // </a:t>
            </a:r>
            <a:r>
              <a:rPr lang="en-US" dirty="0" smtClean="0"/>
              <a:t>Journal </a:t>
            </a:r>
            <a:r>
              <a:rPr lang="en-US" dirty="0"/>
              <a:t>of Physics: Conference Series </a:t>
            </a:r>
            <a:r>
              <a:rPr lang="en-US" b="1" dirty="0"/>
              <a:t>112 </a:t>
            </a:r>
            <a:r>
              <a:rPr lang="en-US" dirty="0"/>
              <a:t>(2008) 042062</a:t>
            </a:r>
            <a:endParaRPr lang="ru-RU" dirty="0"/>
          </a:p>
        </p:txBody>
      </p:sp>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47" t="11087" r="36105" b="3719"/>
          <a:stretch/>
        </p:blipFill>
        <p:spPr bwMode="auto">
          <a:xfrm>
            <a:off x="5250100" y="3789040"/>
            <a:ext cx="3807129"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68522" y="4077072"/>
            <a:ext cx="5400600" cy="646331"/>
          </a:xfrm>
          <a:prstGeom prst="rect">
            <a:avLst/>
          </a:prstGeom>
        </p:spPr>
        <p:txBody>
          <a:bodyPr wrap="square">
            <a:spAutoFit/>
          </a:bodyPr>
          <a:lstStyle/>
          <a:p>
            <a:r>
              <a:rPr lang="fi-FI" b="1" dirty="0"/>
              <a:t>Y. </a:t>
            </a:r>
            <a:r>
              <a:rPr lang="fi-FI" b="1" dirty="0" smtClean="0"/>
              <a:t>Izawa et al. // </a:t>
            </a:r>
            <a:r>
              <a:rPr lang="en-US" dirty="0" smtClean="0"/>
              <a:t>Journal </a:t>
            </a:r>
            <a:r>
              <a:rPr lang="en-US" dirty="0"/>
              <a:t>of Physics: Conference Series </a:t>
            </a:r>
            <a:r>
              <a:rPr lang="en-US" b="1" dirty="0"/>
              <a:t>112 </a:t>
            </a:r>
            <a:r>
              <a:rPr lang="en-US" dirty="0"/>
              <a:t>(2008) 042047</a:t>
            </a:r>
            <a:endParaRPr lang="ru-RU" dirty="0"/>
          </a:p>
        </p:txBody>
      </p:sp>
      <p:sp>
        <p:nvSpPr>
          <p:cNvPr id="6" name="Прямоугольник 5"/>
          <p:cNvSpPr/>
          <p:nvPr/>
        </p:nvSpPr>
        <p:spPr>
          <a:xfrm>
            <a:off x="251520" y="4941168"/>
            <a:ext cx="4644008" cy="1477328"/>
          </a:xfrm>
          <a:prstGeom prst="rect">
            <a:avLst/>
          </a:prstGeom>
        </p:spPr>
        <p:txBody>
          <a:bodyPr wrap="square">
            <a:spAutoFit/>
          </a:bodyPr>
          <a:lstStyle/>
          <a:p>
            <a:r>
              <a:rPr lang="ru-RU" dirty="0" smtClean="0"/>
              <a:t>Зависимость эффективности преобразования лазерного излучения от электронной температуры и плотности ионов</a:t>
            </a:r>
            <a:r>
              <a:rPr lang="en-US" dirty="0" smtClean="0"/>
              <a:t>. </a:t>
            </a:r>
            <a:r>
              <a:rPr lang="ru-RU" dirty="0" smtClean="0"/>
              <a:t>Красный и синий кружки – оптимальные условия для  лазера</a:t>
            </a:r>
            <a:r>
              <a:rPr lang="en-US" dirty="0" smtClean="0"/>
              <a:t> </a:t>
            </a:r>
            <a:r>
              <a:rPr lang="ru-RU" dirty="0"/>
              <a:t> </a:t>
            </a:r>
            <a:r>
              <a:rPr lang="ru-RU" dirty="0" smtClean="0"/>
              <a:t>с длиной волны </a:t>
            </a:r>
            <a:r>
              <a:rPr lang="en-US" dirty="0" smtClean="0"/>
              <a:t>1 </a:t>
            </a:r>
            <a:r>
              <a:rPr lang="en-US" dirty="0" err="1" smtClean="0"/>
              <a:t>μm</a:t>
            </a:r>
            <a:r>
              <a:rPr lang="en-US" dirty="0" smtClean="0"/>
              <a:t> </a:t>
            </a:r>
            <a:r>
              <a:rPr lang="ru-RU" dirty="0" smtClean="0"/>
              <a:t>и </a:t>
            </a:r>
            <a:r>
              <a:rPr lang="el-GR" dirty="0" smtClean="0"/>
              <a:t>10 </a:t>
            </a:r>
            <a:r>
              <a:rPr lang="el-GR" dirty="0"/>
              <a:t>μ</a:t>
            </a:r>
            <a:r>
              <a:rPr lang="en-US" dirty="0" smtClean="0"/>
              <a:t>m</a:t>
            </a:r>
            <a:endParaRPr lang="ru-RU" dirty="0"/>
          </a:p>
        </p:txBody>
      </p:sp>
      <p:sp>
        <p:nvSpPr>
          <p:cNvPr id="7" name="Прямоугольник 6"/>
          <p:cNvSpPr/>
          <p:nvPr/>
        </p:nvSpPr>
        <p:spPr>
          <a:xfrm>
            <a:off x="6372200" y="980728"/>
            <a:ext cx="2286000" cy="1477328"/>
          </a:xfrm>
          <a:prstGeom prst="rect">
            <a:avLst/>
          </a:prstGeom>
        </p:spPr>
        <p:txBody>
          <a:bodyPr wrap="square">
            <a:spAutoFit/>
          </a:bodyPr>
          <a:lstStyle/>
          <a:p>
            <a:r>
              <a:rPr lang="ru-RU" dirty="0" smtClean="0"/>
              <a:t>Средний заряд ионов и спектральная эффективность. Расчет</a:t>
            </a:r>
            <a:r>
              <a:rPr lang="en-US" dirty="0" smtClean="0"/>
              <a:t>.</a:t>
            </a:r>
            <a:endParaRPr lang="ru-RU" dirty="0"/>
          </a:p>
        </p:txBody>
      </p:sp>
    </p:spTree>
    <p:extLst>
      <p:ext uri="{BB962C8B-B14F-4D97-AF65-F5344CB8AC3E}">
        <p14:creationId xmlns:p14="http://schemas.microsoft.com/office/powerpoint/2010/main" val="4172913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a:graphicFrameLocks/>
          </p:cNvGraphicFramePr>
          <p:nvPr>
            <p:extLst>
              <p:ext uri="{D42A27DB-BD31-4B8C-83A1-F6EECF244321}">
                <p14:modId xmlns:p14="http://schemas.microsoft.com/office/powerpoint/2010/main" val="2910340621"/>
              </p:ext>
            </p:extLst>
          </p:nvPr>
        </p:nvGraphicFramePr>
        <p:xfrm>
          <a:off x="395536" y="1124744"/>
          <a:ext cx="6054725" cy="3362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2898771816"/>
              </p:ext>
            </p:extLst>
          </p:nvPr>
        </p:nvGraphicFramePr>
        <p:xfrm>
          <a:off x="1403392" y="5157192"/>
          <a:ext cx="3924300" cy="1104900"/>
        </p:xfrm>
        <a:graphic>
          <a:graphicData uri="http://schemas.openxmlformats.org/drawingml/2006/table">
            <a:tbl>
              <a:tblPr>
                <a:tableStyleId>{5C22544A-7EE6-4342-B048-85BDC9FD1C3A}</a:tableStyleId>
              </a:tblPr>
              <a:tblGrid>
                <a:gridCol w="1130300"/>
                <a:gridCol w="1079500"/>
                <a:gridCol w="1028700"/>
                <a:gridCol w="685800"/>
              </a:tblGrid>
              <a:tr h="184150">
                <a:tc>
                  <a:txBody>
                    <a:bodyPr/>
                    <a:lstStyle/>
                    <a:p>
                      <a:pPr algn="ctr" fontAlgn="b"/>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a:effectLst/>
                        </a:rPr>
                        <a:t>pulse power, kW</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mean power, kW</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focusing</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Nd:YAG laser</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a:effectLst/>
                        </a:rPr>
                        <a:t>&gt;</a:t>
                      </a:r>
                      <a:r>
                        <a:rPr lang="en-US" sz="1100" u="none" strike="noStrike" dirty="0" smtClean="0">
                          <a:effectLst/>
                        </a:rPr>
                        <a:t>1e5</a:t>
                      </a:r>
                      <a:endParaRPr lang="en-US" sz="1100" b="0" i="0" u="none" strike="noStrike" dirty="0">
                        <a:solidFill>
                          <a:srgbClr val="000000"/>
                        </a:solidFill>
                        <a:effectLst/>
                        <a:latin typeface="Calibri"/>
                      </a:endParaRPr>
                    </a:p>
                  </a:txBody>
                  <a:tcPr marL="6350" marR="6350" marT="6350" marB="0" anchor="b"/>
                </a:tc>
                <a:tc>
                  <a:txBody>
                    <a:bodyPr/>
                    <a:lstStyle/>
                    <a:p>
                      <a:pPr algn="ctr" fontAlgn="b"/>
                      <a:r>
                        <a:rPr lang="ru-RU" sz="1100" u="none" strike="noStrike">
                          <a:effectLst/>
                        </a:rPr>
                        <a:t>&gt; 20</a:t>
                      </a:r>
                      <a:endParaRPr lang="ru-RU"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&lt; 100 um</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CO2 laser</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a:effectLst/>
                        </a:rPr>
                        <a:t>&gt;</a:t>
                      </a:r>
                      <a:r>
                        <a:rPr lang="en-US" sz="1100" u="none" strike="noStrike" dirty="0" smtClean="0">
                          <a:effectLst/>
                        </a:rPr>
                        <a:t>1e5</a:t>
                      </a:r>
                      <a:endParaRPr lang="en-US" sz="1100" b="0" i="0" u="none" strike="noStrike" dirty="0">
                        <a:solidFill>
                          <a:srgbClr val="000000"/>
                        </a:solidFill>
                        <a:effectLst/>
                        <a:latin typeface="Calibri"/>
                      </a:endParaRPr>
                    </a:p>
                  </a:txBody>
                  <a:tcPr marL="6350" marR="6350" marT="6350" marB="0" anchor="b"/>
                </a:tc>
                <a:tc>
                  <a:txBody>
                    <a:bodyPr/>
                    <a:lstStyle/>
                    <a:p>
                      <a:pPr algn="ctr" fontAlgn="b"/>
                      <a:r>
                        <a:rPr lang="ru-RU" sz="1100" u="none" strike="noStrike" dirty="0">
                          <a:effectLst/>
                        </a:rPr>
                        <a:t>&gt; 20</a:t>
                      </a:r>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a:effectLst/>
                        </a:rPr>
                        <a:t>&lt; 100 um</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670 GHz gyrotron</a:t>
                      </a:r>
                      <a:endParaRPr lang="en-US" sz="1100" b="0" i="0" u="none" strike="noStrike">
                        <a:solidFill>
                          <a:srgbClr val="000000"/>
                        </a:solidFill>
                        <a:effectLst/>
                        <a:latin typeface="Calibri"/>
                      </a:endParaRPr>
                    </a:p>
                  </a:txBody>
                  <a:tcPr marL="6350" marR="6350" marT="6350" marB="0" anchor="b"/>
                </a:tc>
                <a:tc>
                  <a:txBody>
                    <a:bodyPr/>
                    <a:lstStyle/>
                    <a:p>
                      <a:pPr algn="ctr" fontAlgn="b"/>
                      <a:r>
                        <a:rPr lang="ru-RU" sz="1100" u="none" strike="noStrike" dirty="0">
                          <a:effectLst/>
                        </a:rPr>
                        <a:t>40</a:t>
                      </a:r>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ru-RU" sz="1100" u="none" strike="noStrike">
                          <a:effectLst/>
                        </a:rPr>
                        <a:t>~ 0</a:t>
                      </a:r>
                      <a:endParaRPr lang="ru-RU"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900 um</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250 GHz gyrotron</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smtClean="0">
                          <a:effectLst/>
                        </a:rPr>
                        <a:t>1(</a:t>
                      </a:r>
                      <a:r>
                        <a:rPr lang="ru-RU" sz="1100" u="none" strike="noStrike" dirty="0" smtClean="0">
                          <a:effectLst/>
                        </a:rPr>
                        <a:t>200</a:t>
                      </a:r>
                      <a:r>
                        <a:rPr lang="en-US" sz="1100" u="none" strike="noStrike" dirty="0" smtClean="0">
                          <a:effectLst/>
                        </a:rPr>
                        <a:t>)</a:t>
                      </a:r>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dirty="0" smtClean="0">
                          <a:effectLst/>
                        </a:rPr>
                        <a:t>1(</a:t>
                      </a:r>
                      <a:r>
                        <a:rPr lang="ru-RU" sz="1100" u="none" strike="noStrike" dirty="0" smtClean="0">
                          <a:effectLst/>
                        </a:rPr>
                        <a:t>20</a:t>
                      </a:r>
                      <a:r>
                        <a:rPr lang="en-US" sz="1100" u="none" strike="noStrike" dirty="0" smtClean="0">
                          <a:effectLst/>
                        </a:rPr>
                        <a:t>)</a:t>
                      </a:r>
                      <a:endParaRPr lang="ru-RU"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a:effectLst/>
                        </a:rPr>
                        <a:t>2400 um</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170 GHz gyrotron</a:t>
                      </a:r>
                      <a:endParaRPr lang="en-US" sz="1100" b="0" i="0" u="none" strike="noStrike">
                        <a:solidFill>
                          <a:srgbClr val="000000"/>
                        </a:solidFill>
                        <a:effectLst/>
                        <a:latin typeface="Calibri"/>
                      </a:endParaRPr>
                    </a:p>
                  </a:txBody>
                  <a:tcPr marL="6350" marR="6350" marT="6350" marB="0" anchor="b"/>
                </a:tc>
                <a:tc>
                  <a:txBody>
                    <a:bodyPr/>
                    <a:lstStyle/>
                    <a:p>
                      <a:pPr algn="ctr" fontAlgn="b"/>
                      <a:r>
                        <a:rPr lang="ru-RU" sz="1100" u="none" strike="noStrike">
                          <a:effectLst/>
                        </a:rPr>
                        <a:t>2000</a:t>
                      </a:r>
                      <a:endParaRPr lang="ru-RU" sz="1100" b="0" i="0" u="none" strike="noStrike">
                        <a:solidFill>
                          <a:srgbClr val="000000"/>
                        </a:solidFill>
                        <a:effectLst/>
                        <a:latin typeface="Calibri"/>
                      </a:endParaRPr>
                    </a:p>
                  </a:txBody>
                  <a:tcPr marL="6350" marR="6350" marT="6350" marB="0" anchor="b"/>
                </a:tc>
                <a:tc>
                  <a:txBody>
                    <a:bodyPr/>
                    <a:lstStyle/>
                    <a:p>
                      <a:pPr algn="ctr" fontAlgn="b"/>
                      <a:r>
                        <a:rPr lang="ru-RU" sz="1100" u="none" strike="noStrike">
                          <a:effectLst/>
                        </a:rPr>
                        <a:t>2000</a:t>
                      </a:r>
                      <a:endParaRPr lang="ru-RU"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a:effectLst/>
                        </a:rPr>
                        <a:t>3500 um</a:t>
                      </a:r>
                      <a:endParaRPr lang="en-US" sz="1100" b="0" i="0" u="none" strike="noStrike" dirty="0">
                        <a:solidFill>
                          <a:srgbClr val="000000"/>
                        </a:solidFill>
                        <a:effectLst/>
                        <a:latin typeface="Calibri"/>
                      </a:endParaRPr>
                    </a:p>
                  </a:txBody>
                  <a:tcPr marL="6350" marR="6350" marT="6350" marB="0" anchor="b"/>
                </a:tc>
              </a:tr>
            </a:tbl>
          </a:graphicData>
        </a:graphic>
      </p:graphicFrame>
      <p:sp>
        <p:nvSpPr>
          <p:cNvPr id="3" name="Стрелка вправо 2"/>
          <p:cNvSpPr/>
          <p:nvPr/>
        </p:nvSpPr>
        <p:spPr>
          <a:xfrm rot="12678607">
            <a:off x="4974350" y="3498420"/>
            <a:ext cx="640222" cy="34224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p:cNvSpPr txBox="1">
            <a:spLocks/>
          </p:cNvSpPr>
          <p:nvPr/>
        </p:nvSpPr>
        <p:spPr>
          <a:xfrm>
            <a:off x="179512" y="195640"/>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dirty="0" smtClean="0"/>
              <a:t>Источники излучения для нагрева плазмы</a:t>
            </a:r>
            <a:endParaRPr lang="ru-RU" sz="3200" dirty="0"/>
          </a:p>
        </p:txBody>
      </p:sp>
    </p:spTree>
    <p:extLst>
      <p:ext uri="{BB962C8B-B14F-4D97-AF65-F5344CB8AC3E}">
        <p14:creationId xmlns:p14="http://schemas.microsoft.com/office/powerpoint/2010/main" val="1898718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800" dirty="0" smtClean="0"/>
              <a:t>Точечный разряд, поддерживаемый сфокусированным пучком </a:t>
            </a:r>
            <a:r>
              <a:rPr lang="ru-RU" sz="2800" dirty="0" err="1" smtClean="0"/>
              <a:t>терагерцового</a:t>
            </a:r>
            <a:r>
              <a:rPr lang="ru-RU" sz="2800" dirty="0" smtClean="0"/>
              <a:t> излучения</a:t>
            </a:r>
            <a:endParaRPr lang="ru-RU" sz="2800" dirty="0"/>
          </a:p>
        </p:txBody>
      </p:sp>
      <p:sp>
        <p:nvSpPr>
          <p:cNvPr id="3" name="Объект 2"/>
          <p:cNvSpPr>
            <a:spLocks noGrp="1"/>
          </p:cNvSpPr>
          <p:nvPr>
            <p:ph idx="1"/>
          </p:nvPr>
        </p:nvSpPr>
        <p:spPr>
          <a:xfrm>
            <a:off x="457200" y="2204865"/>
            <a:ext cx="8229600" cy="2448272"/>
          </a:xfrm>
        </p:spPr>
        <p:txBody>
          <a:bodyPr>
            <a:normAutofit fontScale="92500" lnSpcReduction="20000"/>
          </a:bodyPr>
          <a:lstStyle/>
          <a:p>
            <a:r>
              <a:rPr lang="ru-RU" sz="2800" dirty="0" smtClean="0"/>
              <a:t>Пороги пробоя</a:t>
            </a:r>
            <a:endParaRPr lang="en-US" sz="2800" dirty="0"/>
          </a:p>
          <a:p>
            <a:r>
              <a:rPr lang="ru-RU" sz="2800" dirty="0" smtClean="0"/>
              <a:t>Газовая мишень</a:t>
            </a:r>
            <a:endParaRPr lang="en-US" sz="2800" dirty="0" smtClean="0"/>
          </a:p>
          <a:p>
            <a:r>
              <a:rPr lang="ru-RU" sz="2800" dirty="0" smtClean="0"/>
              <a:t>Фокусирующая система</a:t>
            </a:r>
            <a:endParaRPr lang="en-US" sz="2800" dirty="0" smtClean="0"/>
          </a:p>
          <a:p>
            <a:r>
              <a:rPr lang="ru-RU" sz="2800" dirty="0" smtClean="0"/>
              <a:t>Точечный разряд в неоднородном потоке газа</a:t>
            </a:r>
          </a:p>
          <a:p>
            <a:r>
              <a:rPr lang="ru-RU" sz="2800" dirty="0" smtClean="0"/>
              <a:t>Измерение спектральных характеристик </a:t>
            </a:r>
            <a:r>
              <a:rPr lang="ru-RU" sz="2800" dirty="0" smtClean="0"/>
              <a:t>излучения разряда</a:t>
            </a:r>
            <a:endParaRPr lang="en-US" sz="2800" dirty="0" smtClean="0"/>
          </a:p>
          <a:p>
            <a:endParaRPr lang="ru-RU" sz="2800" dirty="0"/>
          </a:p>
        </p:txBody>
      </p:sp>
    </p:spTree>
    <p:extLst>
      <p:ext uri="{BB962C8B-B14F-4D97-AF65-F5344CB8AC3E}">
        <p14:creationId xmlns:p14="http://schemas.microsoft.com/office/powerpoint/2010/main" val="1772060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2779</Words>
  <Application>Microsoft Office PowerPoint</Application>
  <PresentationFormat>Экран (4:3)</PresentationFormat>
  <Paragraphs>361</Paragraphs>
  <Slides>25</Slides>
  <Notes>22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27" baseType="lpstr">
      <vt:lpstr>Тема Office</vt:lpstr>
      <vt:lpstr>Plot</vt:lpstr>
      <vt:lpstr>Точечный источник экстремального ультрафиолета на основе разряда в сфокусированном пучке терагерцового излучения</vt:lpstr>
      <vt:lpstr>Презентация PowerPoint</vt:lpstr>
      <vt:lpstr>Введение Литография высокого разрешения</vt:lpstr>
      <vt:lpstr>Введение Источник экстремального ультрафиолета</vt:lpstr>
      <vt:lpstr>Источники излучения для нагрева плазмы</vt:lpstr>
      <vt:lpstr>Источник на основе CO2 лазера</vt:lpstr>
      <vt:lpstr>Презентация PowerPoint</vt:lpstr>
      <vt:lpstr>Презентация PowerPoint</vt:lpstr>
      <vt:lpstr>Точечный разряд, поддерживаемый сфокусированным пучком терагерцового излучения</vt:lpstr>
      <vt:lpstr>Пороги пробоя, Ксенон</vt:lpstr>
      <vt:lpstr>Презентация PowerPoint</vt:lpstr>
      <vt:lpstr>Исследование пробоя газа, 0.26 ТГц, 1 кВт, CW</vt:lpstr>
      <vt:lpstr>Разряд, поддерживаемый ТГц излучением</vt:lpstr>
      <vt:lpstr>Схема установки</vt:lpstr>
      <vt:lpstr>Фото разряда (40кВт @ 0.67 ТГц) </vt:lpstr>
      <vt:lpstr>Презентация PowerPoint</vt:lpstr>
      <vt:lpstr>Измерение концентрации электронов в разряде (аргон)</vt:lpstr>
      <vt:lpstr>Точечный источник ВУФ и ЭУФ 40 кВт @ 0.67 ТГц, 20 мкс</vt:lpstr>
      <vt:lpstr>Презентация PowerPoint</vt:lpstr>
      <vt:lpstr>Аргон</vt:lpstr>
      <vt:lpstr>Ксенон</vt:lpstr>
      <vt:lpstr>Точечный источник ВУФ и ЭУФ 200 кВт @ 0.25 ТГц, 50 мкс</vt:lpstr>
      <vt:lpstr>Презентация PowerPoint</vt:lpstr>
      <vt:lpstr>Выводы</vt:lpstr>
      <vt:lpstr>Излучение плазмы ЭЦР разряда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Точечный источник экстремального ультрафиолета на основе разряда в сфокусированном терагерцовым излучением</dc:title>
  <dc:creator>Александр Водопьянов</dc:creator>
  <cp:lastModifiedBy>Александр Водопьянов</cp:lastModifiedBy>
  <cp:revision>30</cp:revision>
  <cp:lastPrinted>2018-11-20T15:17:40Z</cp:lastPrinted>
  <dcterms:created xsi:type="dcterms:W3CDTF">2018-11-20T07:15:05Z</dcterms:created>
  <dcterms:modified xsi:type="dcterms:W3CDTF">2018-11-21T07:42:26Z</dcterms:modified>
</cp:coreProperties>
</file>