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416" r:id="rId2"/>
    <p:sldId id="417" r:id="rId3"/>
    <p:sldId id="418" r:id="rId4"/>
    <p:sldId id="419" r:id="rId5"/>
    <p:sldId id="420" r:id="rId6"/>
    <p:sldId id="421" r:id="rId7"/>
    <p:sldId id="436" r:id="rId8"/>
    <p:sldId id="422" r:id="rId9"/>
    <p:sldId id="435" r:id="rId10"/>
    <p:sldId id="423" r:id="rId11"/>
    <p:sldId id="424" r:id="rId12"/>
    <p:sldId id="388" r:id="rId13"/>
    <p:sldId id="389" r:id="rId14"/>
    <p:sldId id="425" r:id="rId15"/>
    <p:sldId id="437" r:id="rId16"/>
    <p:sldId id="440" r:id="rId17"/>
    <p:sldId id="439" r:id="rId18"/>
    <p:sldId id="441" r:id="rId19"/>
    <p:sldId id="427" r:id="rId20"/>
    <p:sldId id="426" r:id="rId21"/>
    <p:sldId id="429" r:id="rId22"/>
    <p:sldId id="430" r:id="rId23"/>
    <p:sldId id="431" r:id="rId24"/>
    <p:sldId id="428" r:id="rId25"/>
    <p:sldId id="432" r:id="rId26"/>
    <p:sldId id="433" r:id="rId27"/>
    <p:sldId id="438" r:id="rId28"/>
    <p:sldId id="411" r:id="rId29"/>
    <p:sldId id="442" r:id="rId30"/>
    <p:sldId id="434" r:id="rId31"/>
    <p:sldId id="412" r:id="rId32"/>
    <p:sldId id="443" r:id="rId33"/>
    <p:sldId id="413" r:id="rId34"/>
    <p:sldId id="445" r:id="rId35"/>
    <p:sldId id="444" r:id="rId36"/>
    <p:sldId id="414" r:id="rId37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CCFF"/>
    <a:srgbClr val="FFFFCC"/>
    <a:srgbClr val="3399FF"/>
    <a:srgbClr val="000066"/>
    <a:srgbClr val="990000"/>
    <a:srgbClr val="FF6600"/>
    <a:srgbClr val="0033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6" autoAdjust="0"/>
    <p:restoredTop sz="98093" autoAdjust="0"/>
  </p:normalViewPr>
  <p:slideViewPr>
    <p:cSldViewPr>
      <p:cViewPr>
        <p:scale>
          <a:sx n="90" d="100"/>
          <a:sy n="90" d="100"/>
        </p:scale>
        <p:origin x="-924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D77B8284-3A8C-44D4-AF02-47F36D6538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B8284-3A8C-44D4-AF02-47F36D6538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C5D01-2394-4FC6-8929-DDB5EACB64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F773D-A968-4828-9059-9BCAF4055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30437" cy="5880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8950" y="274638"/>
            <a:ext cx="6538913" cy="5880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AF2A4-C6DA-47C5-9BE1-769ECA32B4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10E86-CEB4-4C03-A99A-8FD8F81BD4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C46F6-E713-4AA8-8A0C-BBAC4E62C8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8950" y="162877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850" y="162877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400E9-2A53-452D-B9D9-6BCDFF5296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2719-6637-44C9-BBF4-3B78CC8F0D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607A-0298-4869-8A2D-0784C005E2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A4DA6-279F-4EBA-94B3-D84BB63394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DEDB-8736-490D-9755-F5A5C5F46F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7B8E7-1316-492C-83C8-5B297267C1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2" rIns="95764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628775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2" rIns="95764" bIns="47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2" rIns="95764" bIns="47882" numCol="1" anchor="t" anchorCtr="0" compatLnSpc="1">
            <a:prstTxWarp prst="textNoShape">
              <a:avLst/>
            </a:prstTxWarp>
          </a:bodyPr>
          <a:lstStyle>
            <a:lvl1pPr defTabSz="957263">
              <a:defRPr sz="150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2" rIns="95764" bIns="47882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5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3950" y="60928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4" tIns="47882" rIns="95764" bIns="47882" numCol="1" anchor="t" anchorCtr="0" compatLnSpc="1">
            <a:prstTxWarp prst="textNoShape">
              <a:avLst/>
            </a:prstTxWarp>
          </a:bodyPr>
          <a:lstStyle>
            <a:lvl1pPr algn="r" defTabSz="957263">
              <a:defRPr sz="1500">
                <a:effectLst/>
              </a:defRPr>
            </a:lvl1pPr>
          </a:lstStyle>
          <a:p>
            <a:fld id="{D044FCD9-D4A9-4A86-8178-2FA7581B1DFE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67" name="Рисунок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3050" y="6203950"/>
            <a:ext cx="17272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8"/>
          <p:cNvCxnSpPr/>
          <p:nvPr userDrawn="1"/>
        </p:nvCxnSpPr>
        <p:spPr>
          <a:xfrm>
            <a:off x="200025" y="6597650"/>
            <a:ext cx="9361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9"/>
          <p:cNvCxnSpPr/>
          <p:nvPr userDrawn="1"/>
        </p:nvCxnSpPr>
        <p:spPr>
          <a:xfrm>
            <a:off x="200025" y="6669088"/>
            <a:ext cx="9361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8%D0%BB%D0%BE%D0%B3%D1%80%D0%B0%D0%BC%D0%BC" TargetMode="External"/><Relationship Id="rId7" Type="http://schemas.openxmlformats.org/officeDocument/2006/relationships/hyperlink" Target="https://ru.wikipedia.org/wiki/%D0%9C%D0%B5%D1%82%D1%8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5%D0%BA%D1%83%D0%BD%D0%B4%D0%B0" TargetMode="External"/><Relationship Id="rId5" Type="http://schemas.openxmlformats.org/officeDocument/2006/relationships/hyperlink" Target="https://ru.wikipedia.org/wiki/%D0%A3%D0%B4%D0%B5%D0%BB%D1%8C%D0%BD%D1%8B%D0%B9_%D0%B8%D0%BC%D0%BF%D1%83%D0%BB%D1%8C%D1%81" TargetMode="External"/><Relationship Id="rId4" Type="http://schemas.openxmlformats.org/officeDocument/2006/relationships/hyperlink" Target="https://ru.wikipedia.org/wiki/%D0%A2%D0%BE%D0%BD%D0%BD%D0%B0-%D1%81%D0%B8%D0%BB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 descr="&amp;Scy;&amp;ocy;&amp;lcy;&amp;ncy;&amp;iecy;&amp;chcy;&amp;ncy;&amp;acy;&amp;yacy; &amp;Scy;&amp;icy;&amp;scy;&amp;tcy;&amp;iecy;&amp;mcy;&amp;acy; &amp;Gcy;&amp;acy;&amp;lcy;&amp;acy;&amp;kcy;&amp;tcy;&amp;icy;&amp;chcy;&amp;iecy;&amp;scy;&amp;kcy;&amp;icy;&amp;iecy; &amp;ncy;&amp;ocy;&amp;vcy;&amp;ocy;&amp;scy;&amp;tcy;&amp;icy; - &amp;CHcy;&amp;acy;&amp;scy;&amp;tcy;&amp;softcy;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34" y="214290"/>
            <a:ext cx="81915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52670" y="571480"/>
            <a:ext cx="5524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/>
              <a:t>ПЕРСПЕКТИВЫ </a:t>
            </a:r>
            <a:r>
              <a:rPr lang="ru-RU" b="1" smtClean="0"/>
              <a:t>РАЗРАБОТКИ </a:t>
            </a:r>
            <a:r>
              <a:rPr lang="ru-RU" b="1" smtClean="0">
                <a:solidFill>
                  <a:schemeClr val="bg1"/>
                </a:solidFill>
              </a:rPr>
              <a:t>ПЕРСПЕКТИВЫ </a:t>
            </a:r>
            <a:r>
              <a:rPr lang="ru-RU" b="1" dirty="0" smtClean="0">
                <a:solidFill>
                  <a:schemeClr val="bg1"/>
                </a:solidFill>
              </a:rPr>
              <a:t>РАЗРАБОТКИ МОЩНЫХ ПЛАЗМЕННЫХ КОСМИЧЕСКИХ РАКЕТНЫХ ДВИГАТЕЛЕЙ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lvl="0" algn="ctr" eaLnBrk="0" hangingPunct="0"/>
            <a:r>
              <a:rPr lang="ru-RU" i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Жильцов В.А.,  </a:t>
            </a:r>
            <a:r>
              <a:rPr lang="ru-RU" i="1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КулыгинВ.М</a:t>
            </a:r>
            <a:r>
              <a:rPr lang="ru-RU" i="1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1364" y="4714884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Москва  2019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3235327" cy="201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28572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МагнитоПлазмоДинамический</a:t>
            </a:r>
            <a:r>
              <a:rPr lang="ru-RU" sz="2400" dirty="0" smtClean="0">
                <a:solidFill>
                  <a:srgbClr val="C00000"/>
                </a:solidFill>
              </a:rPr>
              <a:t> двигатель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5414" y="78579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Схема  «</a:t>
            </a:r>
            <a:r>
              <a:rPr lang="ru-RU" sz="1400" b="1" i="1" dirty="0" err="1" smtClean="0">
                <a:solidFill>
                  <a:srgbClr val="0070C0"/>
                </a:solidFill>
              </a:rPr>
              <a:t>рельсотрона</a:t>
            </a:r>
            <a:r>
              <a:rPr lang="ru-RU" sz="1400" b="1" i="1" dirty="0" smtClean="0">
                <a:solidFill>
                  <a:srgbClr val="0070C0"/>
                </a:solidFill>
              </a:rPr>
              <a:t>»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24" y="1071546"/>
            <a:ext cx="29527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95348" y="4214818"/>
            <a:ext cx="72152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rgbClr val="3756F3"/>
                </a:solidFill>
              </a:rPr>
              <a:t>Энергия ионов       до 100</a:t>
            </a:r>
            <a:r>
              <a:rPr lang="ru-RU" baseline="30000" dirty="0" smtClean="0">
                <a:solidFill>
                  <a:srgbClr val="3756F3"/>
                </a:solidFill>
              </a:rPr>
              <a:t>  </a:t>
            </a:r>
            <a:r>
              <a:rPr lang="ru-RU" dirty="0" smtClean="0">
                <a:solidFill>
                  <a:srgbClr val="3756F3"/>
                </a:solidFill>
              </a:rPr>
              <a:t>эВ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rgbClr val="3756F3"/>
                </a:solidFill>
              </a:rPr>
              <a:t>Плотности тока ионов на срезе сопла  до 10</a:t>
            </a:r>
            <a:r>
              <a:rPr lang="ru-RU" baseline="30000" dirty="0" smtClean="0">
                <a:solidFill>
                  <a:srgbClr val="3756F3"/>
                </a:solidFill>
              </a:rPr>
              <a:t> </a:t>
            </a:r>
            <a:r>
              <a:rPr lang="ru-RU" dirty="0" smtClean="0">
                <a:solidFill>
                  <a:srgbClr val="3756F3"/>
                </a:solidFill>
              </a:rPr>
              <a:t> А/см</a:t>
            </a:r>
            <a:r>
              <a:rPr lang="ru-RU" baseline="30000" dirty="0" smtClean="0">
                <a:solidFill>
                  <a:srgbClr val="3756F3"/>
                </a:solidFill>
              </a:rPr>
              <a:t>2</a:t>
            </a:r>
            <a:endParaRPr lang="ru-RU" dirty="0" smtClean="0">
              <a:solidFill>
                <a:srgbClr val="3756F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rgbClr val="3756F3"/>
                </a:solidFill>
              </a:rPr>
              <a:t>Удельный импульс            </a:t>
            </a:r>
            <a:r>
              <a:rPr lang="en-US" dirty="0" smtClean="0">
                <a:solidFill>
                  <a:srgbClr val="3756F3"/>
                </a:solidFill>
              </a:rPr>
              <a:t>~</a:t>
            </a:r>
            <a:r>
              <a:rPr lang="ru-RU" dirty="0" smtClean="0">
                <a:solidFill>
                  <a:srgbClr val="3756F3"/>
                </a:solidFill>
              </a:rPr>
              <a:t>     10</a:t>
            </a:r>
            <a:r>
              <a:rPr lang="ru-RU" baseline="30000" dirty="0" smtClean="0">
                <a:solidFill>
                  <a:srgbClr val="3756F3"/>
                </a:solidFill>
              </a:rPr>
              <a:t>3 </a:t>
            </a:r>
            <a:r>
              <a:rPr lang="ru-RU" dirty="0" smtClean="0">
                <a:solidFill>
                  <a:srgbClr val="3756F3"/>
                </a:solidFill>
              </a:rPr>
              <a:t>с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rgbClr val="3756F3"/>
                </a:solidFill>
              </a:rPr>
              <a:t>Тяга на 1 м</a:t>
            </a:r>
            <a:r>
              <a:rPr lang="ru-RU" baseline="30000" dirty="0" smtClean="0">
                <a:solidFill>
                  <a:srgbClr val="3756F3"/>
                </a:solidFill>
              </a:rPr>
              <a:t>2</a:t>
            </a:r>
            <a:r>
              <a:rPr lang="ru-RU" dirty="0" smtClean="0">
                <a:solidFill>
                  <a:srgbClr val="3756F3"/>
                </a:solidFill>
              </a:rPr>
              <a:t> апертуры   ~ 10</a:t>
            </a:r>
            <a:r>
              <a:rPr lang="ru-RU" baseline="30000" dirty="0" smtClean="0">
                <a:solidFill>
                  <a:srgbClr val="3756F3"/>
                </a:solidFill>
              </a:rPr>
              <a:t>2</a:t>
            </a:r>
            <a:r>
              <a:rPr lang="ru-RU" dirty="0" smtClean="0">
                <a:solidFill>
                  <a:srgbClr val="3756F3"/>
                </a:solidFill>
              </a:rPr>
              <a:t>  Н/м</a:t>
            </a:r>
            <a:r>
              <a:rPr lang="ru-RU" baseline="30000" dirty="0" smtClean="0">
                <a:solidFill>
                  <a:srgbClr val="3756F3"/>
                </a:solidFill>
              </a:rPr>
              <a:t>2</a:t>
            </a:r>
            <a:endParaRPr lang="ru-RU" dirty="0" smtClean="0">
              <a:solidFill>
                <a:srgbClr val="3756F3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685799" y="304800"/>
            <a:ext cx="10444181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Неизотермические (амбиполярные) БПРД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1027"/>
          <p:cNvGraphicFramePr>
            <a:graphicFrameLocks noChangeAspect="1"/>
          </p:cNvGraphicFramePr>
          <p:nvPr/>
        </p:nvGraphicFramePr>
        <p:xfrm>
          <a:off x="2095480" y="1071546"/>
          <a:ext cx="5643602" cy="3240088"/>
        </p:xfrm>
        <a:graphic>
          <a:graphicData uri="http://schemas.openxmlformats.org/presentationml/2006/ole">
            <p:oleObj spid="_x0000_s346114" r:id="rId3" imgW="6614733" imgH="4458086" progId="PBrush">
              <p:embed/>
            </p:oleObj>
          </a:graphicData>
        </a:graphic>
      </p:graphicFrame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166786" y="4214818"/>
            <a:ext cx="621507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rgbClr val="3756F3"/>
                </a:solidFill>
              </a:rPr>
              <a:t>Энергия ионов      до                 10</a:t>
            </a:r>
            <a:r>
              <a:rPr lang="ru-RU" sz="2000" baseline="30000" dirty="0">
                <a:solidFill>
                  <a:srgbClr val="3756F3"/>
                </a:solidFill>
              </a:rPr>
              <a:t>4  </a:t>
            </a:r>
            <a:r>
              <a:rPr lang="ru-RU" sz="2000" dirty="0">
                <a:solidFill>
                  <a:srgbClr val="3756F3"/>
                </a:solidFill>
              </a:rPr>
              <a:t>эВ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rgbClr val="3756F3"/>
                </a:solidFill>
              </a:rPr>
              <a:t>Плотности тока ионов на выходе  до 10</a:t>
            </a:r>
            <a:r>
              <a:rPr lang="ru-RU" sz="2000" baseline="30000" dirty="0">
                <a:solidFill>
                  <a:srgbClr val="3756F3"/>
                </a:solidFill>
              </a:rPr>
              <a:t> </a:t>
            </a:r>
            <a:r>
              <a:rPr lang="ru-RU" sz="2000" dirty="0">
                <a:solidFill>
                  <a:srgbClr val="3756F3"/>
                </a:solidFill>
              </a:rPr>
              <a:t> А/см</a:t>
            </a:r>
            <a:r>
              <a:rPr lang="ru-RU" sz="2000" baseline="30000" dirty="0">
                <a:solidFill>
                  <a:srgbClr val="3756F3"/>
                </a:solidFill>
              </a:rPr>
              <a:t>2</a:t>
            </a:r>
            <a:endParaRPr lang="ru-RU" sz="2000" dirty="0">
              <a:solidFill>
                <a:srgbClr val="3756F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rgbClr val="3756F3"/>
                </a:solidFill>
              </a:rPr>
              <a:t>Удельный импульс 10</a:t>
            </a:r>
            <a:r>
              <a:rPr lang="ru-RU" sz="2000" baseline="30000" dirty="0">
                <a:solidFill>
                  <a:srgbClr val="3756F3"/>
                </a:solidFill>
              </a:rPr>
              <a:t>3 </a:t>
            </a:r>
            <a:r>
              <a:rPr lang="ru-RU" sz="2000" dirty="0">
                <a:solidFill>
                  <a:srgbClr val="3756F3"/>
                </a:solidFill>
              </a:rPr>
              <a:t>– 10</a:t>
            </a:r>
            <a:r>
              <a:rPr lang="en-US" sz="2000" baseline="30000" dirty="0">
                <a:solidFill>
                  <a:srgbClr val="3756F3"/>
                </a:solidFill>
              </a:rPr>
              <a:t>4 </a:t>
            </a:r>
            <a:r>
              <a:rPr lang="ru-RU" sz="2000" dirty="0">
                <a:solidFill>
                  <a:srgbClr val="3756F3"/>
                </a:solidFill>
              </a:rPr>
              <a:t>с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>
                <a:solidFill>
                  <a:srgbClr val="3756F3"/>
                </a:solidFill>
              </a:rPr>
              <a:t>Тяга на 1 м</a:t>
            </a:r>
            <a:r>
              <a:rPr lang="ru-RU" sz="2000" baseline="30000" dirty="0">
                <a:solidFill>
                  <a:srgbClr val="3756F3"/>
                </a:solidFill>
              </a:rPr>
              <a:t>2</a:t>
            </a:r>
            <a:r>
              <a:rPr lang="ru-RU" sz="2000" dirty="0">
                <a:solidFill>
                  <a:srgbClr val="3756F3"/>
                </a:solidFill>
              </a:rPr>
              <a:t> апертуры   ~ 10</a:t>
            </a:r>
            <a:r>
              <a:rPr lang="ru-RU" sz="2000" baseline="30000" dirty="0">
                <a:solidFill>
                  <a:srgbClr val="3756F3"/>
                </a:solidFill>
              </a:rPr>
              <a:t>2</a:t>
            </a:r>
            <a:r>
              <a:rPr lang="ru-RU" sz="2000" dirty="0">
                <a:solidFill>
                  <a:srgbClr val="3756F3"/>
                </a:solidFill>
              </a:rPr>
              <a:t> – 10</a:t>
            </a:r>
            <a:r>
              <a:rPr lang="ru-RU" sz="2000" baseline="30000" dirty="0">
                <a:solidFill>
                  <a:srgbClr val="3756F3"/>
                </a:solidFill>
              </a:rPr>
              <a:t>3</a:t>
            </a:r>
            <a:r>
              <a:rPr lang="ru-RU" sz="2000" dirty="0">
                <a:solidFill>
                  <a:srgbClr val="3756F3"/>
                </a:solidFill>
              </a:rPr>
              <a:t> Н/м</a:t>
            </a:r>
            <a:r>
              <a:rPr lang="ru-RU" sz="2000" baseline="30000" dirty="0">
                <a:solidFill>
                  <a:srgbClr val="3756F3"/>
                </a:solidFill>
              </a:rPr>
              <a:t>2</a:t>
            </a:r>
            <a:endParaRPr lang="ru-RU" sz="2000" dirty="0">
              <a:solidFill>
                <a:srgbClr val="3756F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39C1-21F9-4B2A-9D8D-B03D21436648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323587" name="Object 3"/>
          <p:cNvGraphicFramePr>
            <a:graphicFrameLocks noChangeAspect="1"/>
          </p:cNvGraphicFramePr>
          <p:nvPr/>
        </p:nvGraphicFramePr>
        <p:xfrm>
          <a:off x="1712913" y="1125538"/>
          <a:ext cx="6089650" cy="3336925"/>
        </p:xfrm>
        <a:graphic>
          <a:graphicData uri="http://schemas.openxmlformats.org/presentationml/2006/ole">
            <p:oleObj spid="_x0000_s323587" r:id="rId3" imgW="3779848" imgH="2247619" progId="PBrush">
              <p:embed/>
            </p:oleObj>
          </a:graphicData>
        </a:graphic>
      </p:graphicFrame>
      <p:sp>
        <p:nvSpPr>
          <p:cNvPr id="323588" name="Text Box 5"/>
          <p:cNvSpPr txBox="1">
            <a:spLocks noChangeArrowheads="1"/>
          </p:cNvSpPr>
          <p:nvPr/>
        </p:nvSpPr>
        <p:spPr bwMode="auto">
          <a:xfrm>
            <a:off x="2505075" y="4652963"/>
            <a:ext cx="685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 Энергия ионов                     до     10</a:t>
            </a:r>
            <a:r>
              <a:rPr lang="ru-RU" sz="1800" baseline="300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4  </a:t>
            </a: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эВ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 Плотности тока ионов на срезе сопла  до 10</a:t>
            </a:r>
            <a:r>
              <a:rPr lang="ru-RU" sz="1800" baseline="300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 </a:t>
            </a: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 А/см</a:t>
            </a:r>
            <a:r>
              <a:rPr lang="ru-RU" sz="1800" baseline="300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2</a:t>
            </a:r>
            <a:endParaRPr lang="ru-RU" sz="1800">
              <a:solidFill>
                <a:srgbClr val="000066"/>
              </a:solidFill>
              <a:effectLst/>
              <a:latin typeface="Calibri" pitchFamily="34" charset="0"/>
              <a:cs typeface="Arial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 Удельный импульс            10</a:t>
            </a:r>
            <a:r>
              <a:rPr lang="ru-RU" sz="1800" baseline="300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3 </a:t>
            </a: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– 10</a:t>
            </a:r>
            <a:r>
              <a:rPr lang="ru-RU" sz="1800" baseline="300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5 </a:t>
            </a: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с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 Тяга на 1 м</a:t>
            </a:r>
            <a:r>
              <a:rPr lang="ru-RU" sz="1800" baseline="300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2</a:t>
            </a: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 апертуры   ~ 10</a:t>
            </a:r>
            <a:r>
              <a:rPr lang="ru-RU" sz="1800" baseline="300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2</a:t>
            </a: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 – 10</a:t>
            </a:r>
            <a:r>
              <a:rPr lang="ru-RU" sz="1800" baseline="300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3</a:t>
            </a:r>
            <a:r>
              <a:rPr lang="ru-RU" sz="18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 Н/м</a:t>
            </a:r>
            <a:r>
              <a:rPr lang="ru-RU" sz="1800" baseline="30000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2</a:t>
            </a:r>
            <a:endParaRPr lang="ru-RU" sz="1800">
              <a:solidFill>
                <a:srgbClr val="000066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0" y="0"/>
            <a:ext cx="9906000" cy="6921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800" b="1">
                <a:solidFill>
                  <a:schemeClr val="bg1"/>
                </a:solidFill>
                <a:effectLst/>
                <a:cs typeface="Arial" charset="0"/>
              </a:rPr>
              <a:t>Плазменный двигатель с нагревом ионов ВЧ излучением на частоте ионного циклотронного резонанса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7104-50C0-41F1-9087-F72D469D1531}" type="slidenum">
              <a:rPr lang="ru-RU"/>
              <a:pPr/>
              <a:t>13</a:t>
            </a:fld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61063" y="1052513"/>
            <a:ext cx="3024187" cy="3365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66"/>
                </a:solidFill>
                <a:effectLst/>
                <a:latin typeface="Calibri" pitchFamily="34" charset="0"/>
                <a:cs typeface="Arial" charset="0"/>
              </a:rPr>
              <a:t>Достоинства</a:t>
            </a:r>
          </a:p>
        </p:txBody>
      </p:sp>
      <p:sp>
        <p:nvSpPr>
          <p:cNvPr id="324612" name="Прямоугольник 4"/>
          <p:cNvSpPr>
            <a:spLocks noChangeArrowheads="1"/>
          </p:cNvSpPr>
          <p:nvPr/>
        </p:nvSpPr>
        <p:spPr bwMode="auto">
          <a:xfrm>
            <a:off x="5384800" y="1557338"/>
            <a:ext cx="428942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effectLst/>
                <a:cs typeface="Arial" charset="0"/>
              </a:rPr>
              <a:t>Возможность варьирования удельного импульса и тяги в широких пределах при заданной мощности 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effectLst/>
                <a:cs typeface="Arial" charset="0"/>
              </a:rPr>
              <a:t>Удельная плотность мощности тяги на 2 порядка превышает таковую в существующих плазменных двигателях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effectLst/>
                <a:cs typeface="Arial" charset="0"/>
              </a:rPr>
              <a:t>Возможность создания модулей в широком диапазоне мощностей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effectLst/>
                <a:cs typeface="Arial" charset="0"/>
              </a:rPr>
              <a:t>Магнитная термоизоляця конструкций  большой ресурс работы. 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effectLst/>
                <a:cs typeface="Arial" charset="0"/>
              </a:rPr>
              <a:t>Резонансный энерговклад  - высокая энергетическая эффективность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effectLst/>
                <a:cs typeface="Arial" charset="0"/>
              </a:rPr>
              <a:t>Большой потенциал эволюционного развития без изменения схемы.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effectLst/>
                <a:cs typeface="Arial" charset="0"/>
              </a:rPr>
              <a:t>Возможность использования в качестве рабочего тела любых элементов.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effectLst/>
                <a:cs typeface="Arial" charset="0"/>
              </a:rPr>
              <a:t>Магнитная  экранировка  от корпускулярного облучения.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66"/>
                </a:solidFill>
                <a:effectLst/>
                <a:cs typeface="Arial" charset="0"/>
              </a:rPr>
              <a:t> </a:t>
            </a:r>
          </a:p>
        </p:txBody>
      </p:sp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0" y="0"/>
            <a:ext cx="9906000" cy="6921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800" b="1">
                <a:solidFill>
                  <a:schemeClr val="bg1"/>
                </a:solidFill>
                <a:effectLst/>
                <a:cs typeface="Arial" charset="0"/>
              </a:rPr>
              <a:t>Плазменный двигатель с нагревом ионов ВЧ излучением на частоте ионного циклотронного резонанса</a:t>
            </a:r>
          </a:p>
        </p:txBody>
      </p:sp>
      <p:pic>
        <p:nvPicPr>
          <p:cNvPr id="3246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4" y="1142983"/>
            <a:ext cx="5095876" cy="454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34" y="1428736"/>
            <a:ext cx="8270875" cy="47386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81100" y="21429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CC0000"/>
                </a:solidFill>
                <a:effectLst/>
              </a:rPr>
              <a:t>США,  проект  </a:t>
            </a:r>
            <a:r>
              <a:rPr lang="en-US" sz="2400" b="1" dirty="0" smtClean="0">
                <a:solidFill>
                  <a:srgbClr val="CC0000"/>
                </a:solidFill>
                <a:effectLst/>
              </a:rPr>
              <a:t>VASIMR </a:t>
            </a:r>
            <a:r>
              <a:rPr lang="ru-RU" sz="2400" b="1" dirty="0" smtClean="0">
                <a:solidFill>
                  <a:srgbClr val="CC0000"/>
                </a:solidFill>
                <a:effectLst/>
              </a:rPr>
              <a:t>, эксперимент, 200 кВт</a:t>
            </a:r>
          </a:p>
          <a:p>
            <a:pPr lvl="0"/>
            <a:endParaRPr lang="ru-RU" sz="2400" dirty="0" smtClean="0">
              <a:solidFill>
                <a:srgbClr val="CC0000"/>
              </a:solidFill>
              <a:effectLst/>
            </a:endParaRPr>
          </a:p>
          <a:p>
            <a:pPr lvl="0"/>
            <a:r>
              <a:rPr lang="ru-RU" sz="2400" dirty="0" smtClean="0">
                <a:effectLst/>
                <a:latin typeface="+mj-lt"/>
                <a:cs typeface="Times New Roman" pitchFamily="18" charset="0"/>
              </a:rPr>
              <a:t>(</a:t>
            </a:r>
            <a:r>
              <a:rPr lang="en-US" sz="2400" dirty="0" smtClean="0">
                <a:effectLst/>
                <a:latin typeface="+mj-lt"/>
                <a:cs typeface="Times New Roman" pitchFamily="18" charset="0"/>
              </a:rPr>
              <a:t>Variable Specific Impulse </a:t>
            </a:r>
            <a:r>
              <a:rPr lang="en-US" sz="2400" dirty="0" err="1" smtClean="0">
                <a:effectLst/>
                <a:latin typeface="+mj-lt"/>
                <a:cs typeface="Times New Roman" pitchFamily="18" charset="0"/>
              </a:rPr>
              <a:t>Magnetoplasma</a:t>
            </a:r>
            <a:r>
              <a:rPr lang="en-US" sz="2400" dirty="0" smtClean="0">
                <a:effectLst/>
                <a:latin typeface="+mj-lt"/>
                <a:cs typeface="Times New Roman" pitchFamily="18" charset="0"/>
              </a:rPr>
              <a:t> Rocket</a:t>
            </a:r>
            <a:r>
              <a:rPr lang="ru-RU" sz="2400" dirty="0" smtClean="0">
                <a:effectLst/>
                <a:latin typeface="+mj-lt"/>
              </a:rPr>
              <a:t>)</a:t>
            </a:r>
            <a:endParaRPr lang="ru-RU" sz="2400" dirty="0"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52258" name="Picture 2" descr="Картинки по запросу vasimr en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521" y="872312"/>
            <a:ext cx="6758189" cy="455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77348" y="928669"/>
          <a:ext cx="4351303" cy="5749387"/>
        </p:xfrm>
        <a:graphic>
          <a:graphicData uri="http://schemas.openxmlformats.org/drawingml/2006/table">
            <a:tbl>
              <a:tblPr/>
              <a:tblGrid>
                <a:gridCol w="3415736"/>
                <a:gridCol w="935567"/>
              </a:tblGrid>
              <a:tr h="10825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Мощность двигателя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Геликонный разряд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ИЦР  ускорение ионов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~ 200 кВт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~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 кВт,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~ 170 кВт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Частота геликонного генератора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6.78МГц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Частота ИЦР генератора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~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0.5 МГц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Магнитное поле  в зоне ИЦР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Тл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Магнитное поле в зоне геликонного разряда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0.1-0.2 Тл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Кпд  ВЧ – генераторов: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ИЦР генератор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Геликонный генератор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91%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Тяговый кпд   двигателя при максимальной мощности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Максимальная тяга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Рабочий газ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Ar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Максимальный расход газа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Г/с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Ионный поток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1.7.10</a:t>
                      </a:r>
                      <a:r>
                        <a:rPr lang="ru-RU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21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Плотность мощности ускоренного плазменного потока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 МВт/м</a:t>
                      </a:r>
                      <a:r>
                        <a:rPr lang="ru-RU" sz="14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0" marR="66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41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4240" y="14285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Параметры  V</a:t>
            </a:r>
            <a:r>
              <a:rPr lang="en-US" dirty="0" smtClean="0"/>
              <a:t>X</a:t>
            </a:r>
            <a:r>
              <a:rPr lang="ru-RU" dirty="0" smtClean="0"/>
              <a:t>-200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95480" y="1500174"/>
            <a:ext cx="5214974" cy="45005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3976" y="428604"/>
            <a:ext cx="750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Зависимость полной энергетической эффективности двигателя  от измеренного удельного импульса.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38356" y="1285860"/>
            <a:ext cx="5214974" cy="46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52538" y="357166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. Зависимость тяги двигателя от вводимой полной ВЧ мощности.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962025"/>
            <a:ext cx="58293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4306" t="10526" r="57083" b="18560"/>
          <a:stretch>
            <a:fillRect/>
          </a:stretch>
        </p:blipFill>
        <p:spPr bwMode="auto">
          <a:xfrm>
            <a:off x="357158" y="785794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4" y="785794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800" dirty="0" smtClean="0">
                <a:effectLst/>
              </a:rPr>
              <a:t>«Земля — колыбель человечества, но </a:t>
            </a:r>
          </a:p>
          <a:p>
            <a:pPr fontAlgn="base"/>
            <a:r>
              <a:rPr lang="ru-RU" sz="1800" dirty="0" smtClean="0">
                <a:effectLst/>
              </a:rPr>
              <a:t>нельзя вечно оставаться в колыбели» </a:t>
            </a:r>
          </a:p>
          <a:p>
            <a:r>
              <a:rPr lang="ru-RU" sz="1800" dirty="0" smtClean="0">
                <a:effectLst/>
              </a:rPr>
              <a:t> К. Э. Циолковский</a:t>
            </a:r>
            <a:endParaRPr lang="ru-RU" sz="1800" dirty="0">
              <a:effectLst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484268"/>
            <a:ext cx="3654618" cy="94473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24372" y="3643314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/>
              </a:rPr>
              <a:t>«Может быть, с помощью электричества можно будет со временем придавать громадную скорость выбрасываемым из реактивного прибора частицам».</a:t>
            </a:r>
          </a:p>
          <a:p>
            <a:endParaRPr lang="ru-RU" sz="2400" dirty="0"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6643734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66852" y="500043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/>
              </a:rPr>
              <a:t>Параметры экспедиций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5282" y="1142984"/>
            <a:ext cx="8786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effectLst/>
              </a:rPr>
              <a:t>Для экспедиций внутри сферы </a:t>
            </a:r>
            <a:r>
              <a:rPr lang="ru-RU" sz="1800" dirty="0" err="1" smtClean="0">
                <a:effectLst/>
              </a:rPr>
              <a:t>гравитационноо</a:t>
            </a:r>
            <a:r>
              <a:rPr lang="ru-RU" sz="1800" dirty="0" smtClean="0">
                <a:effectLst/>
              </a:rPr>
              <a:t> влияния Земли (</a:t>
            </a:r>
            <a:r>
              <a:rPr lang="en-US" sz="1800" i="1" dirty="0" smtClean="0">
                <a:solidFill>
                  <a:srgbClr val="C00000"/>
                </a:solidFill>
                <a:effectLst/>
              </a:rPr>
              <a:t>~1.5</a:t>
            </a:r>
            <a:r>
              <a:rPr lang="ru-RU" sz="1800" i="1" dirty="0" smtClean="0">
                <a:solidFill>
                  <a:srgbClr val="C00000"/>
                </a:solidFill>
                <a:effectLst/>
              </a:rPr>
              <a:t> Мкм</a:t>
            </a:r>
            <a:r>
              <a:rPr lang="ru-RU" sz="1800" dirty="0" smtClean="0">
                <a:effectLst/>
              </a:rPr>
              <a:t>)</a:t>
            </a:r>
            <a:r>
              <a:rPr lang="en-US" sz="1800" dirty="0" smtClean="0">
                <a:effectLst/>
              </a:rPr>
              <a:t> </a:t>
            </a:r>
            <a:endParaRPr lang="ru-RU" sz="1800" dirty="0" smtClean="0">
              <a:effectLst/>
            </a:endParaRPr>
          </a:p>
          <a:p>
            <a:r>
              <a:rPr lang="ru-RU" sz="1800" dirty="0" smtClean="0">
                <a:effectLst/>
              </a:rPr>
              <a:t>Мощность 100 – 500 кВт. </a:t>
            </a:r>
          </a:p>
          <a:p>
            <a:r>
              <a:rPr lang="ru-RU" sz="1800" dirty="0" smtClean="0">
                <a:effectLst/>
              </a:rPr>
              <a:t>удельный импульс  </a:t>
            </a:r>
            <a:r>
              <a:rPr lang="en-US" sz="1800" dirty="0" err="1" smtClean="0">
                <a:effectLst/>
              </a:rPr>
              <a:t>Isp</a:t>
            </a:r>
            <a:r>
              <a:rPr lang="ru-RU" sz="1800" dirty="0" smtClean="0">
                <a:effectLst/>
              </a:rPr>
              <a:t>,  ~ 5,000 с  </a:t>
            </a:r>
          </a:p>
          <a:p>
            <a:r>
              <a:rPr lang="ru-RU" sz="1800" dirty="0" smtClean="0">
                <a:effectLst/>
              </a:rPr>
              <a:t>отношении полной массы к мощности </a:t>
            </a:r>
            <a:r>
              <a:rPr lang="ru-RU" sz="1800" dirty="0" err="1" smtClean="0">
                <a:effectLst/>
              </a:rPr>
              <a:t>α </a:t>
            </a:r>
            <a:r>
              <a:rPr lang="ru-RU" sz="1800" dirty="0" smtClean="0">
                <a:effectLst/>
              </a:rPr>
              <a:t>~ 10 кг/кВ</a:t>
            </a:r>
          </a:p>
          <a:p>
            <a:r>
              <a:rPr lang="ru-RU" sz="1800" dirty="0" smtClean="0">
                <a:effectLst/>
              </a:rPr>
              <a:t> </a:t>
            </a:r>
          </a:p>
          <a:p>
            <a:r>
              <a:rPr lang="ru-RU" sz="1800" dirty="0" smtClean="0">
                <a:effectLst/>
              </a:rPr>
              <a:t>Для автоматических или грузовых межпланетных экспедиций </a:t>
            </a:r>
          </a:p>
          <a:p>
            <a:r>
              <a:rPr lang="ru-RU" sz="1800" dirty="0" smtClean="0">
                <a:effectLst/>
              </a:rPr>
              <a:t>Мощность      1 – 5 МВт</a:t>
            </a:r>
          </a:p>
          <a:p>
            <a:r>
              <a:rPr lang="ru-RU" sz="1800" dirty="0" smtClean="0">
                <a:effectLst/>
              </a:rPr>
              <a:t>удельный импульс  </a:t>
            </a:r>
            <a:r>
              <a:rPr lang="en-US" sz="1800" dirty="0" err="1" smtClean="0">
                <a:effectLst/>
              </a:rPr>
              <a:t>Isp</a:t>
            </a:r>
            <a:r>
              <a:rPr lang="ru-RU" sz="1800" dirty="0" smtClean="0">
                <a:effectLst/>
              </a:rPr>
              <a:t>,  ~ 4,000 с   или 5000 с</a:t>
            </a:r>
          </a:p>
          <a:p>
            <a:r>
              <a:rPr lang="ru-RU" sz="1800" dirty="0" smtClean="0">
                <a:effectLst/>
              </a:rPr>
              <a:t> при полной энергетической эффективности 60%</a:t>
            </a:r>
          </a:p>
          <a:p>
            <a:r>
              <a:rPr lang="ru-RU" sz="1800" dirty="0" smtClean="0">
                <a:effectLst/>
              </a:rPr>
              <a:t> отношении полной массы к мощности </a:t>
            </a:r>
            <a:r>
              <a:rPr lang="ru-RU" sz="1800" dirty="0" err="1" smtClean="0">
                <a:effectLst/>
              </a:rPr>
              <a:t>α </a:t>
            </a:r>
            <a:r>
              <a:rPr lang="ru-RU" sz="1800" dirty="0" smtClean="0">
                <a:effectLst/>
              </a:rPr>
              <a:t>~ 4 кг/кВт.</a:t>
            </a:r>
          </a:p>
          <a:p>
            <a:r>
              <a:rPr lang="ru-RU" sz="1800" dirty="0" smtClean="0">
                <a:effectLst/>
              </a:rPr>
              <a:t> </a:t>
            </a:r>
          </a:p>
          <a:p>
            <a:r>
              <a:rPr lang="ru-RU" sz="1800" dirty="0" smtClean="0">
                <a:effectLst/>
              </a:rPr>
              <a:t>Для межпланетных экспедиций с экипажем</a:t>
            </a:r>
          </a:p>
          <a:p>
            <a:r>
              <a:rPr lang="ru-RU" sz="1800" dirty="0" smtClean="0">
                <a:effectLst/>
              </a:rPr>
              <a:t> Мощность 10 – 200 МВт.</a:t>
            </a:r>
          </a:p>
          <a:p>
            <a:r>
              <a:rPr lang="ru-RU" sz="1800" dirty="0" smtClean="0">
                <a:effectLst/>
              </a:rPr>
              <a:t> удельный импульс  </a:t>
            </a:r>
            <a:r>
              <a:rPr lang="en-US" sz="1800" dirty="0" err="1" smtClean="0">
                <a:effectLst/>
              </a:rPr>
              <a:t>Isp</a:t>
            </a:r>
            <a:r>
              <a:rPr lang="ru-RU" sz="1800" dirty="0" smtClean="0">
                <a:effectLst/>
              </a:rPr>
              <a:t>,  ~ 3,000 – 30000 с  </a:t>
            </a:r>
          </a:p>
          <a:p>
            <a:r>
              <a:rPr lang="ru-RU" sz="1800" dirty="0" smtClean="0">
                <a:effectLst/>
              </a:rPr>
              <a:t> при полной энергетической эффективности 60%  </a:t>
            </a:r>
          </a:p>
          <a:p>
            <a:r>
              <a:rPr lang="ru-RU" sz="1800" dirty="0" smtClean="0">
                <a:effectLst/>
              </a:rPr>
              <a:t> отношении полной массы к мощности </a:t>
            </a:r>
            <a:r>
              <a:rPr lang="ru-RU" sz="1800" dirty="0" err="1" smtClean="0">
                <a:effectLst/>
              </a:rPr>
              <a:t>α  </a:t>
            </a:r>
            <a:r>
              <a:rPr lang="ru-RU" sz="1800" dirty="0" smtClean="0">
                <a:effectLst/>
              </a:rPr>
              <a:t>менее ~ 4 кг/кВт.</a:t>
            </a:r>
          </a:p>
          <a:p>
            <a:endParaRPr lang="ru-RU" sz="1800" dirty="0" smtClean="0">
              <a:effectLst/>
            </a:endParaRPr>
          </a:p>
          <a:p>
            <a:endParaRPr lang="ru-RU" sz="1800" dirty="0"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6720" y="285728"/>
            <a:ext cx="87868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Выход на границу сферы влияния Земли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effectLst/>
              </a:rPr>
              <a:t>Низкая, но постоянная тяга  даёт возможность достичь границы гравитационной </a:t>
            </a:r>
          </a:p>
          <a:p>
            <a:r>
              <a:rPr lang="ru-RU" dirty="0" smtClean="0">
                <a:effectLst/>
              </a:rPr>
              <a:t>сферы влияния Земли (</a:t>
            </a:r>
            <a:r>
              <a:rPr lang="ru-RU" i="1" dirty="0" smtClean="0">
                <a:solidFill>
                  <a:srgbClr val="C00000"/>
                </a:solidFill>
                <a:effectLst/>
              </a:rPr>
              <a:t>1.5 Мкм</a:t>
            </a:r>
            <a:r>
              <a:rPr lang="ru-RU" dirty="0" smtClean="0">
                <a:effectLst/>
              </a:rPr>
              <a:t>) по спиральной траектории.</a:t>
            </a:r>
          </a:p>
          <a:p>
            <a:r>
              <a:rPr lang="ru-RU" dirty="0" smtClean="0">
                <a:effectLst/>
              </a:rPr>
              <a:t>Чтобы вывести 4000 килограммовый аппарат  с Низкой Околоземной Орбиты (НОО)</a:t>
            </a:r>
          </a:p>
          <a:p>
            <a:r>
              <a:rPr lang="ru-RU" dirty="0" smtClean="0">
                <a:effectLst/>
              </a:rPr>
              <a:t>на уходящую от Земли траекторию с помощью 200 кВт – </a:t>
            </a:r>
            <a:r>
              <a:rPr lang="ru-RU" dirty="0" err="1" smtClean="0">
                <a:effectLst/>
              </a:rPr>
              <a:t>ного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VASIMR</a:t>
            </a:r>
            <a:r>
              <a:rPr lang="ru-RU" dirty="0" err="1" smtClean="0">
                <a:effectLst/>
              </a:rPr>
              <a:t>®а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ru-RU" dirty="0" smtClean="0">
                <a:effectLst/>
              </a:rPr>
              <a:t>требуется менее 600 кг   аргона</a:t>
            </a:r>
          </a:p>
          <a:p>
            <a:endParaRPr lang="ru-RU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158" y="3571876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Лунный буксир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>
                <a:effectLst/>
              </a:rPr>
              <a:t>Если время  в несколько месяцев приемлемо для доставки груза, буксир многократного использования на основе </a:t>
            </a:r>
            <a:r>
              <a:rPr lang="en-US" dirty="0" smtClean="0">
                <a:effectLst/>
              </a:rPr>
              <a:t>VASIMR</a:t>
            </a:r>
            <a:r>
              <a:rPr lang="ru-RU" dirty="0" err="1" smtClean="0">
                <a:effectLst/>
              </a:rPr>
              <a:t>®а</a:t>
            </a:r>
            <a:r>
              <a:rPr lang="ru-RU" dirty="0" smtClean="0">
                <a:effectLst/>
              </a:rPr>
              <a:t>  позволит доставить на Луну примерно в два раза больше груза, чем потребовалось бы системе на основе химии при той же начальной массе на НОО 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23910" y="521495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Среднее расстояние до Луны        384 400 км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Расстояние до Солнца (</a:t>
            </a:r>
            <a:r>
              <a:rPr lang="ru-RU" i="1" dirty="0" err="1" smtClean="0">
                <a:solidFill>
                  <a:srgbClr val="C00000"/>
                </a:solidFill>
              </a:rPr>
              <a:t>а.е</a:t>
            </a:r>
            <a:r>
              <a:rPr lang="ru-RU" i="1" dirty="0" smtClean="0">
                <a:solidFill>
                  <a:srgbClr val="C00000"/>
                </a:solidFill>
              </a:rPr>
              <a:t>.) 149 600 000 км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910" y="428604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http://habrastorage.org/files/4e8/179/e01/4e8179e01342463495fdf6674d3387f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62" y="1500174"/>
            <a:ext cx="68580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09596" y="642918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Эти  двигатели делают реализуемой программу освоения Луны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357982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81166" y="285728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CC3399"/>
                </a:solidFill>
                <a:effectLst/>
              </a:rPr>
              <a:t>Полет на Марс. Роль мощности двигателя.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6720" y="714356"/>
            <a:ext cx="86439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FF"/>
                </a:solidFill>
                <a:effectLst/>
              </a:rPr>
              <a:t>VASIMR® </a:t>
            </a:r>
            <a:r>
              <a:rPr lang="ru-RU" b="1" dirty="0" err="1" smtClean="0">
                <a:solidFill>
                  <a:srgbClr val="0000FF"/>
                </a:solidFill>
                <a:effectLst/>
              </a:rPr>
              <a:t>Human</a:t>
            </a:r>
            <a:r>
              <a:rPr lang="ru-RU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</a:rPr>
              <a:t>Mission</a:t>
            </a:r>
            <a:r>
              <a:rPr lang="ru-RU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</a:rPr>
              <a:t>to</a:t>
            </a:r>
            <a:r>
              <a:rPr lang="ru-RU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ffectLst/>
              </a:rPr>
              <a:t>Mars</a:t>
            </a:r>
            <a:r>
              <a:rPr lang="ru-RU" b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Andrew</a:t>
            </a: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 V. 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Ilin</a:t>
            </a: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, 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Leonard</a:t>
            </a: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 D. 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Cassady</a:t>
            </a: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, 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Tim</a:t>
            </a: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 W. 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Glover</a:t>
            </a: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, 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Franklin</a:t>
            </a: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 R. 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Chang</a:t>
            </a: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Diaz</a:t>
            </a: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         </a:t>
            </a:r>
            <a:r>
              <a:rPr lang="ru-RU" i="1" dirty="0" err="1" smtClean="0">
                <a:solidFill>
                  <a:srgbClr val="0000FF"/>
                </a:solidFill>
                <a:effectLst/>
              </a:rPr>
              <a:t>Ad</a:t>
            </a:r>
            <a:r>
              <a:rPr lang="ru-RU" i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  <a:effectLst/>
              </a:rPr>
              <a:t>Astra</a:t>
            </a:r>
            <a:r>
              <a:rPr lang="ru-RU" i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  <a:effectLst/>
              </a:rPr>
              <a:t>Rocket</a:t>
            </a:r>
            <a:r>
              <a:rPr lang="ru-RU" i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  <a:effectLst/>
              </a:rPr>
              <a:t>Company</a:t>
            </a:r>
            <a:endParaRPr lang="ru-RU" dirty="0" smtClean="0">
              <a:solidFill>
                <a:srgbClr val="0000FF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00FF"/>
                </a:solidFill>
                <a:effectLst/>
                <a:latin typeface="TimesNewRomanPSMT" charset="0"/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Space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,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Propulsion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 &amp; Energy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Sciences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International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Forum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 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March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 15-17, 2011,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University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of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Maryland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,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College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 </a:t>
            </a:r>
            <a:r>
              <a:rPr lang="ru-RU" i="1" dirty="0" err="1" smtClean="0">
                <a:solidFill>
                  <a:srgbClr val="0000FF"/>
                </a:solidFill>
                <a:effectLst/>
                <a:latin typeface="TimesNewRomanPSMT" charset="0"/>
              </a:rPr>
              <a:t>Park</a:t>
            </a:r>
            <a:r>
              <a:rPr lang="ru-RU" i="1" dirty="0" smtClean="0">
                <a:solidFill>
                  <a:srgbClr val="0000FF"/>
                </a:solidFill>
                <a:effectLst/>
                <a:latin typeface="TimesNewRomanPSMT" charset="0"/>
              </a:rPr>
              <a:t>, MD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2406" y="300037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92" y="2571744"/>
            <a:ext cx="4749800" cy="3286148"/>
          </a:xfrm>
          <a:prstGeom prst="rect">
            <a:avLst/>
          </a:prstGeom>
          <a:noFill/>
        </p:spPr>
      </p:pic>
      <p:graphicFrame>
        <p:nvGraphicFramePr>
          <p:cNvPr id="348162" name="Object 2"/>
          <p:cNvGraphicFramePr>
            <a:graphicFrameLocks noChangeAspect="1"/>
          </p:cNvGraphicFramePr>
          <p:nvPr/>
        </p:nvGraphicFramePr>
        <p:xfrm>
          <a:off x="5738818" y="2714620"/>
          <a:ext cx="3505200" cy="3063875"/>
        </p:xfrm>
        <a:graphic>
          <a:graphicData uri="http://schemas.openxmlformats.org/presentationml/2006/ole">
            <p:oleObj spid="_x0000_s348162" name="Точечный рисунок" r:id="rId4" imgW="4480948" imgH="3917019" progId="PBrush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90" y="1071546"/>
            <a:ext cx="6643734" cy="50720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52538" y="285728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Схема изменения орбиты опасного астероида за счет взрыва термоядерного устройства на его поверхности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81034" y="28572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Термоядерные  плазменные ракетные двигатели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66720" y="1142984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Термоядерный двигатель – идеальный вариант плазменного ракетного двигателя. Он, как и обычный химический, в принципе, дает возможность прямого преобразования кинетической энергии продуктов реакции в тягу. </a:t>
            </a:r>
          </a:p>
          <a:p>
            <a:r>
              <a:rPr lang="ru-RU" dirty="0" smtClean="0"/>
              <a:t>	Только реакция эта – реакция ядерного синтеза – даёт несравнимо больший энергетический выход чем химическая.</a:t>
            </a:r>
          </a:p>
          <a:p>
            <a:r>
              <a:rPr lang="ru-RU" dirty="0" smtClean="0"/>
              <a:t>	При этом, конечно, лучше использовать </a:t>
            </a:r>
            <a:r>
              <a:rPr lang="ru-RU" dirty="0" err="1" smtClean="0"/>
              <a:t>безнейтронную</a:t>
            </a:r>
            <a:r>
              <a:rPr lang="ru-RU" dirty="0" smtClean="0"/>
              <a:t>  реакцию </a:t>
            </a:r>
            <a:r>
              <a:rPr lang="en-US" dirty="0" smtClean="0"/>
              <a:t>D</a:t>
            </a:r>
            <a:r>
              <a:rPr lang="ru-RU" dirty="0" smtClean="0"/>
              <a:t> - </a:t>
            </a:r>
            <a:r>
              <a:rPr lang="ru-RU" baseline="30000" dirty="0" smtClean="0"/>
              <a:t>3</a:t>
            </a:r>
            <a:r>
              <a:rPr lang="en-US" dirty="0" smtClean="0"/>
              <a:t>He</a:t>
            </a:r>
            <a:r>
              <a:rPr lang="ru-RU" dirty="0" smtClean="0"/>
              <a:t>. Если  при </a:t>
            </a:r>
            <a:r>
              <a:rPr lang="en-US" dirty="0" smtClean="0"/>
              <a:t>D</a:t>
            </a:r>
            <a:r>
              <a:rPr lang="ru-RU" dirty="0" smtClean="0"/>
              <a:t> – </a:t>
            </a:r>
            <a:r>
              <a:rPr lang="en-US" dirty="0" smtClean="0"/>
              <a:t>T</a:t>
            </a:r>
            <a:r>
              <a:rPr lang="ru-RU" dirty="0" smtClean="0"/>
              <a:t> реакторе можно таким образом использовать 20% выделяющейся энергии, то </a:t>
            </a:r>
            <a:r>
              <a:rPr lang="en-US" dirty="0" smtClean="0"/>
              <a:t>D</a:t>
            </a:r>
            <a:r>
              <a:rPr lang="ru-RU" dirty="0" smtClean="0"/>
              <a:t> - </a:t>
            </a:r>
            <a:r>
              <a:rPr lang="ru-RU" baseline="30000" dirty="0" smtClean="0"/>
              <a:t>3</a:t>
            </a:r>
            <a:r>
              <a:rPr lang="en-US" dirty="0" smtClean="0"/>
              <a:t>He</a:t>
            </a:r>
            <a:r>
              <a:rPr lang="ru-RU" dirty="0" smtClean="0"/>
              <a:t> реактор увеличит эту цифру до 60%.</a:t>
            </a:r>
          </a:p>
          <a:p>
            <a:r>
              <a:rPr lang="ru-RU" dirty="0" smtClean="0"/>
              <a:t>	Ещё в 1991 году на </a:t>
            </a:r>
            <a:r>
              <a:rPr lang="ru-RU" dirty="0" err="1" smtClean="0"/>
              <a:t>Висконсинскм</a:t>
            </a:r>
            <a:r>
              <a:rPr lang="ru-RU" dirty="0" smtClean="0"/>
              <a:t> симпозиуме по использованию </a:t>
            </a:r>
            <a:r>
              <a:rPr lang="en-US" dirty="0" smtClean="0"/>
              <a:t>D</a:t>
            </a:r>
            <a:r>
              <a:rPr lang="ru-RU" dirty="0" smtClean="0"/>
              <a:t> – </a:t>
            </a:r>
            <a:r>
              <a:rPr lang="ru-RU" baseline="30000" dirty="0" smtClean="0"/>
              <a:t>3</a:t>
            </a:r>
            <a:r>
              <a:rPr lang="en-US" dirty="0" smtClean="0"/>
              <a:t>He</a:t>
            </a:r>
            <a:r>
              <a:rPr lang="ru-RU" dirty="0" smtClean="0"/>
              <a:t> реакции синтеза был представлен доклад, посвящённый термоядерному ракетному двигателю на её основе и пример космического корабля для дальних полётов на основе тандемной ловушки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0" y="1285860"/>
            <a:ext cx="65722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2406" y="357166"/>
            <a:ext cx="87154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effectLst/>
              </a:rPr>
              <a:t>Компоновочная схема космического корабля с термоядерным двигателем на основе тандемной ловушки, </a:t>
            </a:r>
            <a:r>
              <a:rPr lang="ru-RU" sz="1800" dirty="0" err="1" smtClean="0">
                <a:effectLst/>
              </a:rPr>
              <a:t>представленая</a:t>
            </a:r>
            <a:r>
              <a:rPr lang="ru-RU" sz="1800" dirty="0" smtClean="0">
                <a:effectLst/>
              </a:rPr>
              <a:t>  в </a:t>
            </a:r>
            <a:r>
              <a:rPr lang="ru-RU" dirty="0" smtClean="0">
                <a:effectLst/>
              </a:rPr>
              <a:t>1991 году на </a:t>
            </a:r>
            <a:r>
              <a:rPr lang="ru-RU" dirty="0" err="1" smtClean="0">
                <a:effectLst/>
              </a:rPr>
              <a:t>Висконсинскм</a:t>
            </a:r>
            <a:r>
              <a:rPr lang="ru-RU" dirty="0" smtClean="0">
                <a:effectLst/>
              </a:rPr>
              <a:t> симпозиуме по использованию </a:t>
            </a:r>
            <a:r>
              <a:rPr lang="en-US" dirty="0" smtClean="0">
                <a:effectLst/>
              </a:rPr>
              <a:t>D</a:t>
            </a:r>
            <a:r>
              <a:rPr lang="ru-RU" dirty="0" smtClean="0">
                <a:effectLst/>
              </a:rPr>
              <a:t> – </a:t>
            </a:r>
            <a:r>
              <a:rPr lang="ru-RU" baseline="30000" dirty="0" smtClean="0">
                <a:effectLst/>
              </a:rPr>
              <a:t>3</a:t>
            </a:r>
            <a:r>
              <a:rPr lang="en-US" dirty="0" smtClean="0">
                <a:effectLst/>
              </a:rPr>
              <a:t>He</a:t>
            </a:r>
            <a:r>
              <a:rPr lang="ru-RU" dirty="0" smtClean="0">
                <a:effectLst/>
              </a:rPr>
              <a:t> реакции синтеза.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95744" y="4929198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оценке автора (</a:t>
            </a:r>
            <a:r>
              <a:rPr lang="en-US" dirty="0" smtClean="0"/>
              <a:t>] John F. </a:t>
            </a:r>
            <a:r>
              <a:rPr lang="en-US" dirty="0" err="1" smtClean="0"/>
              <a:t>Santarius</a:t>
            </a:r>
            <a:r>
              <a:rPr lang="ru-RU" dirty="0" smtClean="0"/>
              <a:t>) ключевые параметры корабля</a:t>
            </a:r>
          </a:p>
          <a:p>
            <a:r>
              <a:rPr lang="ru-RU" dirty="0" smtClean="0"/>
              <a:t> выглядели следующим образом: </a:t>
            </a:r>
          </a:p>
          <a:p>
            <a:pPr algn="ctr"/>
            <a:r>
              <a:rPr lang="ru-RU" dirty="0" smtClean="0"/>
              <a:t>       -удельная мощность  1 - 10 кВт/кг.</a:t>
            </a:r>
          </a:p>
          <a:p>
            <a:pPr algn="ctr"/>
            <a:r>
              <a:rPr lang="ru-RU" dirty="0" smtClean="0"/>
              <a:t> -удельный импульс 10</a:t>
            </a:r>
            <a:r>
              <a:rPr lang="ru-RU" baseline="30000" dirty="0" smtClean="0"/>
              <a:t>3 </a:t>
            </a:r>
            <a:r>
              <a:rPr lang="ru-RU" dirty="0" smtClean="0"/>
              <a:t>– 10</a:t>
            </a:r>
            <a:r>
              <a:rPr lang="ru-RU" baseline="30000" dirty="0" smtClean="0"/>
              <a:t>6 </a:t>
            </a:r>
            <a:r>
              <a:rPr lang="ru-RU" dirty="0" smtClean="0"/>
              <a:t> с</a:t>
            </a:r>
          </a:p>
          <a:p>
            <a:pPr algn="ctr"/>
            <a:r>
              <a:rPr lang="ru-RU" dirty="0" smtClean="0"/>
              <a:t>-отношение тяга/вес 10</a:t>
            </a:r>
            <a:r>
              <a:rPr lang="ru-RU" baseline="30000" dirty="0" smtClean="0"/>
              <a:t>-1 </a:t>
            </a:r>
            <a:r>
              <a:rPr lang="ru-RU" dirty="0" smtClean="0"/>
              <a:t>– 10</a:t>
            </a:r>
            <a:r>
              <a:rPr lang="ru-RU" baseline="30000" dirty="0" smtClean="0"/>
              <a:t>-5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0E86-CEB4-4C03-A99A-8FD8F81BD43F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/>
        </p:nvGraphicFramePr>
        <p:xfrm>
          <a:off x="180200" y="1428736"/>
          <a:ext cx="9541621" cy="4357718"/>
        </p:xfrm>
        <a:graphic>
          <a:graphicData uri="http://schemas.openxmlformats.org/presentationml/2006/ole">
            <p:oleObj spid="_x0000_s371713" name="Точечный рисунок" r:id="rId3" imgW="8718036" imgH="3962743" progId="PBrush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09662" y="0"/>
            <a:ext cx="80724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Дискавери</a:t>
            </a:r>
            <a:r>
              <a:rPr lang="ru-RU" dirty="0" smtClean="0"/>
              <a:t> – </a:t>
            </a:r>
            <a:r>
              <a:rPr lang="en-US" dirty="0" smtClean="0"/>
              <a:t>II</a:t>
            </a:r>
            <a:endParaRPr lang="ru-RU" dirty="0" smtClean="0"/>
          </a:p>
          <a:p>
            <a:pPr algn="ctr"/>
            <a:r>
              <a:rPr lang="ru-RU" sz="1800" dirty="0" smtClean="0"/>
              <a:t>Космический корабль с термоядерным двигателем на основе сферического </a:t>
            </a:r>
            <a:r>
              <a:rPr lang="ru-RU" sz="1800" dirty="0" err="1" smtClean="0"/>
              <a:t>токаиака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66786" y="500042"/>
            <a:ext cx="821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0000"/>
                </a:solidFill>
                <a:effectLst/>
              </a:rPr>
              <a:t>Основные характеристики ракетных двигателей</a:t>
            </a:r>
            <a:endParaRPr lang="ru-RU" sz="2800" dirty="0">
              <a:effectLst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071670" y="1071546"/>
          <a:ext cx="2644912" cy="931863"/>
        </p:xfrm>
        <a:graphic>
          <a:graphicData uri="http://schemas.openxmlformats.org/presentationml/2006/ole">
            <p:oleObj spid="_x0000_s344066" r:id="rId3" imgW="825500" imgH="33020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319070" y="2443146"/>
          <a:ext cx="1478144" cy="831850"/>
        </p:xfrm>
        <a:graphic>
          <a:graphicData uri="http://schemas.openxmlformats.org/presentationml/2006/ole">
            <p:oleObj spid="_x0000_s344067" r:id="rId4" imgW="622030" imgH="393529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57270" y="3662346"/>
          <a:ext cx="1606990" cy="981075"/>
        </p:xfrm>
        <a:graphic>
          <a:graphicData uri="http://schemas.openxmlformats.org/presentationml/2006/ole">
            <p:oleObj spid="_x0000_s344068" name="Формула" r:id="rId5" imgW="660240" imgH="457200" progId="Equation.3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424470" y="2595546"/>
          <a:ext cx="667492" cy="625475"/>
        </p:xfrm>
        <a:graphic>
          <a:graphicData uri="http://schemas.openxmlformats.org/presentationml/2006/ole">
            <p:oleObj spid="_x0000_s344069" name="Формула" r:id="rId6" imgW="228600" imgH="24120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28595" y="4714884"/>
          <a:ext cx="1632043" cy="1284288"/>
        </p:xfrm>
        <a:graphic>
          <a:graphicData uri="http://schemas.openxmlformats.org/presentationml/2006/ole">
            <p:oleObj spid="_x0000_s344070" r:id="rId7" imgW="469900" imgH="419100" progId="Equation.3">
              <p:embed/>
            </p:oleObj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47669" y="1833546"/>
            <a:ext cx="773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i="1">
                <a:solidFill>
                  <a:schemeClr val="accent2"/>
                </a:solidFill>
              </a:rPr>
              <a:t>где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690669" y="2671746"/>
            <a:ext cx="36935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i="1">
                <a:solidFill>
                  <a:schemeClr val="accent2"/>
                </a:solidFill>
              </a:rPr>
              <a:t>- Расход  массы,     кг/с,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86469" y="2671746"/>
            <a:ext cx="26628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i="1">
                <a:solidFill>
                  <a:schemeClr val="accent2"/>
                </a:solidFill>
              </a:rPr>
              <a:t>- Эффективная скорость истечения, м/с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43469" y="1300146"/>
            <a:ext cx="1803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i="1">
                <a:solidFill>
                  <a:schemeClr val="accent2"/>
                </a:solidFill>
              </a:rPr>
              <a:t>Тяга,  Н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2681269" y="3814746"/>
          <a:ext cx="617385" cy="577850"/>
        </p:xfrm>
        <a:graphic>
          <a:graphicData uri="http://schemas.openxmlformats.org/presentationml/2006/ole">
            <p:oleObj spid="_x0000_s344071" name="Формула" r:id="rId8" imgW="228600" imgH="241200" progId="Equation.3">
              <p:embed/>
            </p:oleObj>
          </a:graphicData>
        </a:graphic>
      </p:graphicFrame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824269" y="3967146"/>
            <a:ext cx="36935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i="1">
                <a:solidFill>
                  <a:schemeClr val="accent2"/>
                </a:solidFill>
              </a:rPr>
              <a:t>- импульс или удельная тяга, м/с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300270" y="5110146"/>
            <a:ext cx="3607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i="1">
                <a:solidFill>
                  <a:schemeClr val="accent2"/>
                </a:solidFill>
              </a:rPr>
              <a:t>- Удельный импульс,  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57619" y="5715016"/>
            <a:ext cx="1852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α=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M/P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490084"/>
            <a:ext cx="2627660" cy="66295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929454" y="5143512"/>
            <a:ext cx="2166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3756F3"/>
                </a:solidFill>
              </a:rPr>
              <a:t>Мощность  тяги</a:t>
            </a:r>
            <a:endParaRPr lang="ru-RU" i="1" dirty="0">
              <a:solidFill>
                <a:srgbClr val="3756F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2" y="714356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573" y="391488"/>
            <a:ext cx="8097376" cy="515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15615" y="5715017"/>
            <a:ext cx="7584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Установка ПС-1 в Курчатовском институте для исследования плазменных рабочих процессов в ПРД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62" y="1000108"/>
            <a:ext cx="7236859" cy="5105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Y  E  A  R  L  Y\2017\КОСМОС\ПН-3\ФОТО  ПН-3\IMG_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25" y="285729"/>
            <a:ext cx="7713215" cy="56736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83442" y="6027004"/>
            <a:ext cx="828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Стенд  ПН-3  Для отработки геликонного источника плазмы для БПРД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7" name="Рисунок 19" descr="C:\Users\bragin_ey\Desktop\Документы по работе\ПН-3\Описание установки\Картинки\Полная система регистраци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67958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95348" y="500042"/>
            <a:ext cx="7215238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09860" y="5643578"/>
            <a:ext cx="4603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Геликонный  источник в работе</a:t>
            </a:r>
            <a:endParaRPr lang="ru-RU" b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47748" y="652442"/>
            <a:ext cx="7215238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62260" y="5795978"/>
            <a:ext cx="4603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Геликонный  источник в работе</a:t>
            </a:r>
            <a:endParaRPr lang="ru-RU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152400"/>
            <a:ext cx="857256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Возможности новых транспортных </a:t>
            </a: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технологий</a:t>
            </a:r>
          </a:p>
        </p:txBody>
      </p:sp>
      <p:pic>
        <p:nvPicPr>
          <p:cNvPr id="6" name="Picture 4" descr="http://fti.neep.wisc.edu/~jfs/jpg/PalmerstonTr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04" y="1357298"/>
            <a:ext cx="5472114" cy="363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2472" y="714356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olidFill>
                  <a:srgbClr val="3756F3"/>
                </a:solidFill>
                <a:effectLst/>
                <a:cs typeface="Times New Roman" pitchFamily="18" charset="0"/>
              </a:rPr>
              <a:t>Томас </a:t>
            </a:r>
            <a:r>
              <a:rPr lang="ru-RU" sz="1800" dirty="0" err="1">
                <a:solidFill>
                  <a:srgbClr val="3756F3"/>
                </a:solidFill>
                <a:effectLst/>
                <a:cs typeface="Times New Roman" pitchFamily="18" charset="0"/>
              </a:rPr>
              <a:t>Джефферсон</a:t>
            </a:r>
            <a:r>
              <a:rPr lang="ru-RU" sz="1800" dirty="0">
                <a:solidFill>
                  <a:srgbClr val="3756F3"/>
                </a:solidFill>
                <a:effectLst/>
                <a:cs typeface="Times New Roman" pitchFamily="18" charset="0"/>
              </a:rPr>
              <a:t> предсказывал в 1803 году, что освоение присоединенной Луизианы займет 800 лет. </a:t>
            </a:r>
            <a:endParaRPr lang="ru-RU" sz="1800" dirty="0">
              <a:solidFill>
                <a:srgbClr val="3756F3"/>
              </a:solidFill>
              <a:effectLst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0968" y="5072074"/>
            <a:ext cx="90726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dirty="0">
                <a:solidFill>
                  <a:srgbClr val="3756F3"/>
                </a:solidFill>
                <a:effectLst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3756F3"/>
                </a:solidFill>
                <a:effectLst/>
              </a:rPr>
              <a:t>В</a:t>
            </a:r>
            <a:r>
              <a:rPr lang="ru-RU" sz="1800" b="1" dirty="0">
                <a:solidFill>
                  <a:srgbClr val="3756F3"/>
                </a:solidFill>
                <a:effectLst/>
                <a:cs typeface="Times New Roman" pitchFamily="18" charset="0"/>
              </a:rPr>
              <a:t>ведение новой технологии – железнодорожного сообщения – сократило время поездки от </a:t>
            </a:r>
            <a:r>
              <a:rPr lang="ru-RU" sz="1800" b="1" dirty="0" err="1">
                <a:solidFill>
                  <a:srgbClr val="3756F3"/>
                </a:solidFill>
                <a:effectLst/>
                <a:cs typeface="Times New Roman" pitchFamily="18" charset="0"/>
              </a:rPr>
              <a:t>Нью-Иорка</a:t>
            </a:r>
            <a:r>
              <a:rPr lang="ru-RU" sz="1800" b="1" dirty="0">
                <a:solidFill>
                  <a:srgbClr val="3756F3"/>
                </a:solidFill>
                <a:effectLst/>
                <a:cs typeface="Times New Roman" pitchFamily="18" charset="0"/>
              </a:rPr>
              <a:t> до Чикаго с 6 недель до 2 дней.</a:t>
            </a:r>
            <a:r>
              <a:rPr lang="ru-RU" sz="1800" b="1" dirty="0">
                <a:solidFill>
                  <a:srgbClr val="3756F3"/>
                </a:solidFill>
                <a:effectLst/>
              </a:rPr>
              <a:t>                 Луизиану освоили</a:t>
            </a:r>
            <a:r>
              <a:rPr lang="en-US" sz="1800" b="1" dirty="0">
                <a:solidFill>
                  <a:srgbClr val="3756F3"/>
                </a:solidFill>
                <a:effectLst/>
              </a:rPr>
              <a:t> </a:t>
            </a:r>
            <a:r>
              <a:rPr lang="ru-RU" sz="1800" b="1" dirty="0">
                <a:solidFill>
                  <a:srgbClr val="3756F3"/>
                </a:solidFill>
                <a:effectLst/>
              </a:rPr>
              <a:t> быстрее, чем за 20 лет.</a:t>
            </a:r>
            <a:r>
              <a:rPr lang="ru-RU" sz="1800" b="1" dirty="0">
                <a:solidFill>
                  <a:srgbClr val="3756F3"/>
                </a:solidFill>
                <a:effectLst/>
                <a:cs typeface="Times New Roman" pitchFamily="18" charset="0"/>
              </a:rPr>
              <a:t> </a:t>
            </a:r>
            <a:endParaRPr lang="ru-RU" sz="1800" b="1" dirty="0">
              <a:solidFill>
                <a:srgbClr val="3756F3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2406" y="500042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s://upload.wikimedia.org/wikipedia/commons/1/17/RD-180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00" y="357165"/>
            <a:ext cx="4689819" cy="57150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24504" y="642918"/>
            <a:ext cx="39290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Полная масса:      5950 </a:t>
            </a:r>
            <a:r>
              <a:rPr lang="ru-RU" dirty="0" smtClean="0">
                <a:effectLst/>
                <a:hlinkClick r:id="rId3" tooltip="Килограмм"/>
              </a:rPr>
              <a:t>кг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Сухая масса:         5 480 </a:t>
            </a:r>
            <a:r>
              <a:rPr lang="ru-RU" dirty="0" smtClean="0">
                <a:effectLst/>
                <a:hlinkClick r:id="rId3" tooltip="Килограмм"/>
              </a:rPr>
              <a:t>кг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Тяга:</a:t>
            </a:r>
          </a:p>
          <a:p>
            <a:r>
              <a:rPr lang="ru-RU" dirty="0" smtClean="0">
                <a:effectLst/>
              </a:rPr>
              <a:t>Вакуум:                    423,4   </a:t>
            </a:r>
            <a:r>
              <a:rPr lang="ru-RU" dirty="0" smtClean="0">
                <a:effectLst/>
                <a:hlinkClick r:id="rId4" tooltip="Тонна-сила"/>
              </a:rPr>
              <a:t>тс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Уровень моря:         390,2   </a:t>
            </a:r>
            <a:r>
              <a:rPr lang="ru-RU" dirty="0" smtClean="0">
                <a:effectLst/>
                <a:hlinkClick r:id="rId4" tooltip="Тонна-сила"/>
              </a:rPr>
              <a:t>тс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  <a:hlinkClick r:id="rId5" tooltip="Удельный импульс"/>
              </a:rPr>
              <a:t>Удельный импульс</a:t>
            </a:r>
            <a:r>
              <a:rPr lang="ru-RU" dirty="0" smtClean="0">
                <a:effectLst/>
              </a:rPr>
              <a:t>: </a:t>
            </a:r>
          </a:p>
          <a:p>
            <a:r>
              <a:rPr lang="ru-RU" dirty="0" smtClean="0">
                <a:effectLst/>
              </a:rPr>
              <a:t>Вакуум:                    337,8 </a:t>
            </a:r>
            <a:r>
              <a:rPr lang="ru-RU" dirty="0" err="1" smtClean="0">
                <a:effectLst/>
                <a:hlinkClick r:id="rId6" tooltip="Секунда"/>
              </a:rPr>
              <a:t>c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Уровень моря:       311,3 </a:t>
            </a:r>
            <a:r>
              <a:rPr lang="ru-RU" dirty="0" smtClean="0">
                <a:effectLst/>
                <a:hlinkClick r:id="rId6" tooltip="Секунда"/>
              </a:rPr>
              <a:t>с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ru-RU" dirty="0" smtClean="0">
                <a:effectLst/>
              </a:rPr>
              <a:t>Время работы:      270     </a:t>
            </a:r>
            <a:r>
              <a:rPr lang="ru-RU" dirty="0" err="1" smtClean="0">
                <a:effectLst/>
                <a:hlinkClick r:id="rId6" tooltip="Секунда"/>
              </a:rPr>
              <a:t>c</a:t>
            </a:r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Расход массы        1.3  т/с</a:t>
            </a:r>
          </a:p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Мощность               12 МВт</a:t>
            </a:r>
          </a:p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Высота:                 3 600 </a:t>
            </a:r>
            <a:r>
              <a:rPr lang="ru-RU" dirty="0" smtClean="0">
                <a:effectLst/>
                <a:hlinkClick r:id="rId7" tooltip="Метр"/>
              </a:rPr>
              <a:t>мм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Диаметр:              3 200 </a:t>
            </a:r>
            <a:r>
              <a:rPr lang="ru-RU" dirty="0" smtClean="0">
                <a:effectLst/>
                <a:hlinkClick r:id="rId7" tooltip="Метр"/>
              </a:rPr>
              <a:t>мм</a:t>
            </a:r>
            <a:endParaRPr lang="ru-RU" dirty="0" smtClean="0">
              <a:effectLst/>
            </a:endParaRPr>
          </a:p>
          <a:p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08344" y="304800"/>
            <a:ext cx="7952233" cy="33627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Простейшая 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хема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электроразрядного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двигателя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38158" y="4143380"/>
            <a:ext cx="81439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3756F3"/>
                </a:solidFill>
                <a:cs typeface="Times New Roman" pitchFamily="18" charset="0"/>
              </a:rPr>
              <a:t>При такой конфигурации энергия вытекающих ионов определя</a:t>
            </a:r>
            <a:r>
              <a:rPr lang="ru-RU" sz="2400" dirty="0">
                <a:solidFill>
                  <a:srgbClr val="3756F3"/>
                </a:solidFill>
              </a:rPr>
              <a:t>е</a:t>
            </a:r>
            <a:r>
              <a:rPr lang="ru-RU" sz="2400" dirty="0">
                <a:solidFill>
                  <a:srgbClr val="3756F3"/>
                </a:solidFill>
                <a:cs typeface="Times New Roman" pitchFamily="18" charset="0"/>
              </a:rPr>
              <a:t>тся падением напряжения на разряде и составит величину ~ 10 –100 эВ.</a:t>
            </a:r>
            <a:r>
              <a:rPr lang="ru-RU" sz="2400" dirty="0">
                <a:solidFill>
                  <a:srgbClr val="3756F3"/>
                </a:solidFill>
              </a:rPr>
              <a:t>                          </a:t>
            </a:r>
            <a:endParaRPr lang="ru-RU" sz="2400" dirty="0" smtClean="0">
              <a:solidFill>
                <a:srgbClr val="3756F3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3756F3"/>
                </a:solidFill>
              </a:rPr>
              <a:t>               </a:t>
            </a:r>
            <a:r>
              <a:rPr lang="ru-RU" sz="2400" dirty="0">
                <a:solidFill>
                  <a:srgbClr val="3756F3"/>
                </a:solidFill>
                <a:cs typeface="Times New Roman" pitchFamily="18" charset="0"/>
              </a:rPr>
              <a:t>(в </a:t>
            </a:r>
            <a:r>
              <a:rPr lang="ru-RU" sz="2400" dirty="0">
                <a:solidFill>
                  <a:srgbClr val="3756F3"/>
                </a:solidFill>
              </a:rPr>
              <a:t>«химическом»</a:t>
            </a:r>
            <a:r>
              <a:rPr lang="ru-RU" sz="2400" dirty="0">
                <a:solidFill>
                  <a:srgbClr val="3756F3"/>
                </a:solidFill>
                <a:cs typeface="Times New Roman" pitchFamily="18" charset="0"/>
              </a:rPr>
              <a:t> РД ~ 0,3 –0.5 эВ)</a:t>
            </a:r>
            <a:endParaRPr lang="ru-RU" sz="2400" dirty="0">
              <a:solidFill>
                <a:srgbClr val="3756F3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8" y="1357298"/>
            <a:ext cx="7961013" cy="25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Ионные Ракетные Двигатели, ИРД.</a:t>
            </a: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381628" y="1000108"/>
          <a:ext cx="2968625" cy="3200400"/>
        </p:xfrm>
        <a:graphic>
          <a:graphicData uri="http://schemas.openxmlformats.org/presentationml/2006/ole">
            <p:oleObj spid="_x0000_s345090" r:id="rId4" imgW="4877223" imgH="6363251" progId="PBrush">
              <p:embed/>
            </p:oleObj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30" y="1000108"/>
            <a:ext cx="46958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3844" y="4071942"/>
            <a:ext cx="82296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  <a:effectLst/>
              </a:rPr>
              <a:t>Плотности </a:t>
            </a:r>
            <a:r>
              <a:rPr lang="ru-RU" sz="1800" dirty="0">
                <a:solidFill>
                  <a:schemeClr val="accent2"/>
                </a:solidFill>
                <a:effectLst/>
              </a:rPr>
              <a:t>тока ионов на перфорированную стенку ~ 10</a:t>
            </a:r>
            <a:r>
              <a:rPr lang="ru-RU" sz="1800" baseline="30000" dirty="0">
                <a:solidFill>
                  <a:schemeClr val="accent2"/>
                </a:solidFill>
                <a:effectLst/>
              </a:rPr>
              <a:t>-3 </a:t>
            </a:r>
            <a:r>
              <a:rPr lang="ru-RU" sz="1800" dirty="0">
                <a:solidFill>
                  <a:schemeClr val="accent2"/>
                </a:solidFill>
                <a:effectLst/>
              </a:rPr>
              <a:t>- 10</a:t>
            </a:r>
            <a:r>
              <a:rPr lang="ru-RU" sz="1800" baseline="30000" dirty="0">
                <a:solidFill>
                  <a:schemeClr val="accent2"/>
                </a:solidFill>
                <a:effectLst/>
              </a:rPr>
              <a:t>-1</a:t>
            </a:r>
            <a:r>
              <a:rPr lang="ru-RU" sz="1800" dirty="0">
                <a:solidFill>
                  <a:schemeClr val="accent2"/>
                </a:solidFill>
                <a:effectLst/>
              </a:rPr>
              <a:t> А/см</a:t>
            </a:r>
            <a:r>
              <a:rPr lang="ru-RU" sz="1800" baseline="30000" dirty="0">
                <a:solidFill>
                  <a:schemeClr val="accent2"/>
                </a:solidFill>
                <a:effectLst/>
              </a:rPr>
              <a:t>2 </a:t>
            </a:r>
            <a:endParaRPr lang="ru-RU" sz="1800" dirty="0">
              <a:solidFill>
                <a:schemeClr val="accent2"/>
              </a:solidFill>
              <a:effectLst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dirty="0">
                <a:solidFill>
                  <a:schemeClr val="accent2"/>
                </a:solidFill>
                <a:effectLst/>
              </a:rPr>
              <a:t>Удельный импульс – отношение скорости истечения к ускорению силы тяжести-10</a:t>
            </a:r>
            <a:r>
              <a:rPr lang="ru-RU" sz="1800" baseline="30000" dirty="0">
                <a:solidFill>
                  <a:schemeClr val="accent2"/>
                </a:solidFill>
                <a:effectLst/>
              </a:rPr>
              <a:t>3 </a:t>
            </a:r>
            <a:r>
              <a:rPr lang="ru-RU" sz="1800" dirty="0">
                <a:solidFill>
                  <a:schemeClr val="accent2"/>
                </a:solidFill>
                <a:effectLst/>
              </a:rPr>
              <a:t>– 10</a:t>
            </a:r>
            <a:r>
              <a:rPr lang="ru-RU" sz="1800" baseline="30000" dirty="0">
                <a:solidFill>
                  <a:schemeClr val="accent2"/>
                </a:solidFill>
                <a:effectLst/>
              </a:rPr>
              <a:t>5 </a:t>
            </a:r>
            <a:r>
              <a:rPr lang="ru-RU" sz="1800" dirty="0">
                <a:solidFill>
                  <a:schemeClr val="accent2"/>
                </a:solidFill>
                <a:effectLst/>
              </a:rPr>
              <a:t>с (выше – падает плотность тяги и надежность)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1800" dirty="0">
                <a:solidFill>
                  <a:schemeClr val="accent2"/>
                </a:solidFill>
                <a:effectLst/>
              </a:rPr>
              <a:t>Тяга на 1 м</a:t>
            </a:r>
            <a:r>
              <a:rPr lang="ru-RU" sz="1800" baseline="30000" dirty="0">
                <a:solidFill>
                  <a:schemeClr val="accent2"/>
                </a:solidFill>
                <a:effectLst/>
              </a:rPr>
              <a:t>2</a:t>
            </a:r>
            <a:r>
              <a:rPr lang="ru-RU" sz="1800" dirty="0">
                <a:solidFill>
                  <a:schemeClr val="accent2"/>
                </a:solidFill>
                <a:effectLst/>
              </a:rPr>
              <a:t> апертуры   ~ 1 – 10 </a:t>
            </a:r>
            <a:r>
              <a:rPr lang="ru-RU" sz="1800" dirty="0" smtClean="0">
                <a:solidFill>
                  <a:schemeClr val="accent2"/>
                </a:solidFill>
                <a:effectLst/>
              </a:rPr>
              <a:t>Н/м</a:t>
            </a:r>
            <a:r>
              <a:rPr lang="ru-RU" sz="1800" baseline="30000" dirty="0" smtClean="0">
                <a:solidFill>
                  <a:schemeClr val="accent2"/>
                </a:solidFill>
                <a:effectLst/>
              </a:rPr>
              <a:t>2</a:t>
            </a:r>
          </a:p>
          <a:p>
            <a:pPr marL="0" lvl="7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1800" dirty="0" smtClean="0">
                <a:solidFill>
                  <a:schemeClr val="accent2"/>
                </a:solidFill>
                <a:effectLst/>
              </a:rPr>
              <a:t>Энергия ионов обычно 10</a:t>
            </a:r>
            <a:r>
              <a:rPr lang="ru-RU" sz="1800" baseline="30000" dirty="0" smtClean="0">
                <a:solidFill>
                  <a:schemeClr val="accent2"/>
                </a:solidFill>
                <a:effectLst/>
              </a:rPr>
              <a:t>3 </a:t>
            </a:r>
            <a:r>
              <a:rPr lang="ru-RU" sz="1800" dirty="0" smtClean="0">
                <a:solidFill>
                  <a:schemeClr val="accent2"/>
                </a:solidFill>
                <a:effectLst/>
              </a:rPr>
              <a:t>– 10</a:t>
            </a:r>
            <a:r>
              <a:rPr lang="ru-RU" sz="1800" baseline="30000" dirty="0" smtClean="0">
                <a:solidFill>
                  <a:schemeClr val="accent2"/>
                </a:solidFill>
                <a:effectLst/>
              </a:rPr>
              <a:t>4 </a:t>
            </a:r>
            <a:r>
              <a:rPr lang="ru-RU" sz="1800" dirty="0" smtClean="0">
                <a:solidFill>
                  <a:schemeClr val="accent2"/>
                </a:solidFill>
                <a:effectLst/>
              </a:rPr>
              <a:t>эВ.</a:t>
            </a:r>
            <a:endParaRPr lang="ru-RU" sz="180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654" y="1571612"/>
            <a:ext cx="441499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9530" y="428604"/>
            <a:ext cx="900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/>
              </a:rPr>
              <a:t>Ионный  двигатель ИД500 разработки Исследовательского центра имени М.В.Келдыша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24438" y="178592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Удельный импульс, с. 7000. Тяга, 725 мН. . Мощность, кВт. 35 ...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42962" y="4162404"/>
            <a:ext cx="8001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3756F3"/>
                </a:solidFill>
              </a:rPr>
              <a:t>Энергия ионов обычно </a:t>
            </a:r>
            <a:r>
              <a:rPr lang="ru-RU" sz="2000" dirty="0" smtClean="0">
                <a:solidFill>
                  <a:srgbClr val="0070C0"/>
                </a:solidFill>
              </a:rPr>
              <a:t>(3 – 6) </a:t>
            </a:r>
            <a:r>
              <a:rPr lang="ru-RU" sz="2000" dirty="0" err="1" smtClean="0">
                <a:solidFill>
                  <a:srgbClr val="0070C0"/>
                </a:solidFill>
              </a:rPr>
              <a:t>х</a:t>
            </a:r>
            <a:r>
              <a:rPr lang="ru-RU" sz="2000" dirty="0" smtClean="0">
                <a:solidFill>
                  <a:srgbClr val="0070C0"/>
                </a:solidFill>
              </a:rPr>
              <a:t> 10</a:t>
            </a:r>
            <a:r>
              <a:rPr lang="ru-RU" sz="2000" baseline="30000" dirty="0" smtClean="0">
                <a:solidFill>
                  <a:srgbClr val="0070C0"/>
                </a:solidFill>
              </a:rPr>
              <a:t>2 </a:t>
            </a:r>
            <a:r>
              <a:rPr lang="ru-RU" sz="2000" dirty="0" smtClean="0">
                <a:solidFill>
                  <a:srgbClr val="0070C0"/>
                </a:solidFill>
              </a:rPr>
              <a:t>   </a:t>
            </a:r>
            <a:r>
              <a:rPr lang="ru-RU" sz="2000" dirty="0" smtClean="0">
                <a:solidFill>
                  <a:srgbClr val="3756F3"/>
                </a:solidFill>
              </a:rPr>
              <a:t>до 10</a:t>
            </a:r>
            <a:r>
              <a:rPr lang="ru-RU" sz="2000" baseline="30000" dirty="0" smtClean="0">
                <a:solidFill>
                  <a:srgbClr val="3756F3"/>
                </a:solidFill>
              </a:rPr>
              <a:t>3  </a:t>
            </a:r>
            <a:r>
              <a:rPr lang="ru-RU" sz="2000" dirty="0" smtClean="0">
                <a:solidFill>
                  <a:srgbClr val="3756F3"/>
                </a:solidFill>
              </a:rPr>
              <a:t>эВ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3756F3"/>
                </a:solidFill>
              </a:rPr>
              <a:t>Плотности </a:t>
            </a:r>
            <a:r>
              <a:rPr lang="ru-RU" sz="2000" dirty="0">
                <a:solidFill>
                  <a:srgbClr val="3756F3"/>
                </a:solidFill>
              </a:rPr>
              <a:t>тока ионов на выходе ~ 10</a:t>
            </a:r>
            <a:r>
              <a:rPr lang="ru-RU" sz="2000" baseline="30000" dirty="0">
                <a:solidFill>
                  <a:srgbClr val="3756F3"/>
                </a:solidFill>
              </a:rPr>
              <a:t>-2 </a:t>
            </a:r>
            <a:r>
              <a:rPr lang="ru-RU" sz="2000" dirty="0">
                <a:solidFill>
                  <a:srgbClr val="3756F3"/>
                </a:solidFill>
              </a:rPr>
              <a:t> А/см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3756F3"/>
                </a:solidFill>
              </a:rPr>
              <a:t>Удельный импульс           ~ 10</a:t>
            </a:r>
            <a:r>
              <a:rPr lang="ru-RU" sz="2000" baseline="30000" dirty="0" smtClean="0">
                <a:solidFill>
                  <a:srgbClr val="3756F3"/>
                </a:solidFill>
              </a:rPr>
              <a:t>3 </a:t>
            </a:r>
            <a:r>
              <a:rPr lang="ru-RU" sz="2000" dirty="0" smtClean="0">
                <a:solidFill>
                  <a:srgbClr val="3756F3"/>
                </a:solidFill>
              </a:rPr>
              <a:t>с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dirty="0" smtClean="0">
                <a:solidFill>
                  <a:srgbClr val="3756F3"/>
                </a:solidFill>
              </a:rPr>
              <a:t>Тяга </a:t>
            </a:r>
            <a:r>
              <a:rPr lang="ru-RU" sz="2000" dirty="0">
                <a:solidFill>
                  <a:srgbClr val="3756F3"/>
                </a:solidFill>
              </a:rPr>
              <a:t>на 1 м</a:t>
            </a:r>
            <a:r>
              <a:rPr lang="ru-RU" sz="2000" baseline="30000" dirty="0">
                <a:solidFill>
                  <a:srgbClr val="3756F3"/>
                </a:solidFill>
              </a:rPr>
              <a:t>2</a:t>
            </a:r>
            <a:r>
              <a:rPr lang="ru-RU" sz="2000" dirty="0">
                <a:solidFill>
                  <a:srgbClr val="3756F3"/>
                </a:solidFill>
              </a:rPr>
              <a:t> апертуры   до 10 Н/м</a:t>
            </a:r>
            <a:r>
              <a:rPr lang="ru-RU" sz="2000" baseline="30000" dirty="0">
                <a:solidFill>
                  <a:srgbClr val="3756F3"/>
                </a:solidFill>
              </a:rPr>
              <a:t>2</a:t>
            </a:r>
            <a:endParaRPr lang="ru-RU" sz="2000" dirty="0">
              <a:solidFill>
                <a:srgbClr val="3756F3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34" y="881026"/>
            <a:ext cx="3360278" cy="322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2" y="952464"/>
            <a:ext cx="3989846" cy="317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6720" y="21429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/>
              </a:rPr>
              <a:t>Стационарные  плазменные двигатели СПД </a:t>
            </a:r>
          </a:p>
          <a:p>
            <a:pPr algn="ctr"/>
            <a:r>
              <a:rPr lang="ru-RU" dirty="0" smtClean="0">
                <a:effectLst/>
              </a:rPr>
              <a:t>(</a:t>
            </a:r>
            <a:r>
              <a:rPr lang="ru-RU" dirty="0" err="1" smtClean="0">
                <a:effectLst/>
              </a:rPr>
              <a:t>Холловские</a:t>
            </a:r>
            <a:r>
              <a:rPr lang="ru-RU" dirty="0" smtClean="0">
                <a:effectLst/>
              </a:rPr>
              <a:t>, Морозова)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4DA6-279F-4EBA-94B3-D84BB63394C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4" y="571480"/>
            <a:ext cx="300327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91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8" y="928670"/>
            <a:ext cx="2911704" cy="34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91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12" y="1428737"/>
            <a:ext cx="2857520" cy="345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738158" y="507207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Линейка двигателей СПД разработки ОКБ «Факел» (г.Калининград) . Слева направо: СПД70, СПД100, СПД200</a:t>
            </a:r>
          </a:p>
          <a:p>
            <a:r>
              <a:rPr lang="ru-RU" dirty="0" smtClean="0">
                <a:effectLst/>
              </a:rPr>
              <a:t>(индекс означает диаметр выходного канала в миллиметрах).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5582</TotalTime>
  <Words>982</Words>
  <Application>Microsoft PowerPoint</Application>
  <PresentationFormat>Лист A4 (210x297 мм)</PresentationFormat>
  <Paragraphs>202</Paragraphs>
  <Slides>36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Оформление по умолчанию</vt:lpstr>
      <vt:lpstr>Microsoft Equation 3.0</vt:lpstr>
      <vt:lpstr>Формула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HEPTI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hydrogen production</dc:title>
  <dc:creator>S.KOROBTSEV</dc:creator>
  <cp:lastModifiedBy>Kulygin</cp:lastModifiedBy>
  <cp:revision>306</cp:revision>
  <dcterms:created xsi:type="dcterms:W3CDTF">2006-01-10T11:20:49Z</dcterms:created>
  <dcterms:modified xsi:type="dcterms:W3CDTF">2019-12-11T10:00:24Z</dcterms:modified>
</cp:coreProperties>
</file>