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Default Extension="tiff" ContentType="image/tif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89"/>
  </p:notesMasterIdLst>
  <p:sldIdLst>
    <p:sldId id="266" r:id="rId7"/>
    <p:sldId id="292" r:id="rId8"/>
    <p:sldId id="295" r:id="rId9"/>
    <p:sldId id="294" r:id="rId10"/>
    <p:sldId id="298" r:id="rId11"/>
    <p:sldId id="279" r:id="rId12"/>
    <p:sldId id="280" r:id="rId13"/>
    <p:sldId id="281" r:id="rId14"/>
    <p:sldId id="257" r:id="rId15"/>
    <p:sldId id="258" r:id="rId16"/>
    <p:sldId id="259" r:id="rId17"/>
    <p:sldId id="270" r:id="rId18"/>
    <p:sldId id="304" r:id="rId19"/>
    <p:sldId id="299" r:id="rId20"/>
    <p:sldId id="300" r:id="rId21"/>
    <p:sldId id="301" r:id="rId22"/>
    <p:sldId id="302" r:id="rId23"/>
    <p:sldId id="305" r:id="rId24"/>
    <p:sldId id="357" r:id="rId25"/>
    <p:sldId id="307" r:id="rId26"/>
    <p:sldId id="321" r:id="rId27"/>
    <p:sldId id="312" r:id="rId28"/>
    <p:sldId id="313" r:id="rId29"/>
    <p:sldId id="314" r:id="rId30"/>
    <p:sldId id="315" r:id="rId31"/>
    <p:sldId id="317" r:id="rId32"/>
    <p:sldId id="320" r:id="rId33"/>
    <p:sldId id="326" r:id="rId34"/>
    <p:sldId id="322" r:id="rId35"/>
    <p:sldId id="323" r:id="rId36"/>
    <p:sldId id="324" r:id="rId37"/>
    <p:sldId id="327" r:id="rId38"/>
    <p:sldId id="330" r:id="rId39"/>
    <p:sldId id="328" r:id="rId40"/>
    <p:sldId id="343" r:id="rId41"/>
    <p:sldId id="344" r:id="rId42"/>
    <p:sldId id="329" r:id="rId43"/>
    <p:sldId id="296" r:id="rId44"/>
    <p:sldId id="331" r:id="rId45"/>
    <p:sldId id="332" r:id="rId46"/>
    <p:sldId id="333" r:id="rId47"/>
    <p:sldId id="334" r:id="rId48"/>
    <p:sldId id="335" r:id="rId49"/>
    <p:sldId id="336" r:id="rId50"/>
    <p:sldId id="337" r:id="rId51"/>
    <p:sldId id="339" r:id="rId52"/>
    <p:sldId id="340" r:id="rId53"/>
    <p:sldId id="269" r:id="rId54"/>
    <p:sldId id="291" r:id="rId55"/>
    <p:sldId id="345" r:id="rId56"/>
    <p:sldId id="358" r:id="rId57"/>
    <p:sldId id="342" r:id="rId58"/>
    <p:sldId id="306" r:id="rId59"/>
    <p:sldId id="355" r:id="rId60"/>
    <p:sldId id="356" r:id="rId61"/>
    <p:sldId id="346" r:id="rId62"/>
    <p:sldId id="348" r:id="rId63"/>
    <p:sldId id="349" r:id="rId64"/>
    <p:sldId id="351" r:id="rId65"/>
    <p:sldId id="352" r:id="rId66"/>
    <p:sldId id="353" r:id="rId67"/>
    <p:sldId id="354" r:id="rId68"/>
    <p:sldId id="350" r:id="rId69"/>
    <p:sldId id="284" r:id="rId70"/>
    <p:sldId id="282" r:id="rId71"/>
    <p:sldId id="260" r:id="rId72"/>
    <p:sldId id="286" r:id="rId73"/>
    <p:sldId id="287" r:id="rId74"/>
    <p:sldId id="275" r:id="rId75"/>
    <p:sldId id="274" r:id="rId76"/>
    <p:sldId id="276" r:id="rId77"/>
    <p:sldId id="289" r:id="rId78"/>
    <p:sldId id="288" r:id="rId79"/>
    <p:sldId id="319" r:id="rId80"/>
    <p:sldId id="264" r:id="rId81"/>
    <p:sldId id="341" r:id="rId82"/>
    <p:sldId id="308" r:id="rId83"/>
    <p:sldId id="310" r:id="rId84"/>
    <p:sldId id="309" r:id="rId85"/>
    <p:sldId id="311" r:id="rId86"/>
    <p:sldId id="316" r:id="rId87"/>
    <p:sldId id="318"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7" autoAdjust="0"/>
    <p:restoredTop sz="94914" autoAdjust="0"/>
  </p:normalViewPr>
  <p:slideViewPr>
    <p:cSldViewPr>
      <p:cViewPr>
        <p:scale>
          <a:sx n="66" d="100"/>
          <a:sy n="66" d="100"/>
        </p:scale>
        <p:origin x="-2850" y="-9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55"/>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620C5-944B-44DE-9892-D2C12791E002}" type="datetimeFigureOut">
              <a:rPr lang="en-US" smtClean="0"/>
              <a:pPr/>
              <a:t>12/23/2020</a:t>
            </a:fld>
            <a:endParaRPr lang="en-US"/>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CE02C1-FEF6-4883-B32A-B6F7B360035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http://www.kansai.qst.go.jp/icxrl2016/</a:t>
            </a:r>
            <a:endParaRPr lang="en-US" dirty="0"/>
          </a:p>
        </p:txBody>
      </p:sp>
      <p:sp>
        <p:nvSpPr>
          <p:cNvPr id="4" name="Slide Number Placeholder 3"/>
          <p:cNvSpPr>
            <a:spLocks noGrp="1"/>
          </p:cNvSpPr>
          <p:nvPr>
            <p:ph type="sldNum" sz="quarter" idx="10"/>
          </p:nvPr>
        </p:nvSpPr>
        <p:spPr/>
        <p:txBody>
          <a:bodyPr/>
          <a:lstStyle/>
          <a:p>
            <a:pPr>
              <a:defRPr/>
            </a:pPr>
            <a:fld id="{53387513-D499-495B-9325-2822FDF50BE9}" type="slidenum">
              <a:rPr lang="en-US" altLang="ja-JP" smtClean="0"/>
              <a:pPr>
                <a:defRPr/>
              </a:pPr>
              <a:t>1</a:t>
            </a:fld>
            <a:endParaRPr lang="en-US" altLang="ja-JP"/>
          </a:p>
        </p:txBody>
      </p:sp>
    </p:spTree>
    <p:extLst>
      <p:ext uri="{BB962C8B-B14F-4D97-AF65-F5344CB8AC3E}">
        <p14:creationId xmlns="" xmlns:p14="http://schemas.microsoft.com/office/powerpoint/2010/main" val="161089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59AD699-1A73-48CF-9D69-AA9301C68EC5}" type="slidenum">
              <a:rPr lang="ru-RU" smtClean="0"/>
              <a:pPr/>
              <a:t>7</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 xmlns:p14="http://schemas.microsoft.com/office/powerpoint/2010/main" val="252826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In</a:t>
            </a:r>
            <a:r>
              <a:rPr lang="en-US" baseline="0" dirty="0" smtClean="0"/>
              <a:t> some sense similar picture was observed with PW </a:t>
            </a:r>
            <a:r>
              <a:rPr lang="en-US" b="1" baseline="0" dirty="0" err="1" smtClean="0"/>
              <a:t>femtosecond</a:t>
            </a:r>
            <a:r>
              <a:rPr lang="en-US" b="0" baseline="0" dirty="0" smtClean="0"/>
              <a:t> laser pulses in our experiment at J-KAREN facility. </a:t>
            </a:r>
          </a:p>
          <a:p>
            <a:r>
              <a:rPr lang="en-US" b="0" baseline="0" dirty="0" smtClean="0"/>
              <a:t>Here the same Al targets were exposed to over6e20 W/cm2 intensities. The difference in the spectra is in the shift from KK to KL hollow ion states abundance. The effect is easily predictable, as short pulses effectively generates fast electrons, and electron distribution in plasma becomes far less </a:t>
            </a:r>
            <a:r>
              <a:rPr lang="en-US" b="0" baseline="0" dirty="0" err="1" smtClean="0"/>
              <a:t>Maxwellian</a:t>
            </a:r>
            <a:r>
              <a:rPr lang="en-US" b="0" baseline="0" dirty="0" smtClean="0"/>
              <a:t>. So KL hollow ion </a:t>
            </a:r>
            <a:r>
              <a:rPr lang="en-US" b="0" baseline="0" dirty="0" err="1" smtClean="0"/>
              <a:t>geneation</a:t>
            </a:r>
            <a:r>
              <a:rPr lang="en-US" b="0" baseline="0" dirty="0" smtClean="0"/>
              <a:t> by fast electrons competes with KK hollow ion production by X-rays.  But what is more important, that in this campaign we were able to test how the overall </a:t>
            </a:r>
            <a:r>
              <a:rPr lang="en-US" b="1" baseline="0" dirty="0" smtClean="0"/>
              <a:t>observed </a:t>
            </a:r>
            <a:r>
              <a:rPr lang="en-US" b="0" baseline="0" dirty="0" smtClean="0"/>
              <a:t>X-ray yield depends on the intensity of the laser field. And - the predicted power dependence of E^4-5 was experimentally confirmed. </a:t>
            </a:r>
            <a:endParaRPr lang="en-US" b="0"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8</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Sent</a:t>
            </a:r>
            <a:r>
              <a:rPr lang="en-US" baseline="0" dirty="0" smtClean="0"/>
              <a:t> to </a:t>
            </a:r>
            <a:r>
              <a:rPr lang="en-US" baseline="0" dirty="0" err="1" smtClean="0"/>
              <a:t>Colgan</a:t>
            </a:r>
            <a:r>
              <a:rPr lang="en-US" baseline="0" dirty="0" smtClean="0"/>
              <a:t> 2015-11-27.</a:t>
            </a:r>
          </a:p>
          <a:p>
            <a:r>
              <a:rPr lang="en-US" baseline="0" dirty="0" smtClean="0"/>
              <a:t>answer 2015-1-30: </a:t>
            </a:r>
            <a:r>
              <a:rPr lang="en-US" dirty="0" smtClean="0">
                <a:effectLst/>
              </a:rPr>
              <a:t>Hi Anatoly,</a:t>
            </a:r>
            <a:br>
              <a:rPr lang="en-US" dirty="0" smtClean="0">
                <a:effectLst/>
              </a:rPr>
            </a:br>
            <a:endParaRPr lang="en-US" dirty="0" smtClean="0">
              <a:effectLst/>
            </a:endParaRPr>
          </a:p>
          <a:p>
            <a:r>
              <a:rPr lang="en-US" dirty="0" smtClean="0">
                <a:effectLst/>
              </a:rPr>
              <a:t> I haven’t yet had a chance to start the paper, but I hope to towards the end of this week. I plan to first make the figures</a:t>
            </a:r>
          </a:p>
          <a:p>
            <a:r>
              <a:rPr lang="en-US" dirty="0" smtClean="0">
                <a:effectLst/>
              </a:rPr>
              <a:t>that we will show and once I have those I’ll send them to you for your comment. Your figure looks </a:t>
            </a:r>
            <a:r>
              <a:rPr lang="en-US" smtClean="0">
                <a:effectLst/>
              </a:rPr>
              <a:t>good !</a:t>
            </a:r>
            <a:r>
              <a:rPr lang="en-US" dirty="0" smtClean="0">
                <a:effectLst/>
              </a:rPr>
              <a:t/>
            </a:r>
            <a:br>
              <a:rPr lang="en-US" dirty="0" smtClean="0">
                <a:effectLst/>
              </a:rPr>
            </a:br>
            <a:endParaRPr lang="en-US" dirty="0" smtClean="0">
              <a:effectLst/>
            </a:endParaRPr>
          </a:p>
          <a:p>
            <a:r>
              <a:rPr lang="en-US" dirty="0" smtClean="0">
                <a:effectLst/>
              </a:rPr>
              <a:t>James</a:t>
            </a:r>
          </a:p>
          <a:p>
            <a:endParaRPr lang="ru-RU" dirty="0"/>
          </a:p>
        </p:txBody>
      </p:sp>
      <p:sp>
        <p:nvSpPr>
          <p:cNvPr id="4" name="Номер слайда 3"/>
          <p:cNvSpPr>
            <a:spLocks noGrp="1"/>
          </p:cNvSpPr>
          <p:nvPr>
            <p:ph type="sldNum" sz="quarter" idx="10"/>
          </p:nvPr>
        </p:nvSpPr>
        <p:spPr/>
        <p:txBody>
          <a:bodyPr/>
          <a:lstStyle/>
          <a:p>
            <a:fld id="{96C6E950-5197-450B-8A0E-003A5CA02A0F}" type="slidenum">
              <a:rPr lang="en-US" smtClean="0"/>
              <a:pPr/>
              <a:t>42</a:t>
            </a:fld>
            <a:endParaRPr lang="en-US"/>
          </a:p>
        </p:txBody>
      </p:sp>
    </p:spTree>
    <p:extLst>
      <p:ext uri="{BB962C8B-B14F-4D97-AF65-F5344CB8AC3E}">
        <p14:creationId xmlns:p14="http://schemas.microsoft.com/office/powerpoint/2010/main" xmlns="" val="47776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43</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59AD699-1A73-48CF-9D69-AA9301C68EC5}" type="slidenum">
              <a:rPr lang="ru-RU" smtClean="0"/>
              <a:pPr/>
              <a:t>55</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 xmlns:p14="http://schemas.microsoft.com/office/powerpoint/2010/main" val="25282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61</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SIF traces 2017-03-16.opj   Folder: Dependences of integral intensity</a:t>
            </a:r>
            <a:endParaRPr lang="en-US" dirty="0"/>
          </a:p>
        </p:txBody>
      </p:sp>
      <p:sp>
        <p:nvSpPr>
          <p:cNvPr id="4" name="Slide Number Placeholder 3"/>
          <p:cNvSpPr>
            <a:spLocks noGrp="1"/>
          </p:cNvSpPr>
          <p:nvPr>
            <p:ph type="sldNum" sz="quarter" idx="10"/>
          </p:nvPr>
        </p:nvSpPr>
        <p:spPr/>
        <p:txBody>
          <a:bodyPr/>
          <a:lstStyle/>
          <a:p>
            <a:fld id="{6CCA727B-D215-42C4-AE5F-DEDDB09A4A9B}" type="slidenum">
              <a:rPr lang="en-US" smtClean="0"/>
              <a:pPr/>
              <a:t>63</a:t>
            </a:fld>
            <a:endParaRPr lang="en-US"/>
          </a:p>
        </p:txBody>
      </p:sp>
    </p:spTree>
    <p:extLst>
      <p:ext uri="{BB962C8B-B14F-4D97-AF65-F5344CB8AC3E}">
        <p14:creationId xmlns="" xmlns:p14="http://schemas.microsoft.com/office/powerpoint/2010/main" val="92242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A40AE-C64A-4D84-9861-99551C5C9438}"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47441-343E-4336-9F94-B8718597BB66}"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D760E7-C5B9-40B4-9870-E07014B4860E}"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57798A-05D4-4BA6-B991-A3DA87D86190}"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48F4AF-A652-497F-B379-37947C5D58B0}"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D615C6-4E79-422C-A95F-715EEC2A7FDA}"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ACE621-A91F-4FDB-83D8-2F571E943C66}"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225573-BCB2-4AC4-B1EE-F2D0D057E927}"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26320-751B-48A7-9820-4E0381E37E73}"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889F2F-8F6E-40D3-A2D1-8B25F77B14A9}"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E8499-BE4D-48B1-B39C-4DBE38B51221}"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BD4F18-271B-43A8-ADF0-3B84963F72F0}" type="datetimeFigureOut">
              <a:rPr lang="en-US" smtClean="0"/>
              <a:pPr/>
              <a:t>12/23/2020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0598C426-4E62-4C02-8B7B-DB75CE9412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D4F18-271B-43A8-ADF0-3B84963F72F0}" type="datetimeFigureOut">
              <a:rPr lang="en-US" smtClean="0"/>
              <a:pPr/>
              <a:t>12/23/2020</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8C426-4E62-4C02-8B7B-DB75CE9412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Arial" pitchFamily="34"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pitchFamily="34" charset="0"/>
                <a:cs typeface="Arial" pitchFamily="34"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itchFamily="34" charset="0"/>
                <a:cs typeface="Arial" pitchFamily="34" charset="0"/>
              </a:defRPr>
            </a:lvl1pPr>
          </a:lstStyle>
          <a:p>
            <a:pPr fontAlgn="base">
              <a:spcBef>
                <a:spcPct val="0"/>
              </a:spcBef>
              <a:spcAft>
                <a:spcPct val="0"/>
              </a:spcAft>
              <a:defRPr/>
            </a:pPr>
            <a:fld id="{F456E1C2-788B-4933-BF1D-73B3CCA11289}" type="slidenum">
              <a:rPr lang="ru-RU">
                <a:solidFill>
                  <a:srgbClr val="000000"/>
                </a:solidFill>
              </a:rPr>
              <a:pPr fontAlgn="base">
                <a:spcBef>
                  <a:spcPct val="0"/>
                </a:spcBef>
                <a:spcAft>
                  <a:spcPct val="0"/>
                </a:spcAft>
                <a:defRPr/>
              </a:pPr>
              <a:t>‹#›</a:t>
            </a:fld>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D4F18-271B-43A8-ADF0-3B84963F72F0}" type="datetimeFigureOut">
              <a:rPr lang="en-US" smtClean="0">
                <a:solidFill>
                  <a:prstClr val="black">
                    <a:tint val="75000"/>
                  </a:prstClr>
                </a:solidFill>
              </a:rPr>
              <a:pPr/>
              <a:t>12/23/2020</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8C426-4E62-4C02-8B7B-DB75CE94122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1.jpe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2.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 Id="rId5" Type="http://schemas.openxmlformats.org/officeDocument/2006/relationships/image" Target="../media/image72.emf"/><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jpeg"/><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7.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s>
</file>

<file path=ppt/slides/_rels/slide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jpeg"/><Relationship Id="rId7" Type="http://schemas.openxmlformats.org/officeDocument/2006/relationships/image" Target="../media/image15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4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51.xml"/><Relationship Id="rId5" Type="http://schemas.openxmlformats.org/officeDocument/2006/relationships/image" Target="../media/image163.jpeg"/><Relationship Id="rId4"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7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4.png"/><Relationship Id="rId4" Type="http://schemas.openxmlformats.org/officeDocument/2006/relationships/image" Target="../media/image173.png"/></Relationships>
</file>

<file path=ppt/slides/_rels/slide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0.png"/><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6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 Id="rId5" Type="http://schemas.openxmlformats.org/officeDocument/2006/relationships/image" Target="../media/image191.png"/><Relationship Id="rId4" Type="http://schemas.openxmlformats.org/officeDocument/2006/relationships/image" Target="../media/image190.png"/></Relationships>
</file>

<file path=ppt/slides/_rels/slide7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92.png"/></Relationships>
</file>

<file path=ppt/slides/_rels/slide7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95.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tiff"/></Relationships>
</file>

<file path=ppt/slides/_rels/slide80.x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image" Target="../media/image200.wmf"/><Relationship Id="rId1" Type="http://schemas.openxmlformats.org/officeDocument/2006/relationships/slideLayout" Target="../slideLayouts/slideLayout18.xml"/><Relationship Id="rId4" Type="http://schemas.openxmlformats.org/officeDocument/2006/relationships/image" Target="../media/image202.wmf"/></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03.jpeg"/><Relationship Id="rId1" Type="http://schemas.openxmlformats.org/officeDocument/2006/relationships/slideLayout" Target="../slideLayouts/slideLayout18.xml"/><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897706" y="5241118"/>
            <a:ext cx="3348589" cy="400095"/>
          </a:xfrm>
          <a:prstGeom prst="rect">
            <a:avLst/>
          </a:prstGeom>
          <a:noFill/>
          <a:ln>
            <a:noFill/>
          </a:ln>
          <a:extLst/>
        </p:spPr>
        <p:txBody>
          <a:bodyPr wrap="square" lIns="91424" tIns="45713" rIns="91424" bIns="45713">
            <a:spAutoFit/>
          </a:bodyPr>
          <a:lstStyle/>
          <a:p>
            <a:pPr algn="ctr"/>
            <a:r>
              <a:rPr lang="ru-RU" altLang="ja-JP" sz="2000" b="1" dirty="0" err="1" smtClean="0">
                <a:solidFill>
                  <a:srgbClr val="5A0DAF"/>
                </a:solidFill>
                <a:effectLst>
                  <a:outerShdw blurRad="38100" dist="38100" dir="2700000" algn="tl">
                    <a:srgbClr val="000000">
                      <a:alpha val="43137"/>
                    </a:srgbClr>
                  </a:outerShdw>
                </a:effectLst>
              </a:rPr>
              <a:t>Пикуз</a:t>
            </a:r>
            <a:r>
              <a:rPr lang="ru-RU" altLang="ja-JP" sz="2000" b="1" dirty="0" smtClean="0">
                <a:solidFill>
                  <a:srgbClr val="5A0DAF"/>
                </a:solidFill>
                <a:effectLst>
                  <a:outerShdw blurRad="38100" dist="38100" dir="2700000" algn="tl">
                    <a:srgbClr val="000000">
                      <a:alpha val="43137"/>
                    </a:srgbClr>
                  </a:outerShdw>
                </a:effectLst>
              </a:rPr>
              <a:t> Сергей Алексеевич</a:t>
            </a:r>
            <a:endParaRPr lang="ja-JP" altLang="ja-JP" sz="2000" b="1" dirty="0">
              <a:solidFill>
                <a:srgbClr val="5A0DAF"/>
              </a:solidFill>
              <a:effectLst>
                <a:outerShdw blurRad="38100" dist="38100" dir="2700000" algn="tl">
                  <a:srgbClr val="000000">
                    <a:alpha val="43137"/>
                  </a:srgbClr>
                </a:outerShdw>
              </a:effectLst>
            </a:endParaRPr>
          </a:p>
        </p:txBody>
      </p:sp>
      <p:sp>
        <p:nvSpPr>
          <p:cNvPr id="10" name="TextBox 9"/>
          <p:cNvSpPr txBox="1"/>
          <p:nvPr/>
        </p:nvSpPr>
        <p:spPr>
          <a:xfrm>
            <a:off x="1703443" y="5736872"/>
            <a:ext cx="5737115" cy="369318"/>
          </a:xfrm>
          <a:prstGeom prst="rect">
            <a:avLst/>
          </a:prstGeom>
          <a:noFill/>
        </p:spPr>
        <p:txBody>
          <a:bodyPr wrap="none" lIns="91424" tIns="45713" rIns="91424" bIns="45713" rtlCol="0">
            <a:spAutoFit/>
          </a:bodyPr>
          <a:lstStyle/>
          <a:p>
            <a:pPr algn="ctr"/>
            <a:r>
              <a:rPr lang="ru-RU" b="1" i="1" dirty="0" smtClean="0">
                <a:effectLst>
                  <a:outerShdw blurRad="38100" dist="38100" dir="2700000" algn="tl">
                    <a:srgbClr val="000000">
                      <a:alpha val="43137"/>
                    </a:srgbClr>
                  </a:outerShdw>
                </a:effectLst>
              </a:rPr>
              <a:t>Объединенный институт высоких температур РАН</a:t>
            </a:r>
            <a:endParaRPr lang="en-US" b="1" i="1" dirty="0" smtClean="0">
              <a:effectLst>
                <a:outerShdw blurRad="38100" dist="38100" dir="2700000" algn="tl">
                  <a:srgbClr val="000000">
                    <a:alpha val="43137"/>
                  </a:srgbClr>
                </a:outerShdw>
              </a:effectLst>
            </a:endParaRPr>
          </a:p>
        </p:txBody>
      </p:sp>
      <p:sp>
        <p:nvSpPr>
          <p:cNvPr id="14" name="TextBox 13"/>
          <p:cNvSpPr txBox="1"/>
          <p:nvPr/>
        </p:nvSpPr>
        <p:spPr>
          <a:xfrm>
            <a:off x="995236" y="6012010"/>
            <a:ext cx="7153528" cy="369318"/>
          </a:xfrm>
          <a:prstGeom prst="rect">
            <a:avLst/>
          </a:prstGeom>
          <a:noFill/>
        </p:spPr>
        <p:txBody>
          <a:bodyPr wrap="none" lIns="91424" tIns="45713" rIns="91424" bIns="45713" rtlCol="0">
            <a:spAutoFit/>
          </a:bodyPr>
          <a:lstStyle/>
          <a:p>
            <a:pPr algn="ctr"/>
            <a:r>
              <a:rPr lang="ru-RU" b="1" i="1" dirty="0" smtClean="0">
                <a:effectLst>
                  <a:outerShdw blurRad="38100" dist="38100" dir="2700000" algn="tl">
                    <a:srgbClr val="000000">
                      <a:alpha val="43137"/>
                    </a:srgbClr>
                  </a:outerShdw>
                </a:effectLst>
              </a:rPr>
              <a:t>Национальный исследовательский ядерный университет «МИФИ»</a:t>
            </a:r>
            <a:endParaRPr lang="en-US" b="1" i="1" dirty="0" smtClean="0">
              <a:effectLst>
                <a:outerShdw blurRad="38100" dist="38100" dir="2700000" algn="tl">
                  <a:srgbClr val="000000">
                    <a:alpha val="43137"/>
                  </a:srgbClr>
                </a:outerShdw>
              </a:effectLst>
            </a:endParaRPr>
          </a:p>
        </p:txBody>
      </p:sp>
      <p:sp>
        <p:nvSpPr>
          <p:cNvPr id="15" name="Rectangle 18"/>
          <p:cNvSpPr>
            <a:spLocks noChangeArrowheads="1"/>
          </p:cNvSpPr>
          <p:nvPr/>
        </p:nvSpPr>
        <p:spPr bwMode="auto">
          <a:xfrm>
            <a:off x="0" y="2145668"/>
            <a:ext cx="9144000" cy="2363452"/>
          </a:xfrm>
          <a:prstGeom prst="rect">
            <a:avLst/>
          </a:prstGeom>
          <a:gradFill rotWithShape="1">
            <a:gsLst>
              <a:gs pos="0">
                <a:srgbClr val="BB86F6"/>
              </a:gs>
              <a:gs pos="50000">
                <a:schemeClr val="bg1"/>
              </a:gs>
              <a:gs pos="100000">
                <a:srgbClr val="BB86F6"/>
              </a:gs>
            </a:gsLst>
            <a:lin ang="18900000" scaled="1"/>
          </a:gradFill>
          <a:ln w="9525">
            <a:noFill/>
            <a:miter lim="800000"/>
            <a:headEnd/>
            <a:tailEnd/>
          </a:ln>
          <a:effectLst/>
        </p:spPr>
        <p:txBody>
          <a:bodyPr wrap="none" lIns="91424" tIns="45713" rIns="91424" bIns="45713" anchor="ctr"/>
          <a:lstStyle/>
          <a:p>
            <a:endParaRPr lang="en-US" dirty="0"/>
          </a:p>
        </p:txBody>
      </p:sp>
      <p:pic>
        <p:nvPicPr>
          <p:cNvPr id="71688" name="Picture 8" descr="https://upload.wikimedia.org/wikipedia/en/a/a4/MEPhI_Logo2014_en.png"/>
          <p:cNvPicPr>
            <a:picLocks noChangeAspect="1" noChangeArrowheads="1"/>
          </p:cNvPicPr>
          <p:nvPr/>
        </p:nvPicPr>
        <p:blipFill>
          <a:blip r:embed="rId3" cstate="email"/>
          <a:srcRect/>
          <a:stretch>
            <a:fillRect/>
          </a:stretch>
        </p:blipFill>
        <p:spPr bwMode="auto">
          <a:xfrm>
            <a:off x="7733360" y="4872776"/>
            <a:ext cx="1087112" cy="1080203"/>
          </a:xfrm>
          <a:prstGeom prst="rect">
            <a:avLst/>
          </a:prstGeom>
          <a:noFill/>
        </p:spPr>
      </p:pic>
      <p:pic>
        <p:nvPicPr>
          <p:cNvPr id="18" name="Picture 44" descr="JIHT-label"/>
          <p:cNvPicPr>
            <a:picLocks noChangeAspect="1" noChangeArrowheads="1"/>
          </p:cNvPicPr>
          <p:nvPr/>
        </p:nvPicPr>
        <p:blipFill>
          <a:blip r:embed="rId4" cstate="email"/>
          <a:srcRect/>
          <a:stretch>
            <a:fillRect/>
          </a:stretch>
        </p:blipFill>
        <p:spPr bwMode="auto">
          <a:xfrm>
            <a:off x="350991" y="4944574"/>
            <a:ext cx="836633" cy="1008405"/>
          </a:xfrm>
          <a:prstGeom prst="rect">
            <a:avLst/>
          </a:prstGeom>
          <a:solidFill>
            <a:srgbClr val="CC0000"/>
          </a:solidFill>
        </p:spPr>
      </p:pic>
      <p:sp>
        <p:nvSpPr>
          <p:cNvPr id="11" name="Прямоугольник 10"/>
          <p:cNvSpPr/>
          <p:nvPr/>
        </p:nvSpPr>
        <p:spPr>
          <a:xfrm>
            <a:off x="4014325" y="847022"/>
            <a:ext cx="3099035" cy="637762"/>
          </a:xfrm>
          <a:prstGeom prst="rect">
            <a:avLst/>
          </a:prstGeom>
        </p:spPr>
        <p:txBody>
          <a:bodyPr wrap="none" lIns="82954" tIns="41477" rIns="82954" bIns="41477">
            <a:spAutoFit/>
          </a:bodyPr>
          <a:lstStyle/>
          <a:p>
            <a:pPr algn="r"/>
            <a:r>
              <a:rPr lang="en-US" b="1" dirty="0" smtClean="0"/>
              <a:t> </a:t>
            </a:r>
            <a:r>
              <a:rPr lang="ru-RU" b="1" dirty="0" smtClean="0"/>
              <a:t>Заседание 11 ноября 2019 г. </a:t>
            </a:r>
          </a:p>
          <a:p>
            <a:pPr algn="r"/>
            <a:r>
              <a:rPr lang="ru-RU" b="1" dirty="0" smtClean="0"/>
              <a:t>Президиум РАН, г. Москва</a:t>
            </a:r>
            <a:endParaRPr lang="en-US" b="1" dirty="0"/>
          </a:p>
        </p:txBody>
      </p:sp>
      <p:sp>
        <p:nvSpPr>
          <p:cNvPr id="12" name="Прямоугольник 11"/>
          <p:cNvSpPr/>
          <p:nvPr/>
        </p:nvSpPr>
        <p:spPr>
          <a:xfrm>
            <a:off x="29939" y="2541822"/>
            <a:ext cx="9107373" cy="1607258"/>
          </a:xfrm>
          <a:prstGeom prst="rect">
            <a:avLst/>
          </a:prstGeom>
        </p:spPr>
        <p:txBody>
          <a:bodyPr wrap="square" lIns="82954" tIns="41477" rIns="82954" bIns="41477">
            <a:spAutoFit/>
          </a:bodyPr>
          <a:lstStyle/>
          <a:p>
            <a:pPr algn="ctr"/>
            <a:r>
              <a:rPr lang="ru-RU" sz="3200" b="1" i="1" dirty="0" smtClean="0">
                <a:solidFill>
                  <a:srgbClr val="7030A0"/>
                </a:solidFill>
                <a:effectLst>
                  <a:outerShdw blurRad="38100" dist="38100" dir="2700000" algn="tl">
                    <a:srgbClr val="000000">
                      <a:alpha val="43137"/>
                    </a:srgbClr>
                  </a:outerShdw>
                </a:effectLst>
              </a:rPr>
              <a:t>Диагностика сверхплотной нагретой плазмы</a:t>
            </a:r>
          </a:p>
          <a:p>
            <a:pPr algn="ctr"/>
            <a:r>
              <a:rPr lang="ru-RU" sz="3200" b="1" i="1" dirty="0" smtClean="0">
                <a:solidFill>
                  <a:srgbClr val="7030A0"/>
                </a:solidFill>
                <a:effectLst>
                  <a:outerShdw blurRad="38100" dist="38100" dir="2700000" algn="tl">
                    <a:srgbClr val="000000">
                      <a:alpha val="43137"/>
                    </a:srgbClr>
                  </a:outerShdw>
                </a:effectLst>
              </a:rPr>
              <a:t>создаваемой лазерными импульсами </a:t>
            </a:r>
            <a:r>
              <a:rPr lang="ru-RU" sz="3200" b="1" i="1" dirty="0" err="1" smtClean="0">
                <a:solidFill>
                  <a:srgbClr val="7030A0"/>
                </a:solidFill>
                <a:effectLst>
                  <a:outerShdw blurRad="38100" dist="38100" dir="2700000" algn="tl">
                    <a:srgbClr val="000000">
                      <a:alpha val="43137"/>
                    </a:srgbClr>
                  </a:outerShdw>
                </a:effectLst>
              </a:rPr>
              <a:t>петаваттной</a:t>
            </a:r>
            <a:r>
              <a:rPr lang="ru-RU" sz="3200" b="1" i="1" dirty="0" smtClean="0">
                <a:solidFill>
                  <a:srgbClr val="7030A0"/>
                </a:solidFill>
                <a:effectLst>
                  <a:outerShdw blurRad="38100" dist="38100" dir="2700000" algn="tl">
                    <a:srgbClr val="000000">
                      <a:alpha val="43137"/>
                    </a:srgbClr>
                  </a:outerShdw>
                </a:effectLst>
              </a:rPr>
              <a:t> мощности</a:t>
            </a:r>
            <a:endParaRPr lang="en-US" sz="3200"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683568" y="188640"/>
            <a:ext cx="6429792" cy="646331"/>
          </a:xfrm>
          <a:prstGeom prst="rect">
            <a:avLst/>
          </a:prstGeom>
        </p:spPr>
        <p:txBody>
          <a:bodyPr wrap="square">
            <a:spAutoFit/>
          </a:bodyPr>
          <a:lstStyle/>
          <a:p>
            <a:pPr algn="r"/>
            <a:r>
              <a:rPr lang="ru-RU" b="1" dirty="0" smtClean="0"/>
              <a:t>Научный совет РАН по комплексной проблеме </a:t>
            </a:r>
          </a:p>
          <a:p>
            <a:pPr algn="r"/>
            <a:r>
              <a:rPr lang="ru-RU" b="1" dirty="0" smtClean="0"/>
              <a:t>"Физика низкотемпературной плазмы"</a:t>
            </a:r>
            <a:endParaRPr lang="en-US" b="1" dirty="0" smtClean="0"/>
          </a:p>
        </p:txBody>
      </p:sp>
      <p:pic>
        <p:nvPicPr>
          <p:cNvPr id="4098" name="Picture 2" descr="http://www.ihed.ras.ru/council/wp-content/uploads/2018/05/tit-1.gif"/>
          <p:cNvPicPr>
            <a:picLocks noChangeAspect="1" noChangeArrowheads="1"/>
          </p:cNvPicPr>
          <p:nvPr/>
        </p:nvPicPr>
        <p:blipFill>
          <a:blip r:embed="rId5" cstate="email"/>
          <a:srcRect/>
          <a:stretch>
            <a:fillRect/>
          </a:stretch>
        </p:blipFill>
        <p:spPr bwMode="auto">
          <a:xfrm>
            <a:off x="7164288" y="188640"/>
            <a:ext cx="1914525" cy="1333501"/>
          </a:xfrm>
          <a:prstGeom prst="rect">
            <a:avLst/>
          </a:prstGeom>
          <a:noFill/>
        </p:spPr>
      </p:pic>
    </p:spTree>
    <p:extLst>
      <p:ext uri="{BB962C8B-B14F-4D97-AF65-F5344CB8AC3E}">
        <p14:creationId xmlns="" xmlns:p14="http://schemas.microsoft.com/office/powerpoint/2010/main" val="44064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7008" y="1068481"/>
            <a:ext cx="2348592" cy="400095"/>
          </a:xfrm>
          <a:prstGeom prst="rect">
            <a:avLst/>
          </a:prstGeom>
          <a:noFill/>
        </p:spPr>
        <p:txBody>
          <a:bodyPr wrap="square" lIns="91424" tIns="45713" rIns="91424" bIns="45713" rtlCol="0">
            <a:spAutoFit/>
          </a:bodyPr>
          <a:lstStyle/>
          <a:p>
            <a:pPr defTabSz="914323"/>
            <a:r>
              <a:rPr lang="en-US" sz="2000" b="1" dirty="0" err="1">
                <a:solidFill>
                  <a:srgbClr val="000000"/>
                </a:solidFill>
                <a:latin typeface="Times New Roman" panose="02020603050405020304" pitchFamily="18" charset="0"/>
                <a:cs typeface="Times New Roman" panose="02020603050405020304" pitchFamily="18" charset="0"/>
              </a:rPr>
              <a:t>FMiddle</a:t>
            </a:r>
            <a:r>
              <a:rPr lang="en-US" sz="2000" b="1" dirty="0">
                <a:solidFill>
                  <a:srgbClr val="000000"/>
                </a:solidFill>
                <a:latin typeface="Times New Roman" panose="02020603050405020304" pitchFamily="18" charset="0"/>
                <a:cs typeface="Times New Roman" panose="02020603050405020304" pitchFamily="18" charset="0"/>
              </a:rPr>
              <a:t> (CCD)</a:t>
            </a:r>
          </a:p>
        </p:txBody>
      </p:sp>
      <p:pic>
        <p:nvPicPr>
          <p:cNvPr id="5" name="Рисунок 4"/>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250783" y="1443863"/>
            <a:ext cx="2675797" cy="381657"/>
          </a:xfrm>
          <a:prstGeom prst="rect">
            <a:avLst/>
          </a:prstGeom>
        </p:spPr>
      </p:pic>
      <p:pic>
        <p:nvPicPr>
          <p:cNvPr id="6" name="Рисунок 5"/>
          <p:cNvPicPr>
            <a:picLocks noChangeAspect="1"/>
          </p:cNvPicPr>
          <p:nvPr/>
        </p:nvPicPr>
        <p:blipFill rotWithShape="1">
          <a:blip r:embed="rId3" cstate="email">
            <a:extLst>
              <a:ext uri="{28A0092B-C50C-407E-A947-70E740481C1C}">
                <a14:useLocalDpi xmlns="" xmlns:a14="http://schemas.microsoft.com/office/drawing/2010/main" val="0"/>
              </a:ext>
            </a:extLst>
          </a:blip>
          <a:srcRect l="3927" r="2719"/>
          <a:stretch/>
        </p:blipFill>
        <p:spPr>
          <a:xfrm>
            <a:off x="3013280" y="1861420"/>
            <a:ext cx="2925796" cy="2010574"/>
          </a:xfrm>
          <a:prstGeom prst="rect">
            <a:avLst/>
          </a:prstGeom>
        </p:spPr>
      </p:pic>
      <p:sp>
        <p:nvSpPr>
          <p:cNvPr id="7" name="TextBox 6"/>
          <p:cNvSpPr txBox="1"/>
          <p:nvPr/>
        </p:nvSpPr>
        <p:spPr>
          <a:xfrm>
            <a:off x="115201" y="133351"/>
            <a:ext cx="1576800" cy="461651"/>
          </a:xfrm>
          <a:prstGeom prst="rect">
            <a:avLst/>
          </a:prstGeom>
          <a:noFill/>
        </p:spPr>
        <p:txBody>
          <a:bodyPr wrap="square" lIns="91424" tIns="45713" rIns="91424" bIns="45713" rtlCol="0">
            <a:spAutoFit/>
          </a:bodyPr>
          <a:lstStyle/>
          <a:p>
            <a:pPr defTabSz="914323"/>
            <a:r>
              <a:rPr lang="en-US" sz="2400" b="1" dirty="0" smtClean="0">
                <a:solidFill>
                  <a:srgbClr val="000000"/>
                </a:solidFill>
                <a:latin typeface="Times New Roman" panose="02020603050405020304" pitchFamily="18" charset="0"/>
                <a:cs typeface="Times New Roman" panose="02020603050405020304" pitchFamily="18" charset="0"/>
              </a:rPr>
              <a:t>Shot23</a:t>
            </a:r>
            <a:endParaRPr lang="en-US" sz="24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 xmlns:p14="http://schemas.microsoft.com/office/powerpoint/2010/main" val="553856791"/>
              </p:ext>
            </p:extLst>
          </p:nvPr>
        </p:nvGraphicFramePr>
        <p:xfrm>
          <a:off x="1625104" y="49785"/>
          <a:ext cx="7204568" cy="920967"/>
        </p:xfrm>
        <a:graphic>
          <a:graphicData uri="http://schemas.openxmlformats.org/drawingml/2006/table">
            <a:tbl>
              <a:tblPr firstRow="1" bandRow="1">
                <a:tableStyleId>{5940675A-B579-460E-94D1-54222C63F5DA}</a:tableStyleId>
              </a:tblPr>
              <a:tblGrid>
                <a:gridCol w="1801142">
                  <a:extLst>
                    <a:ext uri="{9D8B030D-6E8A-4147-A177-3AD203B41FA5}">
                      <a16:colId xmlns="" xmlns:a16="http://schemas.microsoft.com/office/drawing/2014/main" val="3569444120"/>
                    </a:ext>
                  </a:extLst>
                </a:gridCol>
                <a:gridCol w="1801142">
                  <a:extLst>
                    <a:ext uri="{9D8B030D-6E8A-4147-A177-3AD203B41FA5}">
                      <a16:colId xmlns="" xmlns:a16="http://schemas.microsoft.com/office/drawing/2014/main" val="86028867"/>
                    </a:ext>
                  </a:extLst>
                </a:gridCol>
                <a:gridCol w="1801142">
                  <a:extLst>
                    <a:ext uri="{9D8B030D-6E8A-4147-A177-3AD203B41FA5}">
                      <a16:colId xmlns="" xmlns:a16="http://schemas.microsoft.com/office/drawing/2014/main" val="3740309498"/>
                    </a:ext>
                  </a:extLst>
                </a:gridCol>
                <a:gridCol w="1801142">
                  <a:extLst>
                    <a:ext uri="{9D8B030D-6E8A-4147-A177-3AD203B41FA5}">
                      <a16:colId xmlns="" xmlns:a16="http://schemas.microsoft.com/office/drawing/2014/main" val="3301625405"/>
                    </a:ext>
                  </a:extLst>
                </a:gridCol>
              </a:tblGrid>
              <a:tr h="920967">
                <a:tc>
                  <a:txBody>
                    <a:bodyPr/>
                    <a:lstStyle/>
                    <a:p>
                      <a:r>
                        <a:rPr lang="en-US" sz="1800" b="1" dirty="0">
                          <a:solidFill>
                            <a:srgbClr val="00B050"/>
                          </a:solidFill>
                          <a:latin typeface="Times New Roman" panose="02020603050405020304" pitchFamily="18" charset="0"/>
                          <a:cs typeface="Times New Roman" panose="02020603050405020304" pitchFamily="18" charset="0"/>
                        </a:rPr>
                        <a:t>Target:</a:t>
                      </a:r>
                      <a:r>
                        <a:rPr lang="ru-RU" sz="1800" b="1" dirty="0">
                          <a:solidFill>
                            <a:srgbClr val="00B050"/>
                          </a:solidFill>
                          <a:latin typeface="Times New Roman" panose="02020603050405020304" pitchFamily="18" charset="0"/>
                          <a:cs typeface="Times New Roman" panose="02020603050405020304" pitchFamily="18" charset="0"/>
                        </a:rPr>
                        <a:t> </a:t>
                      </a:r>
                      <a:r>
                        <a:rPr lang="en-US" sz="1800" b="1" kern="1200" dirty="0">
                          <a:solidFill>
                            <a:srgbClr val="FF0000"/>
                          </a:solidFill>
                          <a:effectLst/>
                          <a:latin typeface="Times New Roman" panose="02020603050405020304" pitchFamily="18" charset="0"/>
                          <a:ea typeface="+mn-ea"/>
                          <a:cs typeface="Times New Roman" panose="02020603050405020304" pitchFamily="18" charset="0"/>
                        </a:rPr>
                        <a:t>CH 3um + Si 2um + CH 3um</a:t>
                      </a:r>
                      <a:endParaRPr lang="ru-RU" sz="1800" b="1" dirty="0">
                        <a:solidFill>
                          <a:srgbClr val="FF0000"/>
                        </a:solidFill>
                        <a:latin typeface="Times New Roman" panose="02020603050405020304" pitchFamily="18" charset="0"/>
                        <a:cs typeface="Times New Roman" panose="02020603050405020304" pitchFamily="18" charset="0"/>
                      </a:endParaRPr>
                    </a:p>
                  </a:txBody>
                  <a:tcPr marL="68580" marR="68580"/>
                </a:tc>
                <a:tc>
                  <a:txBody>
                    <a:bodyPr/>
                    <a:lstStyle/>
                    <a:p>
                      <a:r>
                        <a:rPr lang="pt-BR" sz="1800" b="1" dirty="0">
                          <a:solidFill>
                            <a:srgbClr val="00B050"/>
                          </a:solidFill>
                          <a:latin typeface="Times New Roman" panose="02020603050405020304" pitchFamily="18" charset="0"/>
                          <a:cs typeface="Times New Roman" panose="02020603050405020304" pitchFamily="18" charset="0"/>
                        </a:rPr>
                        <a:t>Energy: </a:t>
                      </a:r>
                      <a:endParaRPr lang="ru-RU" sz="1800" b="1" dirty="0">
                        <a:solidFill>
                          <a:srgbClr val="00B050"/>
                        </a:solidFill>
                        <a:latin typeface="Times New Roman" panose="02020603050405020304" pitchFamily="18" charset="0"/>
                        <a:cs typeface="Times New Roman" panose="02020603050405020304" pitchFamily="18" charset="0"/>
                      </a:endParaRPr>
                    </a:p>
                    <a:p>
                      <a:r>
                        <a:rPr lang="ru-RU" sz="1800" b="1" kern="1200" dirty="0">
                          <a:solidFill>
                            <a:srgbClr val="FF0000"/>
                          </a:solidFill>
                          <a:effectLst/>
                          <a:latin typeface="Times New Roman" panose="02020603050405020304" pitchFamily="18" charset="0"/>
                          <a:ea typeface="+mn-ea"/>
                          <a:cs typeface="Times New Roman" panose="02020603050405020304" pitchFamily="18" charset="0"/>
                        </a:rPr>
                        <a:t>550.1 </a:t>
                      </a:r>
                      <a:r>
                        <a:rPr lang="en-US" sz="1800" b="1" kern="1200" dirty="0">
                          <a:solidFill>
                            <a:srgbClr val="FF0000"/>
                          </a:solidFill>
                          <a:effectLst/>
                          <a:latin typeface="Times New Roman" panose="02020603050405020304" pitchFamily="18" charset="0"/>
                          <a:ea typeface="+mn-ea"/>
                          <a:cs typeface="Times New Roman" panose="02020603050405020304" pitchFamily="18" charset="0"/>
                        </a:rPr>
                        <a:t>J</a:t>
                      </a:r>
                      <a:endParaRPr lang="pt-BR" sz="1800" b="1" dirty="0">
                        <a:solidFill>
                          <a:srgbClr val="FF0000"/>
                        </a:solidFill>
                        <a:latin typeface="Times New Roman" panose="02020603050405020304" pitchFamily="18" charset="0"/>
                        <a:cs typeface="Times New Roman" panose="02020603050405020304" pitchFamily="18" charset="0"/>
                      </a:endParaRPr>
                    </a:p>
                  </a:txBody>
                  <a:tcPr marL="68580" marR="68580"/>
                </a:tc>
                <a:tc>
                  <a:txBody>
                    <a:bodyPr/>
                    <a:lstStyle/>
                    <a:p>
                      <a:r>
                        <a:rPr lang="en-US" sz="1800" b="1" dirty="0">
                          <a:solidFill>
                            <a:srgbClr val="00B050"/>
                          </a:solidFill>
                          <a:latin typeface="Times New Roman" panose="02020603050405020304" pitchFamily="18" charset="0"/>
                          <a:cs typeface="Times New Roman" panose="02020603050405020304" pitchFamily="18" charset="0"/>
                        </a:rPr>
                        <a:t>Focal spot diameter:</a:t>
                      </a:r>
                      <a:endParaRPr lang="ru-RU" sz="1800" b="1" dirty="0">
                        <a:solidFill>
                          <a:srgbClr val="00B050"/>
                        </a:solidFill>
                        <a:latin typeface="Times New Roman" panose="02020603050405020304" pitchFamily="18" charset="0"/>
                        <a:cs typeface="Times New Roman" panose="02020603050405020304" pitchFamily="18" charset="0"/>
                      </a:endParaRPr>
                    </a:p>
                    <a:p>
                      <a:r>
                        <a:rPr lang="ru-RU" sz="1800" b="1" kern="1200" dirty="0">
                          <a:solidFill>
                            <a:srgbClr val="FF0000"/>
                          </a:solidFill>
                          <a:effectLst/>
                          <a:latin typeface="Times New Roman" panose="02020603050405020304" pitchFamily="18" charset="0"/>
                          <a:ea typeface="+mn-ea"/>
                          <a:cs typeface="Times New Roman" panose="02020603050405020304" pitchFamily="18" charset="0"/>
                        </a:rPr>
                        <a:t>7 </a:t>
                      </a:r>
                      <a:r>
                        <a:rPr lang="en-US" sz="1800" b="1" kern="1200" dirty="0">
                          <a:solidFill>
                            <a:srgbClr val="FF0000"/>
                          </a:solidFill>
                          <a:effectLst/>
                          <a:latin typeface="Times New Roman" panose="02020603050405020304" pitchFamily="18" charset="0"/>
                          <a:ea typeface="+mn-ea"/>
                          <a:cs typeface="Times New Roman" panose="02020603050405020304" pitchFamily="18" charset="0"/>
                        </a:rPr>
                        <a:t>um</a:t>
                      </a:r>
                      <a:endParaRPr lang="ru-RU" sz="2000" b="1" dirty="0">
                        <a:solidFill>
                          <a:srgbClr val="FF0000"/>
                        </a:solidFill>
                        <a:latin typeface="Times New Roman" panose="02020603050405020304" pitchFamily="18" charset="0"/>
                        <a:cs typeface="Times New Roman" panose="02020603050405020304" pitchFamily="18" charset="0"/>
                      </a:endParaRPr>
                    </a:p>
                  </a:txBody>
                  <a:tcPr marL="68580" marR="68580"/>
                </a:tc>
                <a:tc>
                  <a:txBody>
                    <a:bodyPr/>
                    <a:lstStyle/>
                    <a:p>
                      <a:r>
                        <a:rPr lang="en-US" sz="1800" b="1" dirty="0">
                          <a:solidFill>
                            <a:srgbClr val="00B050"/>
                          </a:solidFill>
                          <a:latin typeface="Times New Roman" panose="02020603050405020304" pitchFamily="18" charset="0"/>
                          <a:cs typeface="Times New Roman" panose="02020603050405020304" pitchFamily="18" charset="0"/>
                        </a:rPr>
                        <a:t>Pulse length : </a:t>
                      </a:r>
                      <a:endParaRPr lang="ru-RU" sz="1800" b="1" dirty="0">
                        <a:solidFill>
                          <a:srgbClr val="00B050"/>
                        </a:solidFill>
                        <a:latin typeface="Times New Roman" panose="02020603050405020304" pitchFamily="18" charset="0"/>
                        <a:cs typeface="Times New Roman" panose="02020603050405020304" pitchFamily="18" charset="0"/>
                      </a:endParaRPr>
                    </a:p>
                    <a:p>
                      <a:r>
                        <a:rPr lang="ru-RU" sz="1800" b="1" i="0" kern="1200" dirty="0">
                          <a:solidFill>
                            <a:srgbClr val="FF0000"/>
                          </a:solidFill>
                          <a:effectLst/>
                          <a:latin typeface="Times New Roman" panose="02020603050405020304" pitchFamily="18" charset="0"/>
                          <a:ea typeface="+mn-ea"/>
                          <a:cs typeface="Times New Roman" panose="02020603050405020304" pitchFamily="18" charset="0"/>
                        </a:rPr>
                        <a:t>1.9</a:t>
                      </a:r>
                      <a:r>
                        <a:rPr lang="ru-RU" sz="18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1800" b="1" kern="1200" dirty="0" err="1">
                          <a:solidFill>
                            <a:srgbClr val="FF0000"/>
                          </a:solidFill>
                          <a:effectLst/>
                          <a:latin typeface="Times New Roman" panose="02020603050405020304" pitchFamily="18" charset="0"/>
                          <a:ea typeface="+mn-ea"/>
                          <a:cs typeface="Times New Roman" panose="02020603050405020304" pitchFamily="18" charset="0"/>
                        </a:rPr>
                        <a:t>ps</a:t>
                      </a:r>
                      <a:endParaRPr lang="en-US" sz="1800" b="1" dirty="0">
                        <a:solidFill>
                          <a:srgbClr val="FF0000"/>
                        </a:solidFill>
                        <a:latin typeface="Times New Roman" panose="02020603050405020304" pitchFamily="18" charset="0"/>
                        <a:cs typeface="Times New Roman" panose="02020603050405020304" pitchFamily="18" charset="0"/>
                      </a:endParaRPr>
                    </a:p>
                  </a:txBody>
                  <a:tcPr marL="68580" marR="68580"/>
                </a:tc>
                <a:extLst>
                  <a:ext uri="{0D108BD9-81ED-4DB2-BD59-A6C34878D82A}">
                    <a16:rowId xmlns="" xmlns:a16="http://schemas.microsoft.com/office/drawing/2014/main" val="2001630361"/>
                  </a:ext>
                </a:extLst>
              </a:tr>
            </a:tbl>
          </a:graphicData>
        </a:graphic>
      </p:graphicFrame>
      <p:sp>
        <p:nvSpPr>
          <p:cNvPr id="9" name="TextBox 8"/>
          <p:cNvSpPr txBox="1"/>
          <p:nvPr/>
        </p:nvSpPr>
        <p:spPr>
          <a:xfrm>
            <a:off x="6153878" y="1068480"/>
            <a:ext cx="1902922" cy="400110"/>
          </a:xfrm>
          <a:prstGeom prst="rect">
            <a:avLst/>
          </a:prstGeom>
          <a:noFill/>
          <a:ln>
            <a:noFill/>
          </a:ln>
        </p:spPr>
        <p:txBody>
          <a:bodyPr wrap="square" lIns="91424" tIns="45713" rIns="91424" bIns="45713" rtlCol="0">
            <a:spAutoFit/>
          </a:bodyPr>
          <a:lstStyle/>
          <a:p>
            <a:pPr defTabSz="914323"/>
            <a:r>
              <a:rPr lang="en-US" sz="2000" b="1" dirty="0" err="1">
                <a:solidFill>
                  <a:srgbClr val="000000"/>
                </a:solidFill>
                <a:latin typeface="Times New Roman" panose="02020603050405020304" pitchFamily="18" charset="0"/>
                <a:cs typeface="Times New Roman" panose="02020603050405020304" pitchFamily="18" charset="0"/>
              </a:rPr>
              <a:t>FLong</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79154" y="1048239"/>
            <a:ext cx="1257300" cy="400110"/>
          </a:xfrm>
          <a:prstGeom prst="rect">
            <a:avLst/>
          </a:prstGeom>
          <a:noFill/>
        </p:spPr>
        <p:txBody>
          <a:bodyPr wrap="square" lIns="91424" tIns="45713" rIns="91424" bIns="45713" rtlCol="0">
            <a:spAutoFit/>
          </a:bodyPr>
          <a:lstStyle/>
          <a:p>
            <a:pPr defTabSz="914323"/>
            <a:r>
              <a:rPr lang="en-US" sz="2000" b="1" dirty="0" err="1">
                <a:solidFill>
                  <a:srgbClr val="000000"/>
                </a:solidFill>
                <a:latin typeface="Times New Roman" panose="02020603050405020304" pitchFamily="18" charset="0"/>
                <a:cs typeface="Times New Roman" panose="02020603050405020304" pitchFamily="18" charset="0"/>
              </a:rPr>
              <a:t>FShort</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153878" y="3852523"/>
            <a:ext cx="1257300" cy="400110"/>
          </a:xfrm>
          <a:prstGeom prst="rect">
            <a:avLst/>
          </a:prstGeom>
          <a:noFill/>
        </p:spPr>
        <p:txBody>
          <a:bodyPr wrap="square" lIns="91424" tIns="45713" rIns="91424" bIns="45713" rtlCol="0">
            <a:spAutoFit/>
          </a:bodyPr>
          <a:lstStyle/>
          <a:p>
            <a:pPr defTabSz="914323"/>
            <a:r>
              <a:rPr lang="en-US" sz="2000" b="1" dirty="0" err="1">
                <a:solidFill>
                  <a:srgbClr val="000000"/>
                </a:solidFill>
                <a:latin typeface="Times New Roman" panose="02020603050405020304" pitchFamily="18" charset="0"/>
                <a:cs typeface="Times New Roman" panose="02020603050405020304" pitchFamily="18" charset="0"/>
              </a:rPr>
              <a:t>RLong</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82717" y="3849891"/>
            <a:ext cx="1257300" cy="400110"/>
          </a:xfrm>
          <a:prstGeom prst="rect">
            <a:avLst/>
          </a:prstGeom>
          <a:noFill/>
        </p:spPr>
        <p:txBody>
          <a:bodyPr wrap="square" lIns="91424" tIns="45713" rIns="91424" bIns="45713" rtlCol="0">
            <a:spAutoFit/>
          </a:bodyPr>
          <a:lstStyle/>
          <a:p>
            <a:pPr defTabSz="914323"/>
            <a:r>
              <a:rPr lang="en-US" sz="2000" b="1" dirty="0" err="1">
                <a:solidFill>
                  <a:srgbClr val="000000"/>
                </a:solidFill>
                <a:latin typeface="Times New Roman" panose="02020603050405020304" pitchFamily="18" charset="0"/>
                <a:cs typeface="Times New Roman" panose="02020603050405020304" pitchFamily="18" charset="0"/>
              </a:rPr>
              <a:t>RShort</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250781" y="3850265"/>
            <a:ext cx="1257300" cy="400110"/>
          </a:xfrm>
          <a:prstGeom prst="rect">
            <a:avLst/>
          </a:prstGeom>
          <a:noFill/>
        </p:spPr>
        <p:txBody>
          <a:bodyPr wrap="square" lIns="91424" tIns="45713" rIns="91424" bIns="45713" rtlCol="0">
            <a:spAutoFit/>
          </a:bodyPr>
          <a:lstStyle/>
          <a:p>
            <a:pPr defTabSz="914323"/>
            <a:r>
              <a:rPr lang="en-US" sz="2000" b="1" dirty="0" err="1">
                <a:solidFill>
                  <a:srgbClr val="000000"/>
                </a:solidFill>
                <a:latin typeface="Times New Roman" panose="02020603050405020304" pitchFamily="18" charset="0"/>
                <a:cs typeface="Times New Roman" panose="02020603050405020304" pitchFamily="18" charset="0"/>
              </a:rPr>
              <a:t>RMiddle</a:t>
            </a:r>
            <a:endParaRPr lang="en-US" sz="2000" b="1" dirty="0">
              <a:solidFill>
                <a:srgbClr val="000000"/>
              </a:solidFill>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295278" y="1444519"/>
            <a:ext cx="2675797" cy="381000"/>
          </a:xfrm>
          <a:prstGeom prst="rect">
            <a:avLst/>
          </a:prstGeom>
        </p:spPr>
      </p:pic>
      <p:pic>
        <p:nvPicPr>
          <p:cNvPr id="15" name="Рисунок 14"/>
          <p:cNvPicPr>
            <a:picLocks noChangeAspect="1"/>
          </p:cNvPicPr>
          <p:nvPr/>
        </p:nvPicPr>
        <p:blipFill rotWithShape="1">
          <a:blip r:embed="rId5" cstate="email">
            <a:extLst>
              <a:ext uri="{28A0092B-C50C-407E-A947-70E740481C1C}">
                <a14:useLocalDpi xmlns="" xmlns:a14="http://schemas.microsoft.com/office/drawing/2010/main" val="0"/>
              </a:ext>
            </a:extLst>
          </a:blip>
          <a:srcRect l="7522" r="3027"/>
          <a:stretch/>
        </p:blipFill>
        <p:spPr>
          <a:xfrm>
            <a:off x="175038" y="1863332"/>
            <a:ext cx="2796037" cy="2005205"/>
          </a:xfrm>
          <a:prstGeom prst="rect">
            <a:avLst/>
          </a:prstGeom>
        </p:spPr>
      </p:pic>
      <p:pic>
        <p:nvPicPr>
          <p:cNvPr id="17" name="Рисунок 16"/>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6206288" y="1440125"/>
            <a:ext cx="2675797" cy="381000"/>
          </a:xfrm>
          <a:prstGeom prst="rect">
            <a:avLst/>
          </a:prstGeom>
        </p:spPr>
      </p:pic>
      <p:pic>
        <p:nvPicPr>
          <p:cNvPr id="18" name="Рисунок 17"/>
          <p:cNvPicPr>
            <a:picLocks noChangeAspect="1"/>
          </p:cNvPicPr>
          <p:nvPr/>
        </p:nvPicPr>
        <p:blipFill rotWithShape="1">
          <a:blip r:embed="rId7" cstate="email">
            <a:extLst>
              <a:ext uri="{28A0092B-C50C-407E-A947-70E740481C1C}">
                <a14:useLocalDpi xmlns="" xmlns:a14="http://schemas.microsoft.com/office/drawing/2010/main" val="0"/>
              </a:ext>
            </a:extLst>
          </a:blip>
          <a:srcRect l="7716" r="2999"/>
          <a:stretch/>
        </p:blipFill>
        <p:spPr>
          <a:xfrm>
            <a:off x="6062450" y="1840237"/>
            <a:ext cx="2827788" cy="2031759"/>
          </a:xfrm>
          <a:prstGeom prst="rect">
            <a:avLst/>
          </a:prstGeom>
        </p:spPr>
      </p:pic>
      <p:pic>
        <p:nvPicPr>
          <p:cNvPr id="19" name="Рисунок 18"/>
          <p:cNvPicPr>
            <a:picLocks noChangeAspect="1"/>
          </p:cNvPicPr>
          <p:nvPr/>
        </p:nvPicPr>
        <p:blipFill>
          <a:blip r:embed="rId8" cstate="email">
            <a:extLst>
              <a:ext uri="{28A0092B-C50C-407E-A947-70E740481C1C}">
                <a14:useLocalDpi xmlns="" xmlns:a14="http://schemas.microsoft.com/office/drawing/2010/main" val="0"/>
              </a:ext>
            </a:extLst>
          </a:blip>
          <a:stretch>
            <a:fillRect/>
          </a:stretch>
        </p:blipFill>
        <p:spPr>
          <a:xfrm>
            <a:off x="295278" y="4243935"/>
            <a:ext cx="2675797" cy="381000"/>
          </a:xfrm>
          <a:prstGeom prst="rect">
            <a:avLst/>
          </a:prstGeom>
        </p:spPr>
      </p:pic>
      <p:pic>
        <p:nvPicPr>
          <p:cNvPr id="20" name="Рисунок 19"/>
          <p:cNvPicPr>
            <a:picLocks noChangeAspect="1"/>
          </p:cNvPicPr>
          <p:nvPr/>
        </p:nvPicPr>
        <p:blipFill rotWithShape="1">
          <a:blip r:embed="rId9" cstate="email">
            <a:extLst>
              <a:ext uri="{28A0092B-C50C-407E-A947-70E740481C1C}">
                <a14:useLocalDpi xmlns="" xmlns:a14="http://schemas.microsoft.com/office/drawing/2010/main" val="0"/>
              </a:ext>
            </a:extLst>
          </a:blip>
          <a:srcRect l="7717" r="3277"/>
          <a:stretch/>
        </p:blipFill>
        <p:spPr>
          <a:xfrm>
            <a:off x="175038" y="4624936"/>
            <a:ext cx="2796037" cy="2015236"/>
          </a:xfrm>
          <a:prstGeom prst="rect">
            <a:avLst/>
          </a:prstGeom>
        </p:spPr>
      </p:pic>
      <p:pic>
        <p:nvPicPr>
          <p:cNvPr id="21" name="Рисунок 20"/>
          <p:cNvPicPr>
            <a:picLocks noChangeAspect="1"/>
          </p:cNvPicPr>
          <p:nvPr/>
        </p:nvPicPr>
        <p:blipFill>
          <a:blip r:embed="rId10" cstate="email">
            <a:extLst>
              <a:ext uri="{28A0092B-C50C-407E-A947-70E740481C1C}">
                <a14:useLocalDpi xmlns="" xmlns:a14="http://schemas.microsoft.com/office/drawing/2010/main" val="0"/>
              </a:ext>
            </a:extLst>
          </a:blip>
          <a:stretch>
            <a:fillRect/>
          </a:stretch>
        </p:blipFill>
        <p:spPr>
          <a:xfrm>
            <a:off x="3250783" y="4249999"/>
            <a:ext cx="2675797" cy="381000"/>
          </a:xfrm>
          <a:prstGeom prst="rect">
            <a:avLst/>
          </a:prstGeom>
        </p:spPr>
      </p:pic>
      <p:pic>
        <p:nvPicPr>
          <p:cNvPr id="22" name="Рисунок 21"/>
          <p:cNvPicPr>
            <a:picLocks noChangeAspect="1"/>
          </p:cNvPicPr>
          <p:nvPr/>
        </p:nvPicPr>
        <p:blipFill rotWithShape="1">
          <a:blip r:embed="rId11" cstate="email">
            <a:extLst>
              <a:ext uri="{28A0092B-C50C-407E-A947-70E740481C1C}">
                <a14:useLocalDpi xmlns="" xmlns:a14="http://schemas.microsoft.com/office/drawing/2010/main" val="0"/>
              </a:ext>
            </a:extLst>
          </a:blip>
          <a:srcRect l="7717" r="3277"/>
          <a:stretch/>
        </p:blipFill>
        <p:spPr>
          <a:xfrm>
            <a:off x="3091315" y="4624936"/>
            <a:ext cx="2835265" cy="2043509"/>
          </a:xfrm>
          <a:prstGeom prst="rect">
            <a:avLst/>
          </a:prstGeom>
        </p:spPr>
      </p:pic>
      <p:pic>
        <p:nvPicPr>
          <p:cNvPr id="23" name="Рисунок 22"/>
          <p:cNvPicPr>
            <a:picLocks noChangeAspect="1"/>
          </p:cNvPicPr>
          <p:nvPr/>
        </p:nvPicPr>
        <p:blipFill>
          <a:blip r:embed="rId12" cstate="email">
            <a:extLst>
              <a:ext uri="{28A0092B-C50C-407E-A947-70E740481C1C}">
                <a14:useLocalDpi xmlns="" xmlns:a14="http://schemas.microsoft.com/office/drawing/2010/main" val="0"/>
              </a:ext>
            </a:extLst>
          </a:blip>
          <a:stretch>
            <a:fillRect/>
          </a:stretch>
        </p:blipFill>
        <p:spPr>
          <a:xfrm>
            <a:off x="6206287" y="4243639"/>
            <a:ext cx="2675797" cy="381000"/>
          </a:xfrm>
          <a:prstGeom prst="rect">
            <a:avLst/>
          </a:prstGeom>
        </p:spPr>
      </p:pic>
      <p:pic>
        <p:nvPicPr>
          <p:cNvPr id="24" name="Рисунок 23"/>
          <p:cNvPicPr>
            <a:picLocks noChangeAspect="1"/>
          </p:cNvPicPr>
          <p:nvPr/>
        </p:nvPicPr>
        <p:blipFill rotWithShape="1">
          <a:blip r:embed="rId13" cstate="email">
            <a:extLst>
              <a:ext uri="{28A0092B-C50C-407E-A947-70E740481C1C}">
                <a14:useLocalDpi xmlns="" xmlns:a14="http://schemas.microsoft.com/office/drawing/2010/main" val="0"/>
              </a:ext>
            </a:extLst>
          </a:blip>
          <a:srcRect l="7717" r="2720"/>
          <a:stretch/>
        </p:blipFill>
        <p:spPr>
          <a:xfrm>
            <a:off x="6062450" y="4624279"/>
            <a:ext cx="2827788" cy="2025438"/>
          </a:xfrm>
          <a:prstGeom prst="rect">
            <a:avLst/>
          </a:prstGeom>
        </p:spPr>
      </p:pic>
    </p:spTree>
    <p:extLst>
      <p:ext uri="{BB962C8B-B14F-4D97-AF65-F5344CB8AC3E}">
        <p14:creationId xmlns="" xmlns:p14="http://schemas.microsoft.com/office/powerpoint/2010/main" val="637998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p:cNvPicPr>
            <a:picLocks noChangeAspect="1" noChangeArrowheads="1"/>
          </p:cNvPicPr>
          <p:nvPr/>
        </p:nvPicPr>
        <p:blipFill>
          <a:blip r:embed="rId2" cstate="email"/>
          <a:srcRect/>
          <a:stretch>
            <a:fillRect/>
          </a:stretch>
        </p:blipFill>
        <p:spPr bwMode="auto">
          <a:xfrm>
            <a:off x="251520" y="814923"/>
            <a:ext cx="5001513" cy="4078024"/>
          </a:xfrm>
          <a:prstGeom prst="rect">
            <a:avLst/>
          </a:prstGeom>
          <a:noFill/>
          <a:ln w="9525">
            <a:noFill/>
            <a:miter lim="800000"/>
            <a:headEnd/>
            <a:tailEnd/>
          </a:ln>
        </p:spPr>
      </p:pic>
      <p:sp>
        <p:nvSpPr>
          <p:cNvPr id="4" name="Rectangle 7"/>
          <p:cNvSpPr>
            <a:spLocks noChangeArrowheads="1"/>
          </p:cNvSpPr>
          <p:nvPr/>
        </p:nvSpPr>
        <p:spPr bwMode="auto">
          <a:xfrm>
            <a:off x="0" y="0"/>
            <a:ext cx="9144000" cy="838200"/>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91424" tIns="45713" rIns="91424" bIns="45713" anchor="ctr"/>
          <a:lstStyle/>
          <a:p>
            <a:pPr algn="ctr" eaLnBrk="0" hangingPunct="0">
              <a:defRPr/>
            </a:pPr>
            <a:r>
              <a:rPr lang="en-US" sz="2200" b="1" dirty="0">
                <a:solidFill>
                  <a:srgbClr val="7030A0"/>
                </a:solidFill>
                <a:effectLst>
                  <a:outerShdw blurRad="38100" dist="38100" dir="2700000" algn="tl">
                    <a:srgbClr val="000000"/>
                  </a:outerShdw>
                </a:effectLst>
                <a:latin typeface="Comic Sans MS" pitchFamily="66" charset="0"/>
              </a:rPr>
              <a:t>Revealing absolute intensity of X-ray source</a:t>
            </a:r>
            <a:endParaRPr lang="en-US" b="1" dirty="0">
              <a:solidFill>
                <a:srgbClr val="7030A0"/>
              </a:solidFill>
              <a:effectLst>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231606" y="5031904"/>
            <a:ext cx="8708386" cy="1723543"/>
          </a:xfrm>
          <a:prstGeom prst="rect">
            <a:avLst/>
          </a:prstGeom>
          <a:noFill/>
        </p:spPr>
        <p:txBody>
          <a:bodyPr wrap="square" lIns="91432" tIns="45717" rIns="91432" bIns="45717" rtlCol="0">
            <a:spAutoFit/>
          </a:bodyPr>
          <a:lstStyle/>
          <a:p>
            <a:pPr algn="ctr"/>
            <a:r>
              <a:rPr lang="en-US" sz="2000" b="1" dirty="0">
                <a:solidFill>
                  <a:srgbClr val="7030A0"/>
                </a:solidFill>
              </a:rPr>
              <a:t>2e14 ph/A/2p corresponds to </a:t>
            </a:r>
            <a:r>
              <a:rPr lang="en-US" sz="2000" b="1" dirty="0">
                <a:solidFill>
                  <a:srgbClr val="C00000"/>
                </a:solidFill>
              </a:rPr>
              <a:t>E</a:t>
            </a:r>
            <a:r>
              <a:rPr lang="en-US" sz="2000" b="1" baseline="-25000" dirty="0">
                <a:solidFill>
                  <a:srgbClr val="C00000"/>
                </a:solidFill>
              </a:rPr>
              <a:t>X-rays</a:t>
            </a:r>
            <a:r>
              <a:rPr lang="en-US" sz="2000" b="1" dirty="0">
                <a:solidFill>
                  <a:srgbClr val="C00000"/>
                </a:solidFill>
              </a:rPr>
              <a:t> = </a:t>
            </a:r>
            <a:r>
              <a:rPr lang="en-US" sz="2000" b="1" dirty="0" smtClean="0">
                <a:solidFill>
                  <a:srgbClr val="C00000"/>
                </a:solidFill>
              </a:rPr>
              <a:t>0.5 </a:t>
            </a:r>
            <a:r>
              <a:rPr lang="en-US" sz="2000" b="1" dirty="0">
                <a:solidFill>
                  <a:srgbClr val="C00000"/>
                </a:solidFill>
              </a:rPr>
              <a:t>J </a:t>
            </a:r>
            <a:r>
              <a:rPr lang="en-US" sz="2000" b="1" dirty="0">
                <a:solidFill>
                  <a:srgbClr val="7030A0"/>
                </a:solidFill>
              </a:rPr>
              <a:t>(in 2-3 </a:t>
            </a:r>
            <a:r>
              <a:rPr lang="en-US" sz="2000" b="1" dirty="0" err="1">
                <a:solidFill>
                  <a:srgbClr val="7030A0"/>
                </a:solidFill>
              </a:rPr>
              <a:t>keV</a:t>
            </a:r>
            <a:r>
              <a:rPr lang="en-US" sz="2000" b="1" dirty="0">
                <a:solidFill>
                  <a:srgbClr val="7030A0"/>
                </a:solidFill>
              </a:rPr>
              <a:t> photon energy range)</a:t>
            </a:r>
          </a:p>
          <a:p>
            <a:pPr algn="ctr"/>
            <a:r>
              <a:rPr lang="en-US" sz="2000" b="1" dirty="0">
                <a:solidFill>
                  <a:srgbClr val="7030A0"/>
                </a:solidFill>
              </a:rPr>
              <a:t>Assuming X-ray emission time ~ 1 </a:t>
            </a:r>
            <a:r>
              <a:rPr lang="en-US" sz="2000" b="1" dirty="0" err="1">
                <a:solidFill>
                  <a:srgbClr val="7030A0"/>
                </a:solidFill>
              </a:rPr>
              <a:t>ps</a:t>
            </a:r>
            <a:r>
              <a:rPr lang="en-US" sz="2000" b="1" dirty="0">
                <a:solidFill>
                  <a:srgbClr val="7030A0"/>
                </a:solidFill>
              </a:rPr>
              <a:t> laser pulse duration: </a:t>
            </a:r>
          </a:p>
          <a:p>
            <a:pPr algn="ctr"/>
            <a:r>
              <a:rPr lang="en-US" sz="2400" b="1" dirty="0" err="1">
                <a:solidFill>
                  <a:srgbClr val="C00000"/>
                </a:solidFill>
              </a:rPr>
              <a:t>I</a:t>
            </a:r>
            <a:r>
              <a:rPr lang="en-US" sz="2400" b="1" baseline="-25000" dirty="0" err="1">
                <a:solidFill>
                  <a:srgbClr val="C00000"/>
                </a:solidFill>
              </a:rPr>
              <a:t>Xrays</a:t>
            </a:r>
            <a:r>
              <a:rPr lang="en-US" sz="2400" b="1" dirty="0">
                <a:solidFill>
                  <a:srgbClr val="C00000"/>
                </a:solidFill>
              </a:rPr>
              <a:t> ~ 0.2e18 W/cm</a:t>
            </a:r>
            <a:r>
              <a:rPr lang="en-US" sz="2400" b="1" baseline="30000" dirty="0">
                <a:solidFill>
                  <a:srgbClr val="C00000"/>
                </a:solidFill>
              </a:rPr>
              <a:t>2</a:t>
            </a:r>
            <a:r>
              <a:rPr lang="en-US" sz="2400" b="1" dirty="0">
                <a:solidFill>
                  <a:srgbClr val="C00000"/>
                </a:solidFill>
              </a:rPr>
              <a:t>  - </a:t>
            </a:r>
            <a:r>
              <a:rPr lang="en-US" sz="2400" b="1" u="sng" dirty="0">
                <a:solidFill>
                  <a:srgbClr val="C00000"/>
                </a:solidFill>
              </a:rPr>
              <a:t>as observed </a:t>
            </a:r>
            <a:r>
              <a:rPr lang="en-US" sz="2400" b="1" dirty="0">
                <a:solidFill>
                  <a:srgbClr val="7030A0"/>
                </a:solidFill>
              </a:rPr>
              <a:t>in the direction close to the target norma</a:t>
            </a:r>
            <a:r>
              <a:rPr lang="en-US" sz="2000" b="1" dirty="0">
                <a:solidFill>
                  <a:srgbClr val="7030A0"/>
                </a:solidFill>
              </a:rPr>
              <a:t>l </a:t>
            </a:r>
            <a:endParaRPr lang="en-US" sz="2000" b="1" dirty="0" smtClean="0">
              <a:solidFill>
                <a:srgbClr val="7030A0"/>
              </a:solidFill>
            </a:endParaRPr>
          </a:p>
          <a:p>
            <a:pPr algn="ctr"/>
            <a:endParaRPr lang="en-US" b="1" dirty="0" smtClean="0">
              <a:solidFill>
                <a:srgbClr val="7030A0"/>
              </a:solidFill>
            </a:endParaRPr>
          </a:p>
        </p:txBody>
      </p:sp>
      <p:pic>
        <p:nvPicPr>
          <p:cNvPr id="6"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724128" y="876304"/>
            <a:ext cx="2929963" cy="36595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0" name="Rectangle 8"/>
          <p:cNvSpPr>
            <a:spLocks noChangeArrowheads="1"/>
          </p:cNvSpPr>
          <p:nvPr/>
        </p:nvSpPr>
        <p:spPr bwMode="auto">
          <a:xfrm>
            <a:off x="7712"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32" tIns="45717" rIns="91432" bIns="45717" anchor="ctr"/>
          <a:lstStyle/>
          <a:p>
            <a:pPr algn="ctr">
              <a:defRPr/>
            </a:pPr>
            <a:r>
              <a:rPr lang="en-US" sz="2400" dirty="0" smtClean="0">
                <a:solidFill>
                  <a:srgbClr val="5A0DAF"/>
                </a:solidFill>
                <a:effectLst>
                  <a:outerShdw blurRad="38100" dist="38100" dir="2700000" algn="tl">
                    <a:srgbClr val="000000"/>
                  </a:outerShdw>
                </a:effectLst>
                <a:latin typeface="Comic Sans MS" pitchFamily="66" charset="0"/>
              </a:rPr>
              <a:t>X-ray generation in </a:t>
            </a:r>
            <a:r>
              <a:rPr lang="en-US" sz="2400" dirty="0">
                <a:solidFill>
                  <a:srgbClr val="5A0DAF"/>
                </a:solidFill>
                <a:effectLst>
                  <a:outerShdw blurRad="38100" dist="38100" dir="2700000" algn="tl">
                    <a:srgbClr val="000000"/>
                  </a:outerShdw>
                </a:effectLst>
                <a:latin typeface="Comic Sans MS" pitchFamily="66" charset="0"/>
              </a:rPr>
              <a:t>PW plasma</a:t>
            </a:r>
          </a:p>
        </p:txBody>
      </p:sp>
      <p:sp>
        <p:nvSpPr>
          <p:cNvPr id="110605" name="Text Box 13"/>
          <p:cNvSpPr txBox="1">
            <a:spLocks noChangeArrowheads="1"/>
          </p:cNvSpPr>
          <p:nvPr/>
        </p:nvSpPr>
        <p:spPr bwMode="auto">
          <a:xfrm>
            <a:off x="611560" y="6093296"/>
            <a:ext cx="8176941" cy="646325"/>
          </a:xfrm>
          <a:prstGeom prst="rect">
            <a:avLst/>
          </a:prstGeom>
          <a:noFill/>
          <a:ln w="9525">
            <a:noFill/>
            <a:miter lim="800000"/>
            <a:headEnd/>
            <a:tailEnd/>
          </a:ln>
        </p:spPr>
        <p:txBody>
          <a:bodyPr wrap="square" lIns="91432" tIns="45717" rIns="91432" bIns="45717">
            <a:spAutoFit/>
          </a:bodyPr>
          <a:lstStyle/>
          <a:p>
            <a:r>
              <a:rPr lang="en-US" b="1" dirty="0">
                <a:solidFill>
                  <a:srgbClr val="C00000"/>
                </a:solidFill>
              </a:rPr>
              <a:t>Refluxing is very important to increase </a:t>
            </a:r>
            <a:r>
              <a:rPr lang="en-US" b="1" dirty="0" smtClean="0">
                <a:solidFill>
                  <a:srgbClr val="C00000"/>
                </a:solidFill>
              </a:rPr>
              <a:t>the electron </a:t>
            </a:r>
            <a:r>
              <a:rPr lang="en-US" b="1" dirty="0">
                <a:solidFill>
                  <a:srgbClr val="C00000"/>
                </a:solidFill>
              </a:rPr>
              <a:t>flux </a:t>
            </a:r>
            <a:r>
              <a:rPr lang="en-US" b="1" i="1" dirty="0">
                <a:solidFill>
                  <a:srgbClr val="C00000"/>
                </a:solidFill>
              </a:rPr>
              <a:t>inside</a:t>
            </a:r>
            <a:r>
              <a:rPr lang="en-US" b="1" dirty="0">
                <a:solidFill>
                  <a:srgbClr val="C00000"/>
                </a:solidFill>
              </a:rPr>
              <a:t> the plasma.</a:t>
            </a:r>
          </a:p>
          <a:p>
            <a:r>
              <a:rPr lang="en-US" b="1" dirty="0">
                <a:solidFill>
                  <a:srgbClr val="C00000"/>
                </a:solidFill>
              </a:rPr>
              <a:t>Thin </a:t>
            </a:r>
            <a:r>
              <a:rPr lang="ru-RU" b="1" dirty="0">
                <a:solidFill>
                  <a:srgbClr val="C00000"/>
                </a:solidFill>
              </a:rPr>
              <a:t>(</a:t>
            </a:r>
            <a:r>
              <a:rPr lang="en-US" b="1" dirty="0">
                <a:solidFill>
                  <a:srgbClr val="C00000"/>
                </a:solidFill>
              </a:rPr>
              <a:t>~ </a:t>
            </a:r>
            <a:r>
              <a:rPr lang="en-US" b="1" dirty="0">
                <a:solidFill>
                  <a:srgbClr val="C00000"/>
                </a:solidFill>
                <a:latin typeface="Symbol" pitchFamily="18" charset="2"/>
              </a:rPr>
              <a:t>m</a:t>
            </a:r>
            <a:r>
              <a:rPr lang="en-US" b="1" dirty="0">
                <a:solidFill>
                  <a:srgbClr val="C00000"/>
                </a:solidFill>
              </a:rPr>
              <a:t>m) targets is more </a:t>
            </a:r>
            <a:r>
              <a:rPr lang="en-US" b="1" dirty="0" smtClean="0">
                <a:solidFill>
                  <a:srgbClr val="C00000"/>
                </a:solidFill>
              </a:rPr>
              <a:t>effective due </a:t>
            </a:r>
            <a:r>
              <a:rPr lang="en-US" b="1" dirty="0">
                <a:solidFill>
                  <a:srgbClr val="C00000"/>
                </a:solidFill>
              </a:rPr>
              <a:t>to higher electron oscillation frequency</a:t>
            </a:r>
            <a:r>
              <a:rPr lang="en-US" dirty="0">
                <a:solidFill>
                  <a:schemeClr val="accent2"/>
                </a:solidFill>
              </a:rPr>
              <a:t>.</a:t>
            </a:r>
            <a:endParaRPr lang="ru-RU" dirty="0">
              <a:solidFill>
                <a:schemeClr val="accent2"/>
              </a:solidFill>
            </a:endParaRPr>
          </a:p>
        </p:txBody>
      </p:sp>
      <p:graphicFrame>
        <p:nvGraphicFramePr>
          <p:cNvPr id="1026" name="Object 4"/>
          <p:cNvGraphicFramePr>
            <a:graphicFrameLocks noChangeAspect="1"/>
          </p:cNvGraphicFramePr>
          <p:nvPr/>
        </p:nvGraphicFramePr>
        <p:xfrm>
          <a:off x="683568" y="4797152"/>
          <a:ext cx="4166022" cy="648072"/>
        </p:xfrm>
        <a:graphic>
          <a:graphicData uri="http://schemas.openxmlformats.org/presentationml/2006/ole">
            <p:oleObj spid="_x0000_s1026" name="Формула" r:id="rId3" imgW="2793960" imgH="419040" progId="Equation.3">
              <p:embed/>
            </p:oleObj>
          </a:graphicData>
        </a:graphic>
      </p:graphicFrame>
      <p:graphicFrame>
        <p:nvGraphicFramePr>
          <p:cNvPr id="122890" name="Object 3"/>
          <p:cNvGraphicFramePr>
            <a:graphicFrameLocks noChangeAspect="1"/>
          </p:cNvGraphicFramePr>
          <p:nvPr/>
        </p:nvGraphicFramePr>
        <p:xfrm>
          <a:off x="755576" y="5445224"/>
          <a:ext cx="3768725" cy="593725"/>
        </p:xfrm>
        <a:graphic>
          <a:graphicData uri="http://schemas.openxmlformats.org/presentationml/2006/ole">
            <p:oleObj spid="_x0000_s1027" name="Формула" r:id="rId4" imgW="1511300" imgH="241300" progId="Equation.3">
              <p:embed/>
            </p:oleObj>
          </a:graphicData>
        </a:graphic>
      </p:graphicFrame>
      <p:sp>
        <p:nvSpPr>
          <p:cNvPr id="15" name="Прямоугольник 14"/>
          <p:cNvSpPr>
            <a:spLocks noChangeArrowheads="1"/>
          </p:cNvSpPr>
          <p:nvPr/>
        </p:nvSpPr>
        <p:spPr bwMode="auto">
          <a:xfrm>
            <a:off x="5580112" y="4797152"/>
            <a:ext cx="3384376" cy="1178988"/>
          </a:xfrm>
          <a:prstGeom prst="rect">
            <a:avLst/>
          </a:prstGeom>
          <a:noFill/>
          <a:ln w="9525">
            <a:noFill/>
            <a:miter lim="800000"/>
            <a:headEnd/>
            <a:tailEnd/>
          </a:ln>
        </p:spPr>
        <p:txBody>
          <a:bodyPr wrap="square" lIns="100785" tIns="50393" rIns="100785" bIns="50393">
            <a:spAutoFit/>
          </a:bodyPr>
          <a:lstStyle/>
          <a:p>
            <a:r>
              <a:rPr lang="en-US" b="1" dirty="0"/>
              <a:t>With</a:t>
            </a:r>
            <a:r>
              <a:rPr lang="en-US" sz="2600" b="1" dirty="0"/>
              <a:t>  </a:t>
            </a:r>
            <a:r>
              <a:rPr lang="en-US" sz="2600" b="1" i="1" dirty="0" err="1">
                <a:solidFill>
                  <a:srgbClr val="5A0DAF"/>
                </a:solidFill>
              </a:rPr>
              <a:t>I</a:t>
            </a:r>
            <a:r>
              <a:rPr lang="en-US" sz="2600" b="1" i="1" baseline="-25000" dirty="0" err="1">
                <a:solidFill>
                  <a:srgbClr val="5A0DAF"/>
                </a:solidFill>
              </a:rPr>
              <a:t>Las</a:t>
            </a:r>
            <a:r>
              <a:rPr lang="en-US" sz="2600" b="1" dirty="0">
                <a:solidFill>
                  <a:srgbClr val="5A0DAF"/>
                </a:solidFill>
              </a:rPr>
              <a:t> = 3e20 </a:t>
            </a:r>
            <a:r>
              <a:rPr lang="en-US" sz="2600" b="1" dirty="0" smtClean="0">
                <a:solidFill>
                  <a:srgbClr val="5A0DAF"/>
                </a:solidFill>
              </a:rPr>
              <a:t>W/cm</a:t>
            </a:r>
            <a:r>
              <a:rPr lang="en-US" sz="2600" b="1" baseline="30000" dirty="0" smtClean="0">
                <a:solidFill>
                  <a:srgbClr val="5A0DAF"/>
                </a:solidFill>
              </a:rPr>
              <a:t>2</a:t>
            </a:r>
            <a:r>
              <a:rPr lang="en-US" sz="2600" b="1" dirty="0"/>
              <a:t> </a:t>
            </a:r>
            <a:r>
              <a:rPr lang="en-US" sz="2600" b="1" i="1" dirty="0" err="1" smtClean="0">
                <a:solidFill>
                  <a:srgbClr val="CC0000"/>
                </a:solidFill>
              </a:rPr>
              <a:t>I</a:t>
            </a:r>
            <a:r>
              <a:rPr lang="en-US" sz="2600" b="1" i="1" baseline="-25000" dirty="0" err="1" smtClean="0">
                <a:solidFill>
                  <a:srgbClr val="CC0000"/>
                </a:solidFill>
              </a:rPr>
              <a:t>Xray</a:t>
            </a:r>
            <a:r>
              <a:rPr lang="en-US" sz="2600" b="1" dirty="0" smtClean="0">
                <a:solidFill>
                  <a:srgbClr val="CC0000"/>
                </a:solidFill>
              </a:rPr>
              <a:t> </a:t>
            </a:r>
            <a:r>
              <a:rPr lang="en-US" sz="2600" b="1" dirty="0">
                <a:solidFill>
                  <a:srgbClr val="CC0000"/>
                </a:solidFill>
              </a:rPr>
              <a:t>~ </a:t>
            </a:r>
            <a:r>
              <a:rPr lang="ru-RU" sz="2600" b="1" dirty="0">
                <a:solidFill>
                  <a:srgbClr val="CC0000"/>
                </a:solidFill>
              </a:rPr>
              <a:t>5</a:t>
            </a:r>
            <a:r>
              <a:rPr lang="en-US" sz="2600" b="1" dirty="0">
                <a:solidFill>
                  <a:srgbClr val="CC0000"/>
                </a:solidFill>
              </a:rPr>
              <a:t>e1</a:t>
            </a:r>
            <a:r>
              <a:rPr lang="ru-RU" sz="2600" b="1" dirty="0">
                <a:solidFill>
                  <a:srgbClr val="CC0000"/>
                </a:solidFill>
              </a:rPr>
              <a:t>8</a:t>
            </a:r>
            <a:r>
              <a:rPr lang="en-US" sz="2600" b="1" dirty="0">
                <a:solidFill>
                  <a:srgbClr val="CC0000"/>
                </a:solidFill>
              </a:rPr>
              <a:t> W/cm</a:t>
            </a:r>
            <a:r>
              <a:rPr lang="en-US" sz="2600" b="1" baseline="30000" dirty="0">
                <a:solidFill>
                  <a:srgbClr val="CC0000"/>
                </a:solidFill>
              </a:rPr>
              <a:t>2</a:t>
            </a:r>
            <a:r>
              <a:rPr lang="en-US" b="1" dirty="0"/>
              <a:t>  </a:t>
            </a:r>
            <a:endParaRPr lang="en-US" b="1" dirty="0" smtClean="0"/>
          </a:p>
          <a:p>
            <a:r>
              <a:rPr lang="en-US" b="1" dirty="0" smtClean="0"/>
              <a:t>to </a:t>
            </a:r>
            <a:r>
              <a:rPr lang="en-US" b="1" dirty="0"/>
              <a:t>be estimated</a:t>
            </a:r>
            <a:endParaRPr lang="ru-RU" b="1" dirty="0"/>
          </a:p>
        </p:txBody>
      </p:sp>
      <p:sp>
        <p:nvSpPr>
          <p:cNvPr id="9" name="Text Box 6"/>
          <p:cNvSpPr txBox="1">
            <a:spLocks noChangeArrowheads="1"/>
          </p:cNvSpPr>
          <p:nvPr/>
        </p:nvSpPr>
        <p:spPr bwMode="auto">
          <a:xfrm>
            <a:off x="642837" y="836712"/>
            <a:ext cx="3425107" cy="655760"/>
          </a:xfrm>
          <a:prstGeom prst="rect">
            <a:avLst/>
          </a:prstGeom>
          <a:noFill/>
          <a:ln w="9525">
            <a:noFill/>
            <a:miter lim="800000"/>
            <a:headEnd/>
            <a:tailEnd/>
          </a:ln>
        </p:spPr>
        <p:txBody>
          <a:bodyPr wrap="none" lIns="100776" tIns="50389" rIns="100776" bIns="50389">
            <a:spAutoFit/>
          </a:bodyPr>
          <a:lstStyle/>
          <a:p>
            <a:pPr algn="ctr"/>
            <a:r>
              <a:rPr lang="en-US" b="1" dirty="0" err="1"/>
              <a:t>E</a:t>
            </a:r>
            <a:r>
              <a:rPr lang="en-US" b="1" baseline="-25000" dirty="0" err="1"/>
              <a:t>laser</a:t>
            </a:r>
            <a:r>
              <a:rPr lang="en-US" b="1" dirty="0"/>
              <a:t>, i.e. </a:t>
            </a:r>
            <a:r>
              <a:rPr lang="en-US" b="1" dirty="0">
                <a:solidFill>
                  <a:srgbClr val="5A0DAF"/>
                </a:solidFill>
              </a:rPr>
              <a:t>Thomson scattering</a:t>
            </a:r>
          </a:p>
          <a:p>
            <a:pPr algn="ctr"/>
            <a:r>
              <a:rPr lang="en-US" b="1" dirty="0">
                <a:solidFill>
                  <a:srgbClr val="5A0DAF"/>
                </a:solidFill>
              </a:rPr>
              <a:t>at incident laser radiation</a:t>
            </a:r>
            <a:endParaRPr lang="ru-RU" b="1" dirty="0">
              <a:solidFill>
                <a:srgbClr val="5A0DAF"/>
              </a:solidFill>
            </a:endParaRPr>
          </a:p>
        </p:txBody>
      </p:sp>
      <p:sp>
        <p:nvSpPr>
          <p:cNvPr id="10" name="Text Box 7"/>
          <p:cNvSpPr txBox="1">
            <a:spLocks noChangeArrowheads="1"/>
          </p:cNvSpPr>
          <p:nvPr/>
        </p:nvSpPr>
        <p:spPr bwMode="auto">
          <a:xfrm>
            <a:off x="4655283" y="836712"/>
            <a:ext cx="3733141" cy="655760"/>
          </a:xfrm>
          <a:prstGeom prst="rect">
            <a:avLst/>
          </a:prstGeom>
          <a:noFill/>
          <a:ln w="9525">
            <a:noFill/>
            <a:miter lim="800000"/>
            <a:headEnd/>
            <a:tailEnd/>
          </a:ln>
        </p:spPr>
        <p:txBody>
          <a:bodyPr wrap="none" lIns="100776" tIns="50389" rIns="100776" bIns="50389">
            <a:spAutoFit/>
          </a:bodyPr>
          <a:lstStyle/>
          <a:p>
            <a:pPr algn="ctr"/>
            <a:r>
              <a:rPr lang="en-US" b="1" dirty="0" err="1"/>
              <a:t>E</a:t>
            </a:r>
            <a:r>
              <a:rPr lang="en-US" b="1" baseline="-25000" dirty="0" err="1"/>
              <a:t>plasma-transv</a:t>
            </a:r>
            <a:r>
              <a:rPr lang="en-US" b="1" dirty="0"/>
              <a:t>, i.e. </a:t>
            </a:r>
            <a:r>
              <a:rPr lang="en-US" b="1" dirty="0" err="1">
                <a:solidFill>
                  <a:srgbClr val="5A0DAF"/>
                </a:solidFill>
              </a:rPr>
              <a:t>Bremsstrahlung</a:t>
            </a:r>
            <a:r>
              <a:rPr lang="en-US" b="1" dirty="0">
                <a:solidFill>
                  <a:srgbClr val="5A0DAF"/>
                </a:solidFill>
              </a:rPr>
              <a:t> </a:t>
            </a:r>
          </a:p>
          <a:p>
            <a:pPr algn="ctr"/>
            <a:r>
              <a:rPr lang="en-US" b="1" dirty="0">
                <a:solidFill>
                  <a:srgbClr val="5A0DAF"/>
                </a:solidFill>
              </a:rPr>
              <a:t>in a plasma during refluxing</a:t>
            </a:r>
            <a:endParaRPr lang="ru-RU" b="1" dirty="0">
              <a:solidFill>
                <a:srgbClr val="5A0DAF"/>
              </a:solidFill>
            </a:endParaRPr>
          </a:p>
        </p:txBody>
      </p:sp>
      <p:pic>
        <p:nvPicPr>
          <p:cNvPr id="12" name="Picture 8" descr="Fig1-part-a&amp;b"/>
          <p:cNvPicPr>
            <a:picLocks noChangeAspect="1" noChangeArrowheads="1"/>
          </p:cNvPicPr>
          <p:nvPr/>
        </p:nvPicPr>
        <p:blipFill>
          <a:blip r:embed="rId5" cstate="email"/>
          <a:srcRect/>
          <a:stretch>
            <a:fillRect/>
          </a:stretch>
        </p:blipFill>
        <p:spPr bwMode="auto">
          <a:xfrm>
            <a:off x="1282778" y="1484784"/>
            <a:ext cx="6745606" cy="30588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22890"/>
                                        </p:tgtEl>
                                        <p:attrNameLst>
                                          <p:attrName>style.visibility</p:attrName>
                                        </p:attrNameLst>
                                      </p:cBhvr>
                                      <p:to>
                                        <p:strVal val="visible"/>
                                      </p:to>
                                    </p:set>
                                    <p:animEffect transition="in" filter="blinds(horizontal)">
                                      <p:cBhvr>
                                        <p:cTn id="10" dur="500"/>
                                        <p:tgtEl>
                                          <p:spTgt spid="12289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X-ray transport properties of laser-initiated WDM</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13" name="Рисунок 12" descr="JETPL-fig1.jpg"/>
          <p:cNvPicPr>
            <a:picLocks noChangeAspect="1"/>
          </p:cNvPicPr>
          <p:nvPr/>
        </p:nvPicPr>
        <p:blipFill>
          <a:blip r:embed="rId2" cstate="email"/>
          <a:stretch>
            <a:fillRect/>
          </a:stretch>
        </p:blipFill>
        <p:spPr>
          <a:xfrm>
            <a:off x="1619672" y="1772816"/>
            <a:ext cx="6184392" cy="331317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Absorption spectroscopy</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5" name="Рисунок 4" descr="SiNspec.jpg"/>
          <p:cNvPicPr>
            <a:picLocks noChangeAspect="1"/>
          </p:cNvPicPr>
          <p:nvPr/>
        </p:nvPicPr>
        <p:blipFill>
          <a:blip r:embed="rId2" cstate="email"/>
          <a:srcRect/>
          <a:stretch>
            <a:fillRect/>
          </a:stretch>
        </p:blipFill>
        <p:spPr>
          <a:xfrm>
            <a:off x="1252800" y="1260000"/>
            <a:ext cx="6226372" cy="4845601"/>
          </a:xfrm>
          <a:prstGeom prst="rect">
            <a:avLst/>
          </a:prstGeom>
        </p:spPr>
      </p:pic>
      <p:pic>
        <p:nvPicPr>
          <p:cNvPr id="7" name="Рисунок 6" descr="5umspec.jpg"/>
          <p:cNvPicPr>
            <a:picLocks noChangeAspect="1"/>
          </p:cNvPicPr>
          <p:nvPr/>
        </p:nvPicPr>
        <p:blipFill>
          <a:blip r:embed="rId3" cstate="email"/>
          <a:srcRect/>
          <a:stretch>
            <a:fillRect/>
          </a:stretch>
        </p:blipFill>
        <p:spPr>
          <a:xfrm>
            <a:off x="4514400" y="1899694"/>
            <a:ext cx="4505364" cy="3530216"/>
          </a:xfrm>
          <a:prstGeom prst="rect">
            <a:avLst/>
          </a:prstGeom>
        </p:spPr>
      </p:pic>
      <p:sp>
        <p:nvSpPr>
          <p:cNvPr id="8" name="TextBox 7"/>
          <p:cNvSpPr txBox="1"/>
          <p:nvPr/>
        </p:nvSpPr>
        <p:spPr>
          <a:xfrm>
            <a:off x="8164801" y="2296802"/>
            <a:ext cx="715228"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SiK</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9" name="TextBox 8"/>
          <p:cNvSpPr txBox="1"/>
          <p:nvPr/>
        </p:nvSpPr>
        <p:spPr>
          <a:xfrm>
            <a:off x="7064402" y="1945202"/>
            <a:ext cx="907588" cy="369318"/>
          </a:xfrm>
          <a:prstGeom prst="rect">
            <a:avLst/>
          </a:prstGeom>
          <a:noFill/>
        </p:spPr>
        <p:txBody>
          <a:bodyPr wrap="none" lIns="91424" tIns="45713" rIns="91424" bIns="45713" rtlCol="0">
            <a:spAutoFit/>
          </a:bodyPr>
          <a:lstStyle/>
          <a:p>
            <a:pPr defTabSz="914323"/>
            <a:r>
              <a:rPr lang="en-US" b="1" dirty="0" smtClean="0">
                <a:solidFill>
                  <a:srgbClr val="000000"/>
                </a:solidFill>
                <a:latin typeface="Arial" charset="0"/>
                <a:ea typeface="+mn-ea"/>
              </a:rPr>
              <a:t>Si </a:t>
            </a:r>
            <a:r>
              <a:rPr lang="en-US" b="1" dirty="0" err="1" smtClean="0">
                <a:solidFill>
                  <a:srgbClr val="000000"/>
                </a:solidFill>
                <a:latin typeface="Arial" charset="0"/>
                <a:ea typeface="+mn-ea"/>
              </a:rPr>
              <a:t>He</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0" name="TextBox 9"/>
          <p:cNvSpPr txBox="1"/>
          <p:nvPr/>
        </p:nvSpPr>
        <p:spPr>
          <a:xfrm>
            <a:off x="6813601" y="2299200"/>
            <a:ext cx="809228"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SiLy</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1" name="TextBox 10"/>
          <p:cNvSpPr txBox="1"/>
          <p:nvPr/>
        </p:nvSpPr>
        <p:spPr>
          <a:xfrm>
            <a:off x="5410801" y="2948401"/>
            <a:ext cx="789992"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SiLy</a:t>
            </a:r>
            <a:r>
              <a:rPr lang="en-US" b="1" dirty="0" err="1"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sp>
        <p:nvSpPr>
          <p:cNvPr id="12" name="TextBox 11"/>
          <p:cNvSpPr txBox="1"/>
          <p:nvPr/>
        </p:nvSpPr>
        <p:spPr>
          <a:xfrm>
            <a:off x="6160802" y="2719200"/>
            <a:ext cx="824232"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SiHe</a:t>
            </a:r>
            <a:r>
              <a:rPr lang="en-US" b="1" dirty="0" err="1"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sp>
        <p:nvSpPr>
          <p:cNvPr id="14" name="TextBox 13"/>
          <p:cNvSpPr txBox="1"/>
          <p:nvPr/>
        </p:nvSpPr>
        <p:spPr>
          <a:xfrm>
            <a:off x="5044800" y="3187202"/>
            <a:ext cx="792172"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SiHe</a:t>
            </a:r>
            <a:r>
              <a:rPr lang="en-US" b="1" dirty="0" err="1" smtClean="0">
                <a:solidFill>
                  <a:srgbClr val="000000"/>
                </a:solidFill>
                <a:latin typeface="Symbol" pitchFamily="18" charset="2"/>
                <a:ea typeface="+mn-ea"/>
              </a:rPr>
              <a:t>g</a:t>
            </a:r>
            <a:endParaRPr lang="en-US" b="1" dirty="0">
              <a:solidFill>
                <a:srgbClr val="000000"/>
              </a:solidFill>
              <a:latin typeface="Symbol" pitchFamily="18" charset="2"/>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73000" y="73000"/>
                                    </p:animScale>
                                  </p:childTnLst>
                                </p:cTn>
                              </p:par>
                              <p:par>
                                <p:cTn id="7" presetID="35" presetClass="path" presetSubtype="0" accel="50000" decel="50000" fill="hold" nodeType="withEffect">
                                  <p:stCondLst>
                                    <p:cond delay="0"/>
                                  </p:stCondLst>
                                  <p:childTnLst>
                                    <p:animMotion origin="layout" path="M 0.02726 0.00092 L -0.22934 -0.00093 " pathEditMode="relative" rAng="0" ptsTypes="AA">
                                      <p:cBhvr>
                                        <p:cTn id="8" dur="1000" fill="hold"/>
                                        <p:tgtEl>
                                          <p:spTgt spid="5"/>
                                        </p:tgtEl>
                                        <p:attrNameLst>
                                          <p:attrName>ppt_x</p:attrName>
                                          <p:attrName>ppt_y</p:attrName>
                                        </p:attrNameLst>
                                      </p:cBhvr>
                                      <p:rCtr x="-128" y="-1"/>
                                    </p:animMotion>
                                  </p:childTnLst>
                                </p:cTn>
                              </p:par>
                            </p:childTnLst>
                          </p:cTn>
                        </p:par>
                        <p:par>
                          <p:cTn id="9" fill="hold">
                            <p:stCondLst>
                              <p:cond delay="1000"/>
                            </p:stCondLst>
                            <p:childTnLst>
                              <p:par>
                                <p:cTn id="10" presetID="3"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par>
                          <p:cTn id="13" fill="hold">
                            <p:stCondLst>
                              <p:cond delay="1500"/>
                            </p:stCondLst>
                            <p:childTnLst>
                              <p:par>
                                <p:cTn id="14" presetID="3"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Absorption spectroscopy</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4" name="Рисунок 3" descr="5umcomp.jpg"/>
          <p:cNvPicPr>
            <a:picLocks noChangeAspect="1"/>
          </p:cNvPicPr>
          <p:nvPr/>
        </p:nvPicPr>
        <p:blipFill>
          <a:blip r:embed="rId2" cstate="email"/>
          <a:srcRect/>
          <a:stretch>
            <a:fillRect/>
          </a:stretch>
        </p:blipFill>
        <p:spPr>
          <a:xfrm>
            <a:off x="1339200" y="1144802"/>
            <a:ext cx="6257820" cy="4845600"/>
          </a:xfrm>
          <a:prstGeom prst="rect">
            <a:avLst/>
          </a:prstGeom>
        </p:spPr>
      </p:pic>
      <p:pic>
        <p:nvPicPr>
          <p:cNvPr id="5" name="Рисунок 4" descr="20comp.jpg"/>
          <p:cNvPicPr>
            <a:picLocks noChangeAspect="1"/>
          </p:cNvPicPr>
          <p:nvPr/>
        </p:nvPicPr>
        <p:blipFill>
          <a:blip r:embed="rId3" cstate="email"/>
          <a:srcRect/>
          <a:stretch>
            <a:fillRect/>
          </a:stretch>
        </p:blipFill>
        <p:spPr>
          <a:xfrm>
            <a:off x="4514400" y="1775126"/>
            <a:ext cx="4629600" cy="3588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
                                        </p:tgtEl>
                                      </p:cBhvr>
                                      <p:by x="71000" y="71000"/>
                                    </p:animScale>
                                  </p:childTnLst>
                                </p:cTn>
                              </p:par>
                              <p:par>
                                <p:cTn id="7" presetID="35" presetClass="path" presetSubtype="0" accel="50000" decel="50000" fill="hold" nodeType="withEffect">
                                  <p:stCondLst>
                                    <p:cond delay="0"/>
                                  </p:stCondLst>
                                  <p:childTnLst>
                                    <p:animMotion origin="layout" path="M 4.72222E-6 -0.00324 L -0.24237 0.00416 " pathEditMode="relative" rAng="0" ptsTypes="AA">
                                      <p:cBhvr>
                                        <p:cTn id="8" dur="1000" fill="hold"/>
                                        <p:tgtEl>
                                          <p:spTgt spid="4"/>
                                        </p:tgtEl>
                                        <p:attrNameLst>
                                          <p:attrName>ppt_x</p:attrName>
                                          <p:attrName>ppt_y</p:attrName>
                                        </p:attrNameLst>
                                      </p:cBhvr>
                                      <p:rCtr x="-121" y="4"/>
                                    </p:animMotion>
                                  </p:childTnLst>
                                </p:cTn>
                              </p:par>
                            </p:childTnLst>
                          </p:cTn>
                        </p:par>
                        <p:par>
                          <p:cTn id="9" fill="hold">
                            <p:stCondLst>
                              <p:cond delay="1000"/>
                            </p:stCondLst>
                            <p:childTnLst>
                              <p:par>
                                <p:cTn id="10" presetID="3"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0"/>
          <p:cNvGrpSpPr/>
          <p:nvPr/>
        </p:nvGrpSpPr>
        <p:grpSpPr>
          <a:xfrm>
            <a:off x="1836002" y="820800"/>
            <a:ext cx="6868800" cy="5716800"/>
            <a:chOff x="1836000" y="820800"/>
            <a:chExt cx="6868800" cy="5716800"/>
          </a:xfrm>
        </p:grpSpPr>
        <p:pic>
          <p:nvPicPr>
            <p:cNvPr id="6" name="Рисунок 5" descr="simul.jpg"/>
            <p:cNvPicPr>
              <a:picLocks noChangeAspect="1"/>
            </p:cNvPicPr>
            <p:nvPr/>
          </p:nvPicPr>
          <p:blipFill>
            <a:blip r:embed="rId2" cstate="email"/>
            <a:srcRect/>
            <a:stretch>
              <a:fillRect/>
            </a:stretch>
          </p:blipFill>
          <p:spPr>
            <a:xfrm>
              <a:off x="1836000" y="820800"/>
              <a:ext cx="6868800" cy="5716800"/>
            </a:xfrm>
            <a:prstGeom prst="rect">
              <a:avLst/>
            </a:prstGeom>
          </p:spPr>
        </p:pic>
        <p:sp>
          <p:nvSpPr>
            <p:cNvPr id="12" name="TextBox 11"/>
            <p:cNvSpPr txBox="1"/>
            <p:nvPr/>
          </p:nvSpPr>
          <p:spPr>
            <a:xfrm>
              <a:off x="6271200" y="921600"/>
              <a:ext cx="907621" cy="369332"/>
            </a:xfrm>
            <a:prstGeom prst="rect">
              <a:avLst/>
            </a:prstGeom>
            <a:noFill/>
          </p:spPr>
          <p:txBody>
            <a:bodyPr wrap="none" rtlCol="0">
              <a:spAutoFit/>
            </a:bodyPr>
            <a:lstStyle/>
            <a:p>
              <a:pPr defTabSz="914323"/>
              <a:r>
                <a:rPr lang="en-US" b="1" dirty="0" smtClean="0">
                  <a:solidFill>
                    <a:srgbClr val="000000"/>
                  </a:solidFill>
                  <a:latin typeface="Arial" charset="0"/>
                  <a:ea typeface="+mn-ea"/>
                </a:rPr>
                <a:t>Si </a:t>
              </a:r>
              <a:r>
                <a:rPr lang="en-US" b="1" dirty="0" err="1" smtClean="0">
                  <a:solidFill>
                    <a:srgbClr val="000000"/>
                  </a:solidFill>
                  <a:latin typeface="Arial" charset="0"/>
                  <a:ea typeface="+mn-ea"/>
                </a:rPr>
                <a:t>He</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3" name="TextBox 12"/>
            <p:cNvSpPr txBox="1"/>
            <p:nvPr/>
          </p:nvSpPr>
          <p:spPr>
            <a:xfrm>
              <a:off x="3968400" y="2283600"/>
              <a:ext cx="888385" cy="369332"/>
            </a:xfrm>
            <a:prstGeom prst="rect">
              <a:avLst/>
            </a:prstGeom>
            <a:noFill/>
          </p:spPr>
          <p:txBody>
            <a:bodyPr wrap="none" rtlCol="0">
              <a:spAutoFit/>
            </a:bodyPr>
            <a:lstStyle/>
            <a:p>
              <a:pPr defTabSz="914323"/>
              <a:r>
                <a:rPr lang="en-US" b="1" dirty="0" smtClean="0">
                  <a:solidFill>
                    <a:srgbClr val="000000"/>
                  </a:solidFill>
                  <a:latin typeface="Arial" charset="0"/>
                  <a:ea typeface="+mn-ea"/>
                </a:rPr>
                <a:t>Si He</a:t>
              </a:r>
              <a:r>
                <a:rPr lang="en-US" b="1" dirty="0"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cxnSp>
          <p:nvCxnSpPr>
            <p:cNvPr id="15" name="Прямая со стрелкой 14"/>
            <p:cNvCxnSpPr>
              <a:stCxn id="13" idx="2"/>
            </p:cNvCxnSpPr>
            <p:nvPr/>
          </p:nvCxnSpPr>
          <p:spPr bwMode="auto">
            <a:xfrm>
              <a:off x="4412593" y="2652932"/>
              <a:ext cx="1008" cy="63026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9" name="Прямая со стрелкой 18"/>
            <p:cNvCxnSpPr/>
            <p:nvPr/>
          </p:nvCxnSpPr>
          <p:spPr bwMode="auto">
            <a:xfrm>
              <a:off x="6718800" y="1216800"/>
              <a:ext cx="0" cy="288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Absorption spectroscopy</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7" name="Рисунок 6" descr="20comp.jpg"/>
          <p:cNvPicPr>
            <a:picLocks noChangeAspect="1"/>
          </p:cNvPicPr>
          <p:nvPr/>
        </p:nvPicPr>
        <p:blipFill>
          <a:blip r:embed="rId3" cstate="email"/>
          <a:srcRect/>
          <a:stretch>
            <a:fillRect/>
          </a:stretch>
        </p:blipFill>
        <p:spPr>
          <a:xfrm>
            <a:off x="0" y="4017043"/>
            <a:ext cx="3664800" cy="2840959"/>
          </a:xfrm>
          <a:prstGeom prst="rect">
            <a:avLst/>
          </a:prstGeom>
        </p:spPr>
      </p:pic>
      <p:sp>
        <p:nvSpPr>
          <p:cNvPr id="8" name="Стрелка вправо 7"/>
          <p:cNvSpPr/>
          <p:nvPr/>
        </p:nvSpPr>
        <p:spPr bwMode="auto">
          <a:xfrm rot="10800000">
            <a:off x="7747200" y="4197602"/>
            <a:ext cx="367200" cy="352800"/>
          </a:xfrm>
          <a:prstGeom prst="rightArrow">
            <a:avLst/>
          </a:prstGeom>
          <a:noFill/>
          <a:ln w="57150" cap="flat" cmpd="sng" algn="ctr">
            <a:solidFill>
              <a:srgbClr val="CC6600"/>
            </a:solidFill>
            <a:prstDash val="solid"/>
            <a:round/>
            <a:headEnd type="none" w="med" len="med"/>
            <a:tailEnd type="none" w="med" len="med"/>
          </a:ln>
          <a:effectLst/>
        </p:spPr>
        <p:txBody>
          <a:bodyPr vert="horz" wrap="square" lIns="91424" tIns="45713" rIns="91424" bIns="45713" numCol="1" rtlCol="0" anchor="t" anchorCtr="0" compatLnSpc="1">
            <a:prstTxWarp prst="textNoShape">
              <a:avLst/>
            </a:prstTxWarp>
          </a:bodyPr>
          <a:lstStyle/>
          <a:p>
            <a:pPr defTabSz="914246"/>
            <a:endParaRPr lang="en-US" b="1" dirty="0" smtClean="0">
              <a:solidFill>
                <a:srgbClr val="000000"/>
              </a:solidFill>
              <a:ea typeface="+mn-ea"/>
            </a:endParaRPr>
          </a:p>
        </p:txBody>
      </p:sp>
      <p:sp>
        <p:nvSpPr>
          <p:cNvPr id="9" name="TextBox 8"/>
          <p:cNvSpPr txBox="1"/>
          <p:nvPr/>
        </p:nvSpPr>
        <p:spPr>
          <a:xfrm>
            <a:off x="7610402" y="3693601"/>
            <a:ext cx="1533600" cy="461651"/>
          </a:xfrm>
          <a:prstGeom prst="rect">
            <a:avLst/>
          </a:prstGeom>
          <a:noFill/>
        </p:spPr>
        <p:txBody>
          <a:bodyPr wrap="square" lIns="91424" tIns="45713" rIns="91424" bIns="45713" rtlCol="0">
            <a:spAutoFit/>
          </a:bodyPr>
          <a:lstStyle/>
          <a:p>
            <a:pPr defTabSz="914323"/>
            <a:r>
              <a:rPr lang="en-US" sz="2400" b="1" i="1" dirty="0" smtClean="0">
                <a:solidFill>
                  <a:srgbClr val="CC6600"/>
                </a:solidFill>
                <a:latin typeface="Arial" charset="0"/>
              </a:rPr>
              <a:t>T</a:t>
            </a:r>
            <a:r>
              <a:rPr lang="en-US" sz="2400" b="1" i="1" baseline="-18000" dirty="0" smtClean="0">
                <a:solidFill>
                  <a:srgbClr val="CC6600"/>
                </a:solidFill>
                <a:latin typeface="Arial" charset="0"/>
              </a:rPr>
              <a:t>e</a:t>
            </a:r>
            <a:r>
              <a:rPr lang="en-US" sz="2400" b="1" i="1" dirty="0" smtClean="0">
                <a:solidFill>
                  <a:srgbClr val="CC6600"/>
                </a:solidFill>
                <a:latin typeface="Arial" charset="0"/>
              </a:rPr>
              <a:t> </a:t>
            </a:r>
            <a:r>
              <a:rPr lang="en-US" sz="2000" b="1" dirty="0" smtClean="0">
                <a:solidFill>
                  <a:srgbClr val="CC6600"/>
                </a:solidFill>
                <a:latin typeface="Arial" charset="0"/>
              </a:rPr>
              <a:t>up</a:t>
            </a:r>
            <a:endParaRPr lang="en-US" sz="2000" b="1" dirty="0">
              <a:solidFill>
                <a:srgbClr val="CC6600"/>
              </a:solidFill>
              <a:latin typeface="Arial" charset="0"/>
            </a:endParaRPr>
          </a:p>
        </p:txBody>
      </p:sp>
      <p:sp>
        <p:nvSpPr>
          <p:cNvPr id="10" name="Стрелка вправо 9"/>
          <p:cNvSpPr/>
          <p:nvPr/>
        </p:nvSpPr>
        <p:spPr bwMode="auto">
          <a:xfrm rot="5400000">
            <a:off x="4422000" y="4868400"/>
            <a:ext cx="367200" cy="352800"/>
          </a:xfrm>
          <a:prstGeom prst="rightArrow">
            <a:avLst/>
          </a:prstGeom>
          <a:noFill/>
          <a:ln w="57150" cap="flat" cmpd="sng" algn="ctr">
            <a:solidFill>
              <a:srgbClr val="CC6600"/>
            </a:solidFill>
            <a:prstDash val="solid"/>
            <a:round/>
            <a:headEnd type="none" w="med" len="med"/>
            <a:tailEnd type="none" w="med" len="med"/>
          </a:ln>
          <a:effectLst/>
        </p:spPr>
        <p:txBody>
          <a:bodyPr vert="horz" wrap="square" lIns="91424" tIns="45713" rIns="91424" bIns="45713" numCol="1" rtlCol="0" anchor="t" anchorCtr="0" compatLnSpc="1">
            <a:prstTxWarp prst="textNoShape">
              <a:avLst/>
            </a:prstTxWarp>
          </a:bodyPr>
          <a:lstStyle/>
          <a:p>
            <a:pPr defTabSz="914246"/>
            <a:endParaRPr lang="en-US" b="1" dirty="0" smtClean="0">
              <a:solidFill>
                <a:srgbClr val="000000"/>
              </a:solidFill>
              <a:ea typeface="+mn-ea"/>
            </a:endParaRPr>
          </a:p>
        </p:txBody>
      </p:sp>
      <p:sp>
        <p:nvSpPr>
          <p:cNvPr id="11" name="TextBox 10"/>
          <p:cNvSpPr txBox="1"/>
          <p:nvPr/>
        </p:nvSpPr>
        <p:spPr>
          <a:xfrm>
            <a:off x="4602000" y="4429200"/>
            <a:ext cx="949200" cy="461651"/>
          </a:xfrm>
          <a:prstGeom prst="rect">
            <a:avLst/>
          </a:prstGeom>
          <a:noFill/>
        </p:spPr>
        <p:txBody>
          <a:bodyPr wrap="square" lIns="91424" tIns="45713" rIns="91424" bIns="45713" rtlCol="0">
            <a:spAutoFit/>
          </a:bodyPr>
          <a:lstStyle/>
          <a:p>
            <a:pPr defTabSz="914323"/>
            <a:r>
              <a:rPr lang="en-US" sz="2400" b="1" i="1" dirty="0" smtClean="0">
                <a:solidFill>
                  <a:srgbClr val="CC6600"/>
                </a:solidFill>
                <a:latin typeface="Arial" charset="0"/>
              </a:rPr>
              <a:t>T</a:t>
            </a:r>
            <a:r>
              <a:rPr lang="en-US" sz="2400" b="1" i="1" baseline="-18000" dirty="0" smtClean="0">
                <a:solidFill>
                  <a:srgbClr val="CC6600"/>
                </a:solidFill>
                <a:latin typeface="Arial" charset="0"/>
              </a:rPr>
              <a:t>e</a:t>
            </a:r>
            <a:r>
              <a:rPr lang="en-US" sz="2400" b="1" i="1" dirty="0" smtClean="0">
                <a:solidFill>
                  <a:srgbClr val="CC6600"/>
                </a:solidFill>
                <a:latin typeface="Arial" charset="0"/>
              </a:rPr>
              <a:t> </a:t>
            </a:r>
            <a:r>
              <a:rPr lang="en-US" sz="2000" b="1" dirty="0" smtClean="0">
                <a:solidFill>
                  <a:srgbClr val="CC6600"/>
                </a:solidFill>
                <a:latin typeface="Arial" charset="0"/>
              </a:rPr>
              <a:t>up</a:t>
            </a:r>
            <a:endParaRPr lang="en-US" sz="2000" b="1" dirty="0">
              <a:solidFill>
                <a:srgbClr val="CC66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fig3.jpg"/>
          <p:cNvPicPr>
            <a:picLocks noChangeAspect="1"/>
          </p:cNvPicPr>
          <p:nvPr/>
        </p:nvPicPr>
        <p:blipFill>
          <a:blip r:embed="rId2" cstate="email"/>
          <a:stretch>
            <a:fillRect/>
          </a:stretch>
        </p:blipFill>
        <p:spPr>
          <a:xfrm>
            <a:off x="-165598" y="547200"/>
            <a:ext cx="4962553" cy="6315176"/>
          </a:xfrm>
          <a:prstGeom prst="rect">
            <a:avLst/>
          </a:prstGeom>
        </p:spPr>
      </p:pic>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Absorption spectroscopy</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14" name="TextBox 13"/>
          <p:cNvSpPr txBox="1"/>
          <p:nvPr/>
        </p:nvSpPr>
        <p:spPr>
          <a:xfrm>
            <a:off x="4255200" y="849600"/>
            <a:ext cx="4647394" cy="1200314"/>
          </a:xfrm>
          <a:prstGeom prst="rect">
            <a:avLst/>
          </a:prstGeom>
          <a:noFill/>
        </p:spPr>
        <p:txBody>
          <a:bodyPr wrap="none" lIns="91424" tIns="45713" rIns="91424" bIns="45713" rtlCol="0">
            <a:spAutoFit/>
          </a:bodyPr>
          <a:lstStyle/>
          <a:p>
            <a:pPr defTabSz="914323"/>
            <a:r>
              <a:rPr lang="en-US" b="1" dirty="0" smtClean="0">
                <a:solidFill>
                  <a:srgbClr val="000000"/>
                </a:solidFill>
                <a:latin typeface="Arial" charset="0"/>
                <a:ea typeface="+mn-ea"/>
              </a:rPr>
              <a:t>The spectra from </a:t>
            </a:r>
            <a:r>
              <a:rPr lang="en-US" b="1" dirty="0" smtClean="0">
                <a:solidFill>
                  <a:srgbClr val="800080"/>
                </a:solidFill>
                <a:latin typeface="Arial" charset="0"/>
                <a:ea typeface="+mn-ea"/>
              </a:rPr>
              <a:t>the rear </a:t>
            </a:r>
          </a:p>
          <a:p>
            <a:pPr defTabSz="914323"/>
            <a:r>
              <a:rPr lang="en-US" b="1" dirty="0" smtClean="0">
                <a:solidFill>
                  <a:srgbClr val="000000"/>
                </a:solidFill>
                <a:latin typeface="Arial" charset="0"/>
                <a:ea typeface="+mn-ea"/>
              </a:rPr>
              <a:t>are simulated with use of </a:t>
            </a:r>
            <a:r>
              <a:rPr lang="en-US" b="1" dirty="0" err="1" smtClean="0">
                <a:solidFill>
                  <a:srgbClr val="000000"/>
                </a:solidFill>
                <a:latin typeface="Arial" charset="0"/>
                <a:ea typeface="+mn-ea"/>
              </a:rPr>
              <a:t>PrismSPEC</a:t>
            </a:r>
            <a:endParaRPr lang="en-US" b="1" dirty="0" smtClean="0">
              <a:solidFill>
                <a:srgbClr val="000000"/>
              </a:solidFill>
              <a:latin typeface="Arial" charset="0"/>
              <a:ea typeface="+mn-ea"/>
            </a:endParaRPr>
          </a:p>
          <a:p>
            <a:pPr defTabSz="914323"/>
            <a:r>
              <a:rPr lang="en-US" b="1" dirty="0" smtClean="0">
                <a:solidFill>
                  <a:srgbClr val="000000"/>
                </a:solidFill>
                <a:latin typeface="Arial" charset="0"/>
                <a:ea typeface="+mn-ea"/>
              </a:rPr>
              <a:t>absorption mode, when the initial </a:t>
            </a:r>
          </a:p>
          <a:p>
            <a:pPr defTabSz="914323"/>
            <a:r>
              <a:rPr lang="en-US" b="1" dirty="0" smtClean="0">
                <a:solidFill>
                  <a:srgbClr val="800080"/>
                </a:solidFill>
                <a:latin typeface="Arial" charset="0"/>
                <a:ea typeface="+mn-ea"/>
              </a:rPr>
              <a:t>front side </a:t>
            </a:r>
            <a:r>
              <a:rPr lang="en-US" b="1" dirty="0" smtClean="0">
                <a:solidFill>
                  <a:srgbClr val="000000"/>
                </a:solidFill>
                <a:latin typeface="Arial" charset="0"/>
                <a:ea typeface="+mn-ea"/>
              </a:rPr>
              <a:t>spectra is taken for the </a:t>
            </a:r>
            <a:r>
              <a:rPr lang="en-US" b="1" dirty="0" smtClean="0">
                <a:solidFill>
                  <a:srgbClr val="800080"/>
                </a:solidFill>
                <a:latin typeface="Arial" charset="0"/>
                <a:ea typeface="+mn-ea"/>
              </a:rPr>
              <a:t>source</a:t>
            </a:r>
          </a:p>
        </p:txBody>
      </p:sp>
      <p:sp>
        <p:nvSpPr>
          <p:cNvPr id="15" name="TextBox 14"/>
          <p:cNvSpPr txBox="1"/>
          <p:nvPr/>
        </p:nvSpPr>
        <p:spPr>
          <a:xfrm>
            <a:off x="4204801" y="2145600"/>
            <a:ext cx="4169571" cy="430873"/>
          </a:xfrm>
          <a:prstGeom prst="rect">
            <a:avLst/>
          </a:prstGeom>
          <a:noFill/>
        </p:spPr>
        <p:txBody>
          <a:bodyPr wrap="none" lIns="91424" tIns="45713" rIns="91424" bIns="45713" rtlCol="0">
            <a:spAutoFit/>
          </a:bodyPr>
          <a:lstStyle/>
          <a:p>
            <a:pPr defTabSz="914323"/>
            <a:r>
              <a:rPr lang="en-US" sz="2200" b="1" dirty="0" smtClean="0">
                <a:solidFill>
                  <a:srgbClr val="CC6600"/>
                </a:solidFill>
                <a:latin typeface="Arial" charset="0"/>
              </a:rPr>
              <a:t>T</a:t>
            </a:r>
            <a:r>
              <a:rPr lang="en-US" sz="2200" b="1" baseline="-14000" dirty="0" smtClean="0">
                <a:solidFill>
                  <a:srgbClr val="CC6600"/>
                </a:solidFill>
                <a:latin typeface="Arial" charset="0"/>
              </a:rPr>
              <a:t>e</a:t>
            </a:r>
            <a:r>
              <a:rPr lang="en-US" sz="2200" b="1" dirty="0" smtClean="0">
                <a:solidFill>
                  <a:srgbClr val="CC6600"/>
                </a:solidFill>
                <a:latin typeface="Arial" charset="0"/>
              </a:rPr>
              <a:t> = 320 </a:t>
            </a:r>
            <a:r>
              <a:rPr lang="en-US" sz="2200" b="1" dirty="0" err="1" smtClean="0">
                <a:solidFill>
                  <a:srgbClr val="CC6600"/>
                </a:solidFill>
                <a:latin typeface="Arial" charset="0"/>
              </a:rPr>
              <a:t>eV</a:t>
            </a:r>
            <a:r>
              <a:rPr lang="en-US" sz="2200" b="1" dirty="0" smtClean="0">
                <a:solidFill>
                  <a:srgbClr val="CC6600"/>
                </a:solidFill>
                <a:latin typeface="Arial" charset="0"/>
              </a:rPr>
              <a:t> </a:t>
            </a:r>
            <a:r>
              <a:rPr lang="en-US" sz="2000" b="1" dirty="0" smtClean="0">
                <a:solidFill>
                  <a:srgbClr val="CC6600"/>
                </a:solidFill>
                <a:latin typeface="Arial" charset="0"/>
              </a:rPr>
              <a:t>(20 um, 550 J pulse)</a:t>
            </a:r>
            <a:endParaRPr lang="en-US" sz="2400" b="1" dirty="0">
              <a:solidFill>
                <a:srgbClr val="CC6600"/>
              </a:solidFill>
              <a:latin typeface="Arial" charset="0"/>
            </a:endParaRPr>
          </a:p>
        </p:txBody>
      </p:sp>
      <p:sp>
        <p:nvSpPr>
          <p:cNvPr id="16" name="TextBox 15"/>
          <p:cNvSpPr txBox="1"/>
          <p:nvPr/>
        </p:nvSpPr>
        <p:spPr>
          <a:xfrm>
            <a:off x="4204800" y="4861200"/>
            <a:ext cx="4026904" cy="430873"/>
          </a:xfrm>
          <a:prstGeom prst="rect">
            <a:avLst/>
          </a:prstGeom>
          <a:noFill/>
        </p:spPr>
        <p:txBody>
          <a:bodyPr wrap="none" lIns="91424" tIns="45713" rIns="91424" bIns="45713" rtlCol="0">
            <a:spAutoFit/>
          </a:bodyPr>
          <a:lstStyle/>
          <a:p>
            <a:pPr defTabSz="914323"/>
            <a:r>
              <a:rPr lang="en-US" sz="2200" b="1" dirty="0" smtClean="0">
                <a:solidFill>
                  <a:srgbClr val="CC6600"/>
                </a:solidFill>
                <a:latin typeface="Arial" charset="0"/>
              </a:rPr>
              <a:t>T</a:t>
            </a:r>
            <a:r>
              <a:rPr lang="en-US" sz="2200" b="1" baseline="-14000" dirty="0" smtClean="0">
                <a:solidFill>
                  <a:srgbClr val="CC6600"/>
                </a:solidFill>
                <a:latin typeface="Arial" charset="0"/>
              </a:rPr>
              <a:t>e</a:t>
            </a:r>
            <a:r>
              <a:rPr lang="en-US" sz="2200" b="1" dirty="0" smtClean="0">
                <a:solidFill>
                  <a:srgbClr val="CC6600"/>
                </a:solidFill>
                <a:latin typeface="Arial" charset="0"/>
              </a:rPr>
              <a:t> = 140 </a:t>
            </a:r>
            <a:r>
              <a:rPr lang="en-US" sz="2200" b="1" dirty="0" err="1" smtClean="0">
                <a:solidFill>
                  <a:srgbClr val="CC6600"/>
                </a:solidFill>
                <a:latin typeface="Arial" charset="0"/>
              </a:rPr>
              <a:t>eV</a:t>
            </a:r>
            <a:r>
              <a:rPr lang="en-US" sz="2200" b="1" dirty="0" smtClean="0">
                <a:solidFill>
                  <a:srgbClr val="CC6600"/>
                </a:solidFill>
                <a:latin typeface="Arial" charset="0"/>
              </a:rPr>
              <a:t> </a:t>
            </a:r>
            <a:r>
              <a:rPr lang="en-US" sz="2000" b="1" dirty="0" smtClean="0">
                <a:solidFill>
                  <a:srgbClr val="CC6600"/>
                </a:solidFill>
                <a:latin typeface="Arial" charset="0"/>
              </a:rPr>
              <a:t>(10 um, 90 J pulse)</a:t>
            </a:r>
            <a:endParaRPr lang="en-US" sz="2400" b="1" dirty="0">
              <a:solidFill>
                <a:srgbClr val="CC6600"/>
              </a:solidFill>
              <a:latin typeface="Arial" charset="0"/>
            </a:endParaRPr>
          </a:p>
        </p:txBody>
      </p:sp>
      <p:sp>
        <p:nvSpPr>
          <p:cNvPr id="17" name="TextBox 16"/>
          <p:cNvSpPr txBox="1"/>
          <p:nvPr/>
        </p:nvSpPr>
        <p:spPr>
          <a:xfrm>
            <a:off x="4204801" y="3501600"/>
            <a:ext cx="4169571" cy="430873"/>
          </a:xfrm>
          <a:prstGeom prst="rect">
            <a:avLst/>
          </a:prstGeom>
          <a:noFill/>
        </p:spPr>
        <p:txBody>
          <a:bodyPr wrap="none" lIns="91424" tIns="45713" rIns="91424" bIns="45713" rtlCol="0">
            <a:spAutoFit/>
          </a:bodyPr>
          <a:lstStyle/>
          <a:p>
            <a:pPr defTabSz="914323"/>
            <a:r>
              <a:rPr lang="en-US" sz="2200" b="1" dirty="0" smtClean="0">
                <a:solidFill>
                  <a:srgbClr val="CC6600"/>
                </a:solidFill>
                <a:latin typeface="Arial" charset="0"/>
              </a:rPr>
              <a:t>T</a:t>
            </a:r>
            <a:r>
              <a:rPr lang="en-US" sz="2200" b="1" baseline="-14000" dirty="0" smtClean="0">
                <a:solidFill>
                  <a:srgbClr val="CC6600"/>
                </a:solidFill>
                <a:latin typeface="Arial" charset="0"/>
              </a:rPr>
              <a:t>e</a:t>
            </a:r>
            <a:r>
              <a:rPr lang="en-US" sz="2200" b="1" dirty="0" smtClean="0">
                <a:solidFill>
                  <a:srgbClr val="CC6600"/>
                </a:solidFill>
                <a:latin typeface="Arial" charset="0"/>
              </a:rPr>
              <a:t> = 300 </a:t>
            </a:r>
            <a:r>
              <a:rPr lang="en-US" sz="2200" b="1" dirty="0" err="1" smtClean="0">
                <a:solidFill>
                  <a:srgbClr val="CC6600"/>
                </a:solidFill>
                <a:latin typeface="Arial" charset="0"/>
              </a:rPr>
              <a:t>eV</a:t>
            </a:r>
            <a:r>
              <a:rPr lang="en-US" sz="2200" b="1" dirty="0" smtClean="0">
                <a:solidFill>
                  <a:srgbClr val="CC6600"/>
                </a:solidFill>
                <a:latin typeface="Arial" charset="0"/>
              </a:rPr>
              <a:t> </a:t>
            </a:r>
            <a:r>
              <a:rPr lang="en-US" sz="2000" b="1" dirty="0" smtClean="0">
                <a:solidFill>
                  <a:srgbClr val="CC6600"/>
                </a:solidFill>
                <a:latin typeface="Arial" charset="0"/>
              </a:rPr>
              <a:t>(10 um, 140 J pulse)</a:t>
            </a:r>
            <a:endParaRPr lang="en-US" sz="2400" b="1" dirty="0">
              <a:solidFill>
                <a:srgbClr val="CC6600"/>
              </a:solidFill>
              <a:latin typeface="Arial" charset="0"/>
            </a:endParaRPr>
          </a:p>
        </p:txBody>
      </p:sp>
      <p:sp>
        <p:nvSpPr>
          <p:cNvPr id="18" name="TextBox 17"/>
          <p:cNvSpPr txBox="1"/>
          <p:nvPr/>
        </p:nvSpPr>
        <p:spPr>
          <a:xfrm>
            <a:off x="5500800" y="2512800"/>
            <a:ext cx="1532760" cy="430873"/>
          </a:xfrm>
          <a:prstGeom prst="rect">
            <a:avLst/>
          </a:prstGeom>
          <a:noFill/>
        </p:spPr>
        <p:txBody>
          <a:bodyPr wrap="none" lIns="91424" tIns="45713" rIns="91424" bIns="45713" rtlCol="0">
            <a:spAutoFit/>
          </a:bodyPr>
          <a:lstStyle/>
          <a:p>
            <a:pPr defTabSz="914323"/>
            <a:r>
              <a:rPr lang="en-US" sz="2200" b="1" dirty="0" smtClean="0">
                <a:solidFill>
                  <a:srgbClr val="800080"/>
                </a:solidFill>
                <a:latin typeface="Arial" charset="0"/>
              </a:rPr>
              <a:t>d</a:t>
            </a:r>
            <a:r>
              <a:rPr lang="en-US" sz="2200" b="1" baseline="-14000" dirty="0" smtClean="0">
                <a:solidFill>
                  <a:srgbClr val="800080"/>
                </a:solidFill>
                <a:latin typeface="Arial" charset="0"/>
              </a:rPr>
              <a:t>b</a:t>
            </a:r>
            <a:r>
              <a:rPr lang="en-US" sz="2200" b="1" dirty="0" smtClean="0">
                <a:solidFill>
                  <a:srgbClr val="800080"/>
                </a:solidFill>
                <a:latin typeface="Arial" charset="0"/>
              </a:rPr>
              <a:t> = 5 um </a:t>
            </a:r>
            <a:endParaRPr lang="en-US" sz="2200" b="1" dirty="0">
              <a:solidFill>
                <a:srgbClr val="800080"/>
              </a:solidFill>
              <a:latin typeface="Arial" charset="0"/>
            </a:endParaRPr>
          </a:p>
        </p:txBody>
      </p:sp>
      <p:sp>
        <p:nvSpPr>
          <p:cNvPr id="19" name="TextBox 18"/>
          <p:cNvSpPr txBox="1"/>
          <p:nvPr/>
        </p:nvSpPr>
        <p:spPr>
          <a:xfrm>
            <a:off x="5500800" y="3918001"/>
            <a:ext cx="1532760" cy="430873"/>
          </a:xfrm>
          <a:prstGeom prst="rect">
            <a:avLst/>
          </a:prstGeom>
          <a:noFill/>
        </p:spPr>
        <p:txBody>
          <a:bodyPr wrap="none" lIns="91424" tIns="45713" rIns="91424" bIns="45713" rtlCol="0">
            <a:spAutoFit/>
          </a:bodyPr>
          <a:lstStyle/>
          <a:p>
            <a:pPr defTabSz="914323"/>
            <a:r>
              <a:rPr lang="en-US" sz="2200" b="1" dirty="0" smtClean="0">
                <a:solidFill>
                  <a:srgbClr val="800080"/>
                </a:solidFill>
                <a:latin typeface="Arial" charset="0"/>
              </a:rPr>
              <a:t>d</a:t>
            </a:r>
            <a:r>
              <a:rPr lang="en-US" sz="2200" b="1" baseline="-14000" dirty="0" smtClean="0">
                <a:solidFill>
                  <a:srgbClr val="800080"/>
                </a:solidFill>
                <a:latin typeface="Arial" charset="0"/>
              </a:rPr>
              <a:t>b</a:t>
            </a:r>
            <a:r>
              <a:rPr lang="en-US" sz="2200" b="1" dirty="0" smtClean="0">
                <a:solidFill>
                  <a:srgbClr val="800080"/>
                </a:solidFill>
                <a:latin typeface="Arial" charset="0"/>
              </a:rPr>
              <a:t> = 5 um </a:t>
            </a:r>
            <a:endParaRPr lang="en-US" sz="2200" b="1" dirty="0">
              <a:solidFill>
                <a:srgbClr val="800080"/>
              </a:solidFill>
              <a:latin typeface="Arial" charset="0"/>
            </a:endParaRPr>
          </a:p>
        </p:txBody>
      </p:sp>
      <p:sp>
        <p:nvSpPr>
          <p:cNvPr id="20" name="Овал 19"/>
          <p:cNvSpPr/>
          <p:nvPr/>
        </p:nvSpPr>
        <p:spPr bwMode="auto">
          <a:xfrm>
            <a:off x="2131201" y="3376802"/>
            <a:ext cx="417600" cy="1159200"/>
          </a:xfrm>
          <a:prstGeom prst="ellipse">
            <a:avLst/>
          </a:prstGeom>
          <a:noFill/>
          <a:ln w="38100" cap="flat" cmpd="sng" algn="ctr">
            <a:solidFill>
              <a:srgbClr val="800080"/>
            </a:solidFill>
            <a:prstDash val="solid"/>
            <a:round/>
            <a:headEnd type="none" w="med" len="med"/>
            <a:tailEnd type="none" w="med" len="med"/>
          </a:ln>
          <a:effectLst/>
        </p:spPr>
        <p:txBody>
          <a:bodyPr vert="horz" wrap="square" lIns="91424" tIns="45713" rIns="91424" bIns="45713" numCol="1" rtlCol="0" anchor="t" anchorCtr="0" compatLnSpc="1">
            <a:prstTxWarp prst="textNoShape">
              <a:avLst/>
            </a:prstTxWarp>
          </a:bodyPr>
          <a:lstStyle/>
          <a:p>
            <a:pPr defTabSz="914246"/>
            <a:endParaRPr lang="en-US" b="1" dirty="0" smtClean="0">
              <a:solidFill>
                <a:srgbClr val="000000"/>
              </a:solidFill>
              <a:ea typeface="+mn-ea"/>
            </a:endParaRPr>
          </a:p>
        </p:txBody>
      </p:sp>
      <p:sp>
        <p:nvSpPr>
          <p:cNvPr id="21" name="Овал 20"/>
          <p:cNvSpPr/>
          <p:nvPr/>
        </p:nvSpPr>
        <p:spPr bwMode="auto">
          <a:xfrm>
            <a:off x="2152802" y="5026800"/>
            <a:ext cx="462000" cy="1338000"/>
          </a:xfrm>
          <a:prstGeom prst="ellipse">
            <a:avLst/>
          </a:prstGeom>
          <a:noFill/>
          <a:ln w="38100" cap="flat" cmpd="sng" algn="ctr">
            <a:solidFill>
              <a:srgbClr val="800080"/>
            </a:solidFill>
            <a:prstDash val="solid"/>
            <a:round/>
            <a:headEnd type="none" w="med" len="med"/>
            <a:tailEnd type="none" w="med" len="med"/>
          </a:ln>
          <a:effectLst/>
        </p:spPr>
        <p:txBody>
          <a:bodyPr vert="horz" wrap="square" lIns="91424" tIns="45713" rIns="91424" bIns="45713" numCol="1" rtlCol="0" anchor="t" anchorCtr="0" compatLnSpc="1">
            <a:prstTxWarp prst="textNoShape">
              <a:avLst/>
            </a:prstTxWarp>
          </a:bodyPr>
          <a:lstStyle/>
          <a:p>
            <a:pPr defTabSz="914246"/>
            <a:endParaRPr lang="en-US" b="1" dirty="0" smtClean="0">
              <a:solidFill>
                <a:srgbClr val="000000"/>
              </a:solidFill>
              <a:ea typeface="+mn-ea"/>
            </a:endParaRPr>
          </a:p>
        </p:txBody>
      </p:sp>
      <p:sp>
        <p:nvSpPr>
          <p:cNvPr id="22" name="TextBox 21"/>
          <p:cNvSpPr txBox="1"/>
          <p:nvPr/>
        </p:nvSpPr>
        <p:spPr>
          <a:xfrm>
            <a:off x="4257214" y="5437201"/>
            <a:ext cx="4886755" cy="1200314"/>
          </a:xfrm>
          <a:prstGeom prst="rect">
            <a:avLst/>
          </a:prstGeom>
          <a:noFill/>
        </p:spPr>
        <p:txBody>
          <a:bodyPr wrap="none" lIns="91424" tIns="45713" rIns="91424" bIns="45713" rtlCol="0">
            <a:spAutoFit/>
          </a:bodyPr>
          <a:lstStyle/>
          <a:p>
            <a:pPr defTabSz="914323"/>
            <a:r>
              <a:rPr lang="en-US" b="1" dirty="0" smtClean="0">
                <a:solidFill>
                  <a:srgbClr val="800080"/>
                </a:solidFill>
                <a:latin typeface="Arial" charset="0"/>
                <a:ea typeface="+mn-ea"/>
              </a:rPr>
              <a:t>Often, the spectra could not be described</a:t>
            </a:r>
          </a:p>
          <a:p>
            <a:pPr defTabSz="914323"/>
            <a:r>
              <a:rPr lang="en-US" b="1" dirty="0" smtClean="0">
                <a:solidFill>
                  <a:srgbClr val="800080"/>
                </a:solidFill>
                <a:latin typeface="Arial" charset="0"/>
                <a:ea typeface="+mn-ea"/>
              </a:rPr>
              <a:t>in-full by a single Te – as H-like and He-like</a:t>
            </a:r>
          </a:p>
          <a:p>
            <a:pPr defTabSz="914323"/>
            <a:r>
              <a:rPr lang="en-US" b="1" dirty="0" smtClean="0">
                <a:solidFill>
                  <a:srgbClr val="800080"/>
                </a:solidFill>
                <a:latin typeface="Arial" charset="0"/>
                <a:ea typeface="+mn-ea"/>
              </a:rPr>
              <a:t>lines are absorbed differently, i.e. </a:t>
            </a:r>
          </a:p>
          <a:p>
            <a:pPr defTabSz="914323"/>
            <a:r>
              <a:rPr lang="en-US" b="1" dirty="0" smtClean="0">
                <a:solidFill>
                  <a:srgbClr val="800080"/>
                </a:solidFill>
                <a:latin typeface="Arial" charset="0"/>
                <a:ea typeface="+mn-ea"/>
              </a:rPr>
              <a:t>by different plasma zones. </a:t>
            </a:r>
          </a:p>
        </p:txBody>
      </p:sp>
      <p:pic>
        <p:nvPicPr>
          <p:cNvPr id="23" name="Рисунок 22" descr="10um.jpg"/>
          <p:cNvPicPr>
            <a:picLocks noChangeAspect="1"/>
          </p:cNvPicPr>
          <p:nvPr/>
        </p:nvPicPr>
        <p:blipFill>
          <a:blip r:embed="rId3" cstate="email"/>
          <a:srcRect/>
          <a:stretch>
            <a:fillRect/>
          </a:stretch>
        </p:blipFill>
        <p:spPr>
          <a:xfrm>
            <a:off x="482108" y="541937"/>
            <a:ext cx="3650694" cy="2208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548680"/>
            <a:ext cx="9144000" cy="1872208"/>
          </a:xfrm>
          <a:prstGeom prst="rect">
            <a:avLst/>
          </a:prstGeom>
          <a:gradFill rotWithShape="1">
            <a:gsLst>
              <a:gs pos="0">
                <a:srgbClr val="BB86F6"/>
              </a:gs>
              <a:gs pos="50000">
                <a:schemeClr val="bg1"/>
              </a:gs>
              <a:gs pos="100000">
                <a:srgbClr val="BB86F6"/>
              </a:gs>
            </a:gsLst>
            <a:lin ang="18900000" scaled="1"/>
          </a:gradFill>
          <a:ln w="9525">
            <a:noFill/>
            <a:miter lim="800000"/>
            <a:headEnd/>
            <a:tailEnd/>
          </a:ln>
          <a:effectLst/>
        </p:spPr>
        <p:txBody>
          <a:bodyPr wrap="none" lIns="91424" tIns="45713" rIns="91424" bIns="45713" anchor="ctr"/>
          <a:lstStyle/>
          <a:p>
            <a:endParaRPr lang="en-US" dirty="0"/>
          </a:p>
        </p:txBody>
      </p:sp>
      <p:sp>
        <p:nvSpPr>
          <p:cNvPr id="13" name="Прямоугольник 12"/>
          <p:cNvSpPr/>
          <p:nvPr/>
        </p:nvSpPr>
        <p:spPr>
          <a:xfrm>
            <a:off x="1259632" y="882586"/>
            <a:ext cx="6678488" cy="1754326"/>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WDM Temperature measurements </a:t>
            </a:r>
          </a:p>
          <a:p>
            <a:pPr algn="ctr"/>
            <a:endParaRPr lang="en-US" sz="3600" b="1" i="1" dirty="0" smtClean="0">
              <a:solidFill>
                <a:srgbClr val="7030A0"/>
              </a:solidFill>
              <a:effectLst>
                <a:outerShdw blurRad="38100" dist="38100" dir="2700000" algn="tl">
                  <a:srgbClr val="000000">
                    <a:alpha val="43137"/>
                  </a:srgbClr>
                </a:outerShdw>
              </a:effectLst>
            </a:endParaRPr>
          </a:p>
        </p:txBody>
      </p:sp>
      <p:pic>
        <p:nvPicPr>
          <p:cNvPr id="26" name="Picture 16" descr="wdm-concepts"/>
          <p:cNvPicPr>
            <a:picLocks noChangeAspect="1" noChangeArrowheads="1"/>
          </p:cNvPicPr>
          <p:nvPr/>
        </p:nvPicPr>
        <p:blipFill>
          <a:blip r:embed="rId2" cstate="email">
            <a:lum contrast="24000"/>
          </a:blip>
          <a:srcRect/>
          <a:stretch>
            <a:fillRect/>
          </a:stretch>
        </p:blipFill>
        <p:spPr bwMode="auto">
          <a:xfrm>
            <a:off x="6156176" y="2420888"/>
            <a:ext cx="2387600" cy="4293096"/>
          </a:xfrm>
          <a:prstGeom prst="rect">
            <a:avLst/>
          </a:prstGeom>
          <a:noFill/>
          <a:ln w="9525">
            <a:noFill/>
            <a:miter lim="800000"/>
            <a:headEnd/>
            <a:tailEnd/>
          </a:ln>
        </p:spPr>
      </p:pic>
      <p:grpSp>
        <p:nvGrpSpPr>
          <p:cNvPr id="31" name="Группа 30"/>
          <p:cNvGrpSpPr/>
          <p:nvPr/>
        </p:nvGrpSpPr>
        <p:grpSpPr>
          <a:xfrm>
            <a:off x="0" y="2636912"/>
            <a:ext cx="5143938" cy="3672805"/>
            <a:chOff x="571136" y="2276475"/>
            <a:chExt cx="4572802" cy="3000376"/>
          </a:xfrm>
        </p:grpSpPr>
        <p:sp>
          <p:nvSpPr>
            <p:cNvPr id="16" name="Oval 5"/>
            <p:cNvSpPr>
              <a:spLocks noChangeArrowheads="1"/>
            </p:cNvSpPr>
            <p:nvPr/>
          </p:nvSpPr>
          <p:spPr bwMode="auto">
            <a:xfrm>
              <a:off x="1476375" y="4105275"/>
              <a:ext cx="2590800" cy="1066800"/>
            </a:xfrm>
            <a:prstGeom prst="ellipse">
              <a:avLst/>
            </a:prstGeom>
            <a:solidFill>
              <a:srgbClr val="FF9933"/>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7" name="Oval 5"/>
            <p:cNvSpPr>
              <a:spLocks noChangeArrowheads="1"/>
            </p:cNvSpPr>
            <p:nvPr/>
          </p:nvSpPr>
          <p:spPr bwMode="auto">
            <a:xfrm>
              <a:off x="1477963" y="2276475"/>
              <a:ext cx="2590800" cy="1066800"/>
            </a:xfrm>
            <a:prstGeom prst="ellipse">
              <a:avLst/>
            </a:prstGeom>
            <a:solidFill>
              <a:srgbClr val="FF5050"/>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8" name="Text Box 7"/>
            <p:cNvSpPr txBox="1">
              <a:spLocks noChangeArrowheads="1"/>
            </p:cNvSpPr>
            <p:nvPr/>
          </p:nvSpPr>
          <p:spPr bwMode="auto">
            <a:xfrm>
              <a:off x="1569644" y="2447925"/>
              <a:ext cx="2405851" cy="646331"/>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dirty="0">
                  <a:solidFill>
                    <a:srgbClr val="000000"/>
                  </a:solidFill>
                </a:rPr>
                <a:t>Hot plasma</a:t>
              </a:r>
              <a:endParaRPr lang="ru-RU" b="1" i="1" dirty="0">
                <a:solidFill>
                  <a:srgbClr val="000000"/>
                </a:solidFill>
              </a:endParaRPr>
            </a:p>
            <a:p>
              <a:pPr algn="ctr" fontAlgn="base">
                <a:spcBef>
                  <a:spcPct val="0"/>
                </a:spcBef>
                <a:spcAft>
                  <a:spcPct val="0"/>
                </a:spcAft>
              </a:pPr>
              <a:r>
                <a:rPr lang="en-US" b="1" i="1" dirty="0" err="1">
                  <a:solidFill>
                    <a:srgbClr val="000000"/>
                  </a:solidFill>
                </a:rPr>
                <a:t>T</a:t>
              </a:r>
              <a:r>
                <a:rPr lang="en-US" b="1" i="1" baseline="-25000" dirty="0" err="1">
                  <a:solidFill>
                    <a:srgbClr val="000000"/>
                  </a:solidFill>
                </a:rPr>
                <a:t>e</a:t>
              </a:r>
              <a:r>
                <a:rPr lang="en-US" b="1" i="1" baseline="30000" dirty="0" err="1">
                  <a:solidFill>
                    <a:srgbClr val="000000"/>
                  </a:solidFill>
                </a:rPr>
                <a:t>hot</a:t>
              </a:r>
              <a:r>
                <a:rPr lang="en-US" b="1" i="1" dirty="0">
                  <a:solidFill>
                    <a:srgbClr val="000000"/>
                  </a:solidFill>
                </a:rPr>
                <a:t> ~ 500 – 5000 </a:t>
              </a:r>
              <a:r>
                <a:rPr lang="en-US" b="1" i="1" dirty="0" err="1">
                  <a:solidFill>
                    <a:srgbClr val="000000"/>
                  </a:solidFill>
                </a:rPr>
                <a:t>eV</a:t>
              </a:r>
              <a:endParaRPr lang="ru-RU" b="1" i="1" dirty="0">
                <a:solidFill>
                  <a:srgbClr val="000000"/>
                </a:solidFill>
              </a:endParaRPr>
            </a:p>
          </p:txBody>
        </p:sp>
        <p:sp>
          <p:nvSpPr>
            <p:cNvPr id="19" name="Text Box 8"/>
            <p:cNvSpPr txBox="1">
              <a:spLocks noChangeArrowheads="1"/>
            </p:cNvSpPr>
            <p:nvPr/>
          </p:nvSpPr>
          <p:spPr bwMode="auto">
            <a:xfrm>
              <a:off x="1776413" y="4333875"/>
              <a:ext cx="1992313"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dirty="0">
                  <a:solidFill>
                    <a:srgbClr val="000000"/>
                  </a:solidFill>
                </a:rPr>
                <a:t>Warm plasma</a:t>
              </a:r>
              <a:endParaRPr lang="ru-RU" b="1" i="1" dirty="0">
                <a:solidFill>
                  <a:srgbClr val="000000"/>
                </a:solidFill>
              </a:endParaRPr>
            </a:p>
            <a:p>
              <a:pPr algn="ctr" fontAlgn="base">
                <a:spcBef>
                  <a:spcPct val="0"/>
                </a:spcBef>
                <a:spcAft>
                  <a:spcPct val="0"/>
                </a:spcAft>
              </a:pPr>
              <a:r>
                <a:rPr lang="en-US" b="1" i="1" dirty="0" err="1">
                  <a:solidFill>
                    <a:srgbClr val="000000"/>
                  </a:solidFill>
                </a:rPr>
                <a:t>T</a:t>
              </a:r>
              <a:r>
                <a:rPr lang="en-US" b="1" i="1" baseline="-25000" dirty="0" err="1">
                  <a:solidFill>
                    <a:srgbClr val="000000"/>
                  </a:solidFill>
                </a:rPr>
                <a:t>e</a:t>
              </a:r>
              <a:r>
                <a:rPr lang="en-US" b="1" i="1" baseline="30000" dirty="0" err="1">
                  <a:solidFill>
                    <a:srgbClr val="000000"/>
                  </a:solidFill>
                </a:rPr>
                <a:t>warm</a:t>
              </a:r>
              <a:r>
                <a:rPr lang="en-US" b="1" i="1" dirty="0">
                  <a:solidFill>
                    <a:srgbClr val="000000"/>
                  </a:solidFill>
                </a:rPr>
                <a:t> ~ </a:t>
              </a:r>
              <a:r>
                <a:rPr lang="ru-RU" b="1" i="1" dirty="0">
                  <a:solidFill>
                    <a:srgbClr val="000000"/>
                  </a:solidFill>
                </a:rPr>
                <a:t>1 -</a:t>
              </a:r>
              <a:r>
                <a:rPr lang="en-US" b="1" i="1" dirty="0">
                  <a:solidFill>
                    <a:srgbClr val="000000"/>
                  </a:solidFill>
                </a:rPr>
                <a:t> </a:t>
              </a:r>
              <a:r>
                <a:rPr lang="ru-RU" b="1" i="1" dirty="0">
                  <a:solidFill>
                    <a:srgbClr val="000000"/>
                  </a:solidFill>
                </a:rPr>
                <a:t>3</a:t>
              </a:r>
              <a:r>
                <a:rPr lang="en-US" b="1" i="1" dirty="0">
                  <a:solidFill>
                    <a:srgbClr val="000000"/>
                  </a:solidFill>
                </a:rPr>
                <a:t>0 </a:t>
              </a:r>
              <a:r>
                <a:rPr lang="en-US" b="1" i="1" dirty="0" err="1">
                  <a:solidFill>
                    <a:srgbClr val="000000"/>
                  </a:solidFill>
                </a:rPr>
                <a:t>eV</a:t>
              </a:r>
              <a:endParaRPr lang="ru-RU" b="1" i="1" dirty="0">
                <a:solidFill>
                  <a:srgbClr val="000000"/>
                </a:solidFill>
              </a:endParaRPr>
            </a:p>
          </p:txBody>
        </p:sp>
        <p:sp>
          <p:nvSpPr>
            <p:cNvPr id="20" name="Line 11"/>
            <p:cNvSpPr>
              <a:spLocks noChangeShapeType="1"/>
            </p:cNvSpPr>
            <p:nvPr/>
          </p:nvSpPr>
          <p:spPr bwMode="auto">
            <a:xfrm flipH="1">
              <a:off x="3379788"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21" name="Line 11"/>
            <p:cNvSpPr>
              <a:spLocks noChangeShapeType="1"/>
            </p:cNvSpPr>
            <p:nvPr/>
          </p:nvSpPr>
          <p:spPr bwMode="auto">
            <a:xfrm flipH="1">
              <a:off x="2084388"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22" name="Line 11"/>
            <p:cNvSpPr>
              <a:spLocks noChangeShapeType="1"/>
            </p:cNvSpPr>
            <p:nvPr/>
          </p:nvSpPr>
          <p:spPr bwMode="auto">
            <a:xfrm flipH="1">
              <a:off x="2771775"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23" name="Text Box 13"/>
            <p:cNvSpPr txBox="1">
              <a:spLocks noChangeArrowheads="1"/>
            </p:cNvSpPr>
            <p:nvPr/>
          </p:nvSpPr>
          <p:spPr bwMode="auto">
            <a:xfrm>
              <a:off x="571136" y="3430875"/>
              <a:ext cx="1324402" cy="707886"/>
            </a:xfrm>
            <a:prstGeom prst="rect">
              <a:avLst/>
            </a:prstGeom>
            <a:noFill/>
            <a:ln w="9525">
              <a:noFill/>
              <a:miter lim="800000"/>
              <a:headEnd/>
              <a:tailEnd/>
            </a:ln>
          </p:spPr>
          <p:txBody>
            <a:bodyPr wrap="none">
              <a:spAutoFit/>
            </a:bodyPr>
            <a:lstStyle/>
            <a:p>
              <a:pPr algn="r" fontAlgn="base">
                <a:spcBef>
                  <a:spcPct val="0"/>
                </a:spcBef>
                <a:spcAft>
                  <a:spcPct val="0"/>
                </a:spcAft>
              </a:pPr>
              <a:r>
                <a:rPr lang="en-US" sz="2000" b="1" dirty="0">
                  <a:solidFill>
                    <a:srgbClr val="CC0000"/>
                  </a:solidFill>
                </a:rPr>
                <a:t>hot</a:t>
              </a:r>
            </a:p>
            <a:p>
              <a:pPr algn="r" fontAlgn="base">
                <a:spcBef>
                  <a:spcPct val="0"/>
                </a:spcBef>
                <a:spcAft>
                  <a:spcPct val="0"/>
                </a:spcAft>
              </a:pPr>
              <a:r>
                <a:rPr lang="en-US" sz="2000" b="1" dirty="0">
                  <a:solidFill>
                    <a:srgbClr val="CC0000"/>
                  </a:solidFill>
                </a:rPr>
                <a:t>electrons</a:t>
              </a:r>
              <a:endParaRPr lang="ru-RU" sz="2000" b="1" dirty="0">
                <a:solidFill>
                  <a:srgbClr val="CC0000"/>
                </a:solidFill>
              </a:endParaRPr>
            </a:p>
          </p:txBody>
        </p:sp>
        <p:sp>
          <p:nvSpPr>
            <p:cNvPr id="24" name="AutoShape 14"/>
            <p:cNvSpPr>
              <a:spLocks noChangeArrowheads="1"/>
            </p:cNvSpPr>
            <p:nvPr/>
          </p:nvSpPr>
          <p:spPr bwMode="auto">
            <a:xfrm>
              <a:off x="4217988" y="4486275"/>
              <a:ext cx="304800" cy="457200"/>
            </a:xfrm>
            <a:prstGeom prst="rightArrow">
              <a:avLst>
                <a:gd name="adj1" fmla="val 50000"/>
                <a:gd name="adj2" fmla="val 25000"/>
              </a:avLst>
            </a:prstGeom>
            <a:solidFill>
              <a:schemeClr val="accent2"/>
            </a:solidFill>
            <a:ln w="9525">
              <a:no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25" name="Text Box 15"/>
            <p:cNvSpPr txBox="1">
              <a:spLocks noChangeArrowheads="1"/>
            </p:cNvSpPr>
            <p:nvPr/>
          </p:nvSpPr>
          <p:spPr bwMode="auto">
            <a:xfrm>
              <a:off x="4125913" y="4910138"/>
              <a:ext cx="8826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66"/>
                  </a:solidFill>
                </a:rPr>
                <a:t>X-rays</a:t>
              </a:r>
              <a:endParaRPr lang="ru-RU" b="1">
                <a:solidFill>
                  <a:srgbClr val="000066"/>
                </a:solidFill>
              </a:endParaRPr>
            </a:p>
          </p:txBody>
        </p:sp>
        <p:grpSp>
          <p:nvGrpSpPr>
            <p:cNvPr id="27" name="Группа 28"/>
            <p:cNvGrpSpPr/>
            <p:nvPr/>
          </p:nvGrpSpPr>
          <p:grpSpPr>
            <a:xfrm>
              <a:off x="3686400" y="2658000"/>
              <a:ext cx="1457538" cy="1366800"/>
              <a:chOff x="3686400" y="2658000"/>
              <a:chExt cx="1457538" cy="1366800"/>
            </a:xfrm>
          </p:grpSpPr>
          <p:sp>
            <p:nvSpPr>
              <p:cNvPr id="28" name="Text Box 13"/>
              <p:cNvSpPr txBox="1">
                <a:spLocks noChangeArrowheads="1"/>
              </p:cNvSpPr>
              <p:nvPr/>
            </p:nvSpPr>
            <p:spPr bwMode="auto">
              <a:xfrm>
                <a:off x="3859612" y="3050475"/>
                <a:ext cx="1284326" cy="523220"/>
              </a:xfrm>
              <a:prstGeom prst="rect">
                <a:avLst/>
              </a:prstGeom>
              <a:noFill/>
              <a:ln w="9525">
                <a:noFill/>
                <a:miter lim="800000"/>
                <a:headEnd/>
                <a:tailEnd/>
              </a:ln>
            </p:spPr>
            <p:txBody>
              <a:bodyPr wrap="none">
                <a:spAutoFit/>
              </a:bodyPr>
              <a:lstStyle/>
              <a:p>
                <a:pPr algn="r" fontAlgn="base">
                  <a:spcBef>
                    <a:spcPct val="0"/>
                  </a:spcBef>
                  <a:spcAft>
                    <a:spcPct val="0"/>
                  </a:spcAft>
                </a:pPr>
                <a:r>
                  <a:rPr lang="en-US" sz="2800" b="1" dirty="0">
                    <a:solidFill>
                      <a:srgbClr val="800080"/>
                    </a:solidFill>
                  </a:rPr>
                  <a:t>X-rays</a:t>
                </a:r>
                <a:endParaRPr lang="ru-RU" sz="2000" b="1" dirty="0">
                  <a:solidFill>
                    <a:srgbClr val="800080"/>
                  </a:solidFill>
                </a:endParaRPr>
              </a:p>
            </p:txBody>
          </p:sp>
          <p:sp>
            <p:nvSpPr>
              <p:cNvPr id="29" name="Стрелка вниз 28"/>
              <p:cNvSpPr/>
              <p:nvPr/>
            </p:nvSpPr>
            <p:spPr bwMode="auto">
              <a:xfrm>
                <a:off x="3686400" y="35784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dirty="0">
                  <a:solidFill>
                    <a:srgbClr val="800080"/>
                  </a:solidFill>
                </a:endParaRPr>
              </a:p>
            </p:txBody>
          </p:sp>
          <p:sp>
            <p:nvSpPr>
              <p:cNvPr id="30" name="Стрелка вниз 29"/>
              <p:cNvSpPr/>
              <p:nvPr/>
            </p:nvSpPr>
            <p:spPr bwMode="auto">
              <a:xfrm rot="16200000">
                <a:off x="4206000" y="26940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dirty="0">
                  <a:solidFill>
                    <a:srgbClr val="800080"/>
                  </a:solidFill>
                </a:endParaRPr>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95" name="Picture 171" descr="JETPL-fig2"/>
          <p:cNvPicPr>
            <a:picLocks noChangeAspect="1" noChangeArrowheads="1"/>
          </p:cNvPicPr>
          <p:nvPr/>
        </p:nvPicPr>
        <p:blipFill>
          <a:blip r:embed="rId2" cstate="email"/>
          <a:srcRect/>
          <a:stretch>
            <a:fillRect/>
          </a:stretch>
        </p:blipFill>
        <p:spPr bwMode="auto">
          <a:xfrm>
            <a:off x="4456787" y="1412776"/>
            <a:ext cx="3931637" cy="2880320"/>
          </a:xfrm>
          <a:prstGeom prst="rect">
            <a:avLst/>
          </a:prstGeom>
          <a:noFill/>
          <a:ln w="9525">
            <a:noFill/>
            <a:miter lim="800000"/>
            <a:headEnd/>
            <a:tailEnd/>
          </a:ln>
        </p:spPr>
      </p:pic>
      <p:sp>
        <p:nvSpPr>
          <p:cNvPr id="70" name="Rectangle 20"/>
          <p:cNvSpPr>
            <a:spLocks noChangeArrowheads="1"/>
          </p:cNvSpPr>
          <p:nvPr/>
        </p:nvSpPr>
        <p:spPr bwMode="auto">
          <a:xfrm>
            <a:off x="0" y="0"/>
            <a:ext cx="9144000" cy="664944"/>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82945" tIns="41473" rIns="82945" bIns="41473" anchor="ctr"/>
          <a:lstStyle/>
          <a:p>
            <a:pPr algn="ctr">
              <a:defRPr/>
            </a:pPr>
            <a:r>
              <a:rPr lang="en-US" sz="2400" b="1" dirty="0" smtClean="0">
                <a:solidFill>
                  <a:srgbClr val="7030A0"/>
                </a:solidFill>
                <a:latin typeface="Comic Sans MS" pitchFamily="66" charset="0"/>
              </a:rPr>
              <a:t>Experiment at PEARL facility</a:t>
            </a:r>
            <a:endParaRPr lang="en-US" sz="2400" b="1" dirty="0">
              <a:solidFill>
                <a:srgbClr val="7030A0"/>
              </a:solidFill>
              <a:latin typeface="Comic Sans MS" pitchFamily="66" charset="0"/>
            </a:endParaRPr>
          </a:p>
        </p:txBody>
      </p:sp>
      <p:pic>
        <p:nvPicPr>
          <p:cNvPr id="86" name="Рисунок 7" descr="Fig1_exp-ver2..jpg"/>
          <p:cNvPicPr>
            <a:picLocks noChangeAspect="1"/>
          </p:cNvPicPr>
          <p:nvPr/>
        </p:nvPicPr>
        <p:blipFill>
          <a:blip r:embed="rId3" cstate="email"/>
          <a:srcRect t="20905"/>
          <a:stretch>
            <a:fillRect/>
          </a:stretch>
        </p:blipFill>
        <p:spPr bwMode="auto">
          <a:xfrm>
            <a:off x="670601" y="836712"/>
            <a:ext cx="3548200" cy="3240360"/>
          </a:xfrm>
          <a:prstGeom prst="rect">
            <a:avLst/>
          </a:prstGeom>
          <a:noFill/>
          <a:ln w="9525">
            <a:noFill/>
            <a:miter lim="800000"/>
            <a:headEnd/>
            <a:tailEnd/>
          </a:ln>
        </p:spPr>
      </p:pic>
      <p:pic>
        <p:nvPicPr>
          <p:cNvPr id="48130" name="Picture 2"/>
          <p:cNvPicPr>
            <a:picLocks noChangeAspect="1" noChangeArrowheads="1"/>
          </p:cNvPicPr>
          <p:nvPr/>
        </p:nvPicPr>
        <p:blipFill>
          <a:blip r:embed="rId4" cstate="email"/>
          <a:srcRect/>
          <a:stretch>
            <a:fillRect/>
          </a:stretch>
        </p:blipFill>
        <p:spPr bwMode="auto">
          <a:xfrm>
            <a:off x="1115616" y="4209601"/>
            <a:ext cx="6912768" cy="2648399"/>
          </a:xfrm>
          <a:prstGeom prst="rect">
            <a:avLst/>
          </a:prstGeom>
          <a:noFill/>
          <a:ln w="9525">
            <a:noFill/>
            <a:miter lim="800000"/>
            <a:headEnd/>
            <a:tailEnd/>
          </a:ln>
        </p:spPr>
      </p:pic>
      <p:pic>
        <p:nvPicPr>
          <p:cNvPr id="48131" name="Picture 3"/>
          <p:cNvPicPr>
            <a:picLocks noChangeAspect="1" noChangeArrowheads="1"/>
          </p:cNvPicPr>
          <p:nvPr/>
        </p:nvPicPr>
        <p:blipFill>
          <a:blip r:embed="rId5" cstate="email"/>
          <a:srcRect/>
          <a:stretch>
            <a:fillRect/>
          </a:stretch>
        </p:blipFill>
        <p:spPr bwMode="auto">
          <a:xfrm>
            <a:off x="4499992" y="4437112"/>
            <a:ext cx="4032448" cy="1361606"/>
          </a:xfrm>
          <a:prstGeom prst="rect">
            <a:avLst/>
          </a:prstGeom>
          <a:noFill/>
          <a:ln w="9525">
            <a:noFill/>
            <a:miter lim="800000"/>
            <a:headEnd/>
            <a:tailEnd/>
          </a:ln>
        </p:spPr>
      </p:pic>
      <p:sp>
        <p:nvSpPr>
          <p:cNvPr id="8" name="TextBox 7"/>
          <p:cNvSpPr txBox="1"/>
          <p:nvPr/>
        </p:nvSpPr>
        <p:spPr>
          <a:xfrm>
            <a:off x="4860032" y="776898"/>
            <a:ext cx="3384375" cy="707886"/>
          </a:xfrm>
          <a:prstGeom prst="rect">
            <a:avLst/>
          </a:prstGeom>
          <a:noFill/>
        </p:spPr>
        <p:txBody>
          <a:bodyPr wrap="square" rtlCol="0">
            <a:spAutoFit/>
          </a:bodyPr>
          <a:lstStyle/>
          <a:p>
            <a:pPr algn="ctr"/>
            <a:r>
              <a:rPr lang="en-US" sz="2000" b="1" dirty="0" smtClean="0">
                <a:solidFill>
                  <a:srgbClr val="C00000"/>
                </a:solidFill>
              </a:rPr>
              <a:t>E = 10 J, </a:t>
            </a:r>
            <a:r>
              <a:rPr lang="en-US" sz="2000" b="1" dirty="0" smtClean="0">
                <a:solidFill>
                  <a:srgbClr val="C00000"/>
                </a:solidFill>
                <a:latin typeface="Symbol" pitchFamily="18" charset="2"/>
              </a:rPr>
              <a:t>t </a:t>
            </a:r>
            <a:r>
              <a:rPr lang="en-US" sz="2000" b="1" dirty="0" smtClean="0">
                <a:solidFill>
                  <a:srgbClr val="C00000"/>
                </a:solidFill>
              </a:rPr>
              <a:t>= 60 </a:t>
            </a:r>
            <a:r>
              <a:rPr lang="en-US" sz="2000" b="1" dirty="0" err="1" smtClean="0">
                <a:solidFill>
                  <a:srgbClr val="C00000"/>
                </a:solidFill>
              </a:rPr>
              <a:t>fs</a:t>
            </a:r>
            <a:r>
              <a:rPr lang="en-US" sz="2000" b="1" dirty="0" smtClean="0">
                <a:solidFill>
                  <a:srgbClr val="C00000"/>
                </a:solidFill>
              </a:rPr>
              <a:t>, </a:t>
            </a:r>
            <a:r>
              <a:rPr lang="en-US" sz="2000" b="1" dirty="0" err="1" smtClean="0">
                <a:solidFill>
                  <a:srgbClr val="C00000"/>
                </a:solidFill>
              </a:rPr>
              <a:t>d</a:t>
            </a:r>
            <a:r>
              <a:rPr lang="en-US" sz="2000" b="1" baseline="-25000" dirty="0" err="1" smtClean="0">
                <a:solidFill>
                  <a:srgbClr val="C00000"/>
                </a:solidFill>
              </a:rPr>
              <a:t>foc</a:t>
            </a:r>
            <a:r>
              <a:rPr lang="en-US" sz="2000" b="1" dirty="0" smtClean="0">
                <a:solidFill>
                  <a:srgbClr val="C00000"/>
                </a:solidFill>
              </a:rPr>
              <a:t> = 6 um, </a:t>
            </a:r>
          </a:p>
          <a:p>
            <a:pPr algn="ctr"/>
            <a:r>
              <a:rPr lang="en-US" sz="2000" b="1" dirty="0" smtClean="0">
                <a:solidFill>
                  <a:srgbClr val="C00000"/>
                </a:solidFill>
              </a:rPr>
              <a:t>I = 4e20 W/cm2</a:t>
            </a:r>
            <a:endParaRPr lang="en-US" sz="2000" b="1" dirty="0">
              <a:solidFill>
                <a:srgbClr val="C00000"/>
              </a:solidFill>
            </a:endParaRPr>
          </a:p>
        </p:txBody>
      </p:sp>
    </p:spTree>
    <p:extLst>
      <p:ext uri="{BB962C8B-B14F-4D97-AF65-F5344CB8AC3E}">
        <p14:creationId xmlns:p14="http://schemas.microsoft.com/office/powerpoint/2010/main" xmlns="" val="30978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linds(horizontal)">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3595"/>
                                        </p:tgtEl>
                                        <p:attrNameLst>
                                          <p:attrName>style.visibility</p:attrName>
                                        </p:attrNameLst>
                                      </p:cBhvr>
                                      <p:to>
                                        <p:strVal val="visible"/>
                                      </p:to>
                                    </p:set>
                                    <p:animEffect transition="in" filter="blinds(horizontal)">
                                      <p:cBhvr>
                                        <p:cTn id="12" dur="500"/>
                                        <p:tgtEl>
                                          <p:spTgt spid="103595"/>
                                        </p:tgtEl>
                                      </p:cBhvr>
                                    </p:animEffect>
                                  </p:childTnLst>
                                </p:cTn>
                              </p:par>
                              <p:par>
                                <p:cTn id="13" presetID="3" presetClass="entr" presetSubtype="10" fill="hold" nodeType="withEffect">
                                  <p:stCondLst>
                                    <p:cond delay="0"/>
                                  </p:stCondLst>
                                  <p:childTnLst>
                                    <p:set>
                                      <p:cBhvr>
                                        <p:cTn id="14" dur="1" fill="hold">
                                          <p:stCondLst>
                                            <p:cond delay="0"/>
                                          </p:stCondLst>
                                        </p:cTn>
                                        <p:tgtEl>
                                          <p:spTgt spid="48131"/>
                                        </p:tgtEl>
                                        <p:attrNameLst>
                                          <p:attrName>style.visibility</p:attrName>
                                        </p:attrNameLst>
                                      </p:cBhvr>
                                      <p:to>
                                        <p:strVal val="visible"/>
                                      </p:to>
                                    </p:set>
                                    <p:animEffect transition="in" filter="blinds(horizontal)">
                                      <p:cBhvr>
                                        <p:cTn id="15"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2-1"/>
          <p:cNvPicPr>
            <a:picLocks noChangeAspect="1" noChangeArrowheads="1"/>
          </p:cNvPicPr>
          <p:nvPr/>
        </p:nvPicPr>
        <p:blipFill>
          <a:blip r:embed="rId2" cstate="email"/>
          <a:srcRect/>
          <a:stretch>
            <a:fillRect/>
          </a:stretch>
        </p:blipFill>
        <p:spPr bwMode="auto">
          <a:xfrm>
            <a:off x="1456352" y="1047186"/>
            <a:ext cx="6643988" cy="5046110"/>
          </a:xfrm>
          <a:prstGeom prst="rect">
            <a:avLst/>
          </a:prstGeom>
          <a:noFill/>
          <a:ln w="9525">
            <a:noFill/>
            <a:miter lim="800000"/>
            <a:headEnd/>
            <a:tailEnd/>
          </a:ln>
        </p:spPr>
      </p:pic>
      <p:pic>
        <p:nvPicPr>
          <p:cNvPr id="110595" name="Picture 3" descr="Fig2-2"/>
          <p:cNvPicPr>
            <a:picLocks noChangeAspect="1" noChangeArrowheads="1"/>
          </p:cNvPicPr>
          <p:nvPr/>
        </p:nvPicPr>
        <p:blipFill>
          <a:blip r:embed="rId3" cstate="email"/>
          <a:srcRect/>
          <a:stretch>
            <a:fillRect/>
          </a:stretch>
        </p:blipFill>
        <p:spPr bwMode="auto">
          <a:xfrm>
            <a:off x="1456352" y="1047186"/>
            <a:ext cx="6643988" cy="5046110"/>
          </a:xfrm>
          <a:prstGeom prst="rect">
            <a:avLst/>
          </a:prstGeom>
          <a:noFill/>
          <a:ln w="9525">
            <a:noFill/>
            <a:miter lim="800000"/>
            <a:headEnd/>
            <a:tailEnd/>
          </a:ln>
        </p:spPr>
      </p:pic>
      <p:pic>
        <p:nvPicPr>
          <p:cNvPr id="110596" name="Picture 4" descr="Fig2-3"/>
          <p:cNvPicPr>
            <a:picLocks noChangeAspect="1" noChangeArrowheads="1"/>
          </p:cNvPicPr>
          <p:nvPr/>
        </p:nvPicPr>
        <p:blipFill>
          <a:blip r:embed="rId4" cstate="email"/>
          <a:srcRect/>
          <a:stretch>
            <a:fillRect/>
          </a:stretch>
        </p:blipFill>
        <p:spPr bwMode="auto">
          <a:xfrm>
            <a:off x="1456352" y="1047186"/>
            <a:ext cx="6643988" cy="5046110"/>
          </a:xfrm>
          <a:prstGeom prst="rect">
            <a:avLst/>
          </a:prstGeom>
          <a:noFill/>
          <a:ln w="9525">
            <a:noFill/>
            <a:miter lim="800000"/>
            <a:headEnd/>
            <a:tailEnd/>
          </a:ln>
        </p:spPr>
      </p:pic>
      <p:pic>
        <p:nvPicPr>
          <p:cNvPr id="110597" name="Picture 5" descr="Fig2-4"/>
          <p:cNvPicPr>
            <a:picLocks noChangeAspect="1" noChangeArrowheads="1"/>
          </p:cNvPicPr>
          <p:nvPr/>
        </p:nvPicPr>
        <p:blipFill>
          <a:blip r:embed="rId5" cstate="email"/>
          <a:srcRect/>
          <a:stretch>
            <a:fillRect/>
          </a:stretch>
        </p:blipFill>
        <p:spPr bwMode="auto">
          <a:xfrm>
            <a:off x="1456352" y="1047186"/>
            <a:ext cx="6643988" cy="5046110"/>
          </a:xfrm>
          <a:prstGeom prst="rect">
            <a:avLst/>
          </a:prstGeom>
          <a:noFill/>
          <a:ln w="9525">
            <a:noFill/>
            <a:miter lim="800000"/>
            <a:headEnd/>
            <a:tailEnd/>
          </a:ln>
        </p:spPr>
      </p:pic>
      <p:pic>
        <p:nvPicPr>
          <p:cNvPr id="110598" name="Picture 6" descr="Fig2-5"/>
          <p:cNvPicPr>
            <a:picLocks noChangeAspect="1" noChangeArrowheads="1"/>
          </p:cNvPicPr>
          <p:nvPr/>
        </p:nvPicPr>
        <p:blipFill>
          <a:blip r:embed="rId6" cstate="email"/>
          <a:srcRect/>
          <a:stretch>
            <a:fillRect/>
          </a:stretch>
        </p:blipFill>
        <p:spPr bwMode="auto">
          <a:xfrm>
            <a:off x="1456352" y="1047186"/>
            <a:ext cx="6643988" cy="5046110"/>
          </a:xfrm>
          <a:prstGeom prst="rect">
            <a:avLst/>
          </a:prstGeom>
          <a:noFill/>
          <a:ln w="9525">
            <a:noFill/>
            <a:miter lim="800000"/>
            <a:headEnd/>
            <a:tailEnd/>
          </a:ln>
        </p:spPr>
      </p:pic>
      <p:pic>
        <p:nvPicPr>
          <p:cNvPr id="110599" name="Picture 7" descr="Fig2-6"/>
          <p:cNvPicPr>
            <a:picLocks noChangeAspect="1" noChangeArrowheads="1"/>
          </p:cNvPicPr>
          <p:nvPr/>
        </p:nvPicPr>
        <p:blipFill>
          <a:blip r:embed="rId7" cstate="email"/>
          <a:srcRect/>
          <a:stretch>
            <a:fillRect/>
          </a:stretch>
        </p:blipFill>
        <p:spPr bwMode="auto">
          <a:xfrm>
            <a:off x="1454711" y="1047186"/>
            <a:ext cx="6645682" cy="5046110"/>
          </a:xfrm>
          <a:prstGeom prst="rect">
            <a:avLst/>
          </a:prstGeom>
          <a:noFill/>
          <a:ln w="9525">
            <a:noFill/>
            <a:miter lim="800000"/>
            <a:headEnd/>
            <a:tailEnd/>
          </a:ln>
        </p:spPr>
      </p:pic>
      <p:sp>
        <p:nvSpPr>
          <p:cNvPr id="110600" name="Rectangle 8"/>
          <p:cNvSpPr>
            <a:spLocks noChangeArrowheads="1"/>
          </p:cNvSpPr>
          <p:nvPr/>
        </p:nvSpPr>
        <p:spPr bwMode="auto">
          <a:xfrm>
            <a:off x="0" y="0"/>
            <a:ext cx="9144000" cy="838200"/>
          </a:xfrm>
          <a:prstGeom prst="rect">
            <a:avLst/>
          </a:prstGeom>
          <a:gradFill rotWithShape="0">
            <a:gsLst>
              <a:gs pos="0">
                <a:srgbClr val="0070C0"/>
              </a:gs>
              <a:gs pos="100000">
                <a:schemeClr val="bg1"/>
              </a:gs>
            </a:gsLst>
            <a:path path="rect">
              <a:fillToRect r="100000" b="100000"/>
            </a:path>
          </a:gradFill>
          <a:ln w="9525">
            <a:noFill/>
            <a:miter lim="800000"/>
            <a:headEnd/>
            <a:tailEnd/>
          </a:ln>
          <a:effectLst/>
        </p:spPr>
        <p:txBody>
          <a:bodyPr lIns="91409" tIns="45705" rIns="91409" bIns="45705" anchor="ctr"/>
          <a:lstStyle/>
          <a:p>
            <a:pPr algn="ctr" defTabSz="407468" eaLnBrk="0" fontAlgn="base" hangingPunct="0">
              <a:spcBef>
                <a:spcPct val="0"/>
              </a:spcBef>
              <a:spcAft>
                <a:spcPct val="0"/>
              </a:spcAft>
              <a:defRPr/>
            </a:pPr>
            <a:r>
              <a:rPr lang="en-US" sz="2400" dirty="0" smtClean="0">
                <a:solidFill>
                  <a:srgbClr val="0070C0"/>
                </a:solidFill>
                <a:effectLst>
                  <a:outerShdw blurRad="38100" dist="38100" dir="2700000" algn="tl">
                    <a:srgbClr val="000000"/>
                  </a:outerShdw>
                </a:effectLst>
                <a:latin typeface="Comic Sans MS" pitchFamily="66" charset="0"/>
                <a:ea typeface="Droid Sans Fallback" pitchFamily="34" charset="-128"/>
              </a:rPr>
              <a:t>Physics behind PW laser pulse interacting with solids</a:t>
            </a:r>
            <a:endParaRPr lang="en-US" sz="2400" dirty="0">
              <a:solidFill>
                <a:srgbClr val="0070C0"/>
              </a:solidFill>
              <a:effectLst>
                <a:outerShdw blurRad="38100" dist="38100" dir="2700000" algn="tl">
                  <a:srgbClr val="000000"/>
                </a:outerShdw>
              </a:effectLst>
              <a:latin typeface="Comic Sans MS" pitchFamily="66" charset="0"/>
              <a:ea typeface="Droid Sans Fallback" pitchFamily="34" charset="-128"/>
            </a:endParaRPr>
          </a:p>
        </p:txBody>
      </p:sp>
      <p:pic>
        <p:nvPicPr>
          <p:cNvPr id="110607" name="Picture 15" descr="Fig2-final"/>
          <p:cNvPicPr>
            <a:picLocks noChangeAspect="1" noChangeArrowheads="1"/>
          </p:cNvPicPr>
          <p:nvPr/>
        </p:nvPicPr>
        <p:blipFill>
          <a:blip r:embed="rId8" cstate="email"/>
          <a:srcRect/>
          <a:stretch>
            <a:fillRect/>
          </a:stretch>
        </p:blipFill>
        <p:spPr bwMode="auto">
          <a:xfrm>
            <a:off x="1661165" y="1123740"/>
            <a:ext cx="6089898" cy="47834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5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5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p:cNvPicPr>
            <a:picLocks noChangeAspect="1" noChangeArrowheads="1"/>
          </p:cNvPicPr>
          <p:nvPr/>
        </p:nvPicPr>
        <p:blipFill>
          <a:blip r:embed="rId2" cstate="email">
            <a:lum bright="-12000" contrast="24000"/>
          </a:blip>
          <a:srcRect/>
          <a:stretch>
            <a:fillRect/>
          </a:stretch>
        </p:blipFill>
        <p:spPr bwMode="auto">
          <a:xfrm>
            <a:off x="4648200" y="4213225"/>
            <a:ext cx="4508500" cy="2000250"/>
          </a:xfrm>
          <a:prstGeom prst="rect">
            <a:avLst/>
          </a:prstGeom>
          <a:noFill/>
          <a:ln w="9525">
            <a:noFill/>
            <a:miter lim="800000"/>
            <a:headEnd/>
            <a:tailEnd/>
          </a:ln>
        </p:spPr>
      </p:pic>
      <p:pic>
        <p:nvPicPr>
          <p:cNvPr id="48" name="Рисунок 47"/>
          <p:cNvPicPr>
            <a:picLocks noChangeAspect="1" noChangeArrowheads="1"/>
          </p:cNvPicPr>
          <p:nvPr/>
        </p:nvPicPr>
        <p:blipFill>
          <a:blip r:embed="rId3" cstate="email">
            <a:lum bright="-12000" contrast="24000"/>
          </a:blip>
          <a:srcRect/>
          <a:stretch>
            <a:fillRect/>
          </a:stretch>
        </p:blipFill>
        <p:spPr bwMode="auto">
          <a:xfrm>
            <a:off x="4667250" y="2622550"/>
            <a:ext cx="4508500" cy="1611313"/>
          </a:xfrm>
          <a:prstGeom prst="rect">
            <a:avLst/>
          </a:prstGeom>
          <a:noFill/>
          <a:ln w="9525">
            <a:noFill/>
            <a:miter lim="800000"/>
            <a:headEnd/>
            <a:tailEnd/>
          </a:ln>
        </p:spPr>
      </p:pic>
      <p:pic>
        <p:nvPicPr>
          <p:cNvPr id="46" name="Рисунок 45"/>
          <p:cNvPicPr>
            <a:picLocks noChangeAspect="1" noChangeArrowheads="1"/>
          </p:cNvPicPr>
          <p:nvPr/>
        </p:nvPicPr>
        <p:blipFill>
          <a:blip r:embed="rId4" cstate="email">
            <a:lum bright="-12000" contrast="24000"/>
          </a:blip>
          <a:srcRect/>
          <a:stretch>
            <a:fillRect/>
          </a:stretch>
        </p:blipFill>
        <p:spPr bwMode="auto">
          <a:xfrm>
            <a:off x="4667250" y="922338"/>
            <a:ext cx="4476750" cy="1685925"/>
          </a:xfrm>
          <a:prstGeom prst="rect">
            <a:avLst/>
          </a:prstGeom>
          <a:noFill/>
          <a:ln w="9525">
            <a:noFill/>
            <a:miter lim="800000"/>
            <a:headEnd/>
            <a:tailEnd/>
          </a:ln>
        </p:spPr>
      </p:pic>
      <p:pic>
        <p:nvPicPr>
          <p:cNvPr id="7173" name="Picture 7"/>
          <p:cNvPicPr>
            <a:picLocks noChangeAspect="1" noChangeArrowheads="1"/>
          </p:cNvPicPr>
          <p:nvPr/>
        </p:nvPicPr>
        <p:blipFill>
          <a:blip r:embed="rId5" cstate="email"/>
          <a:srcRect/>
          <a:stretch>
            <a:fillRect/>
          </a:stretch>
        </p:blipFill>
        <p:spPr bwMode="auto">
          <a:xfrm>
            <a:off x="2798763" y="1390650"/>
            <a:ext cx="2057400" cy="1919288"/>
          </a:xfrm>
          <a:prstGeom prst="rect">
            <a:avLst/>
          </a:prstGeom>
          <a:noFill/>
          <a:ln w="9525">
            <a:noFill/>
            <a:miter lim="800000"/>
            <a:headEnd/>
            <a:tailEnd/>
          </a:ln>
        </p:spPr>
      </p:pic>
      <p:sp>
        <p:nvSpPr>
          <p:cNvPr id="15364" name="Rectangle 4"/>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X-ray specs diagnostic capabilities</a:t>
            </a:r>
            <a:endParaRPr lang="en-US" sz="2400" b="1">
              <a:solidFill>
                <a:srgbClr val="5A0DAF"/>
              </a:solidFill>
              <a:effectLst>
                <a:outerShdw blurRad="38100" dist="38100" dir="2700000" algn="tl">
                  <a:srgbClr val="000000"/>
                </a:outerShdw>
              </a:effectLst>
              <a:latin typeface="Comic Sans MS" pitchFamily="66" charset="0"/>
            </a:endParaRPr>
          </a:p>
        </p:txBody>
      </p:sp>
      <p:sp>
        <p:nvSpPr>
          <p:cNvPr id="7172" name="Text Box 6"/>
          <p:cNvSpPr txBox="1">
            <a:spLocks noChangeArrowheads="1"/>
          </p:cNvSpPr>
          <p:nvPr/>
        </p:nvSpPr>
        <p:spPr bwMode="auto">
          <a:xfrm>
            <a:off x="101600" y="3954463"/>
            <a:ext cx="4857750" cy="877887"/>
          </a:xfrm>
          <a:prstGeom prst="rect">
            <a:avLst/>
          </a:prstGeom>
          <a:noFill/>
          <a:ln w="9525">
            <a:noFill/>
            <a:miter lim="800000"/>
            <a:headEnd/>
            <a:tailEnd/>
          </a:ln>
        </p:spPr>
        <p:txBody>
          <a:bodyPr wrap="none">
            <a:spAutoFit/>
          </a:bodyPr>
          <a:lstStyle/>
          <a:p>
            <a:pPr fontAlgn="base">
              <a:spcBef>
                <a:spcPct val="0"/>
              </a:spcBef>
              <a:spcAft>
                <a:spcPct val="0"/>
              </a:spcAft>
            </a:pPr>
            <a:r>
              <a:rPr lang="en-US" sz="1700" b="1">
                <a:solidFill>
                  <a:srgbClr val="000000"/>
                </a:solidFill>
              </a:rPr>
              <a:t>As the temperature of the solid increases, </a:t>
            </a:r>
          </a:p>
          <a:p>
            <a:pPr fontAlgn="base">
              <a:spcBef>
                <a:spcPct val="0"/>
              </a:spcBef>
              <a:spcAft>
                <a:spcPct val="0"/>
              </a:spcAft>
            </a:pPr>
            <a:r>
              <a:rPr lang="en-US" sz="1700" b="1">
                <a:solidFill>
                  <a:srgbClr val="000000"/>
                </a:solidFill>
              </a:rPr>
              <a:t>M/N-shells of atoms ionize and characteristic</a:t>
            </a:r>
          </a:p>
          <a:p>
            <a:pPr fontAlgn="base">
              <a:spcBef>
                <a:spcPct val="0"/>
              </a:spcBef>
              <a:spcAft>
                <a:spcPct val="0"/>
              </a:spcAft>
            </a:pPr>
            <a:r>
              <a:rPr lang="en-US" sz="1700" b="1">
                <a:solidFill>
                  <a:srgbClr val="000000"/>
                </a:solidFill>
              </a:rPr>
              <a:t>K-shell lines shift to higher energies. </a:t>
            </a:r>
          </a:p>
        </p:txBody>
      </p:sp>
      <p:sp>
        <p:nvSpPr>
          <p:cNvPr id="7174" name="Text Box 8"/>
          <p:cNvSpPr txBox="1">
            <a:spLocks noChangeArrowheads="1"/>
          </p:cNvSpPr>
          <p:nvPr/>
        </p:nvSpPr>
        <p:spPr bwMode="auto">
          <a:xfrm>
            <a:off x="101600" y="5586413"/>
            <a:ext cx="4699000" cy="646112"/>
          </a:xfrm>
          <a:prstGeom prst="rect">
            <a:avLst/>
          </a:prstGeom>
          <a:noFill/>
          <a:ln w="9525">
            <a:noFill/>
            <a:miter lim="800000"/>
            <a:headEnd/>
            <a:tailEnd/>
          </a:ln>
        </p:spPr>
        <p:txBody>
          <a:bodyPr>
            <a:spAutoFit/>
          </a:bodyPr>
          <a:lstStyle/>
          <a:p>
            <a:pPr fontAlgn="base">
              <a:spcBef>
                <a:spcPct val="0"/>
              </a:spcBef>
              <a:spcAft>
                <a:spcPct val="0"/>
              </a:spcAft>
              <a:defRPr/>
            </a:pPr>
            <a:r>
              <a:rPr lang="en-US" b="1" dirty="0">
                <a:solidFill>
                  <a:srgbClr val="000000"/>
                </a:solidFill>
              </a:rPr>
              <a:t>Spectral resolution of </a:t>
            </a:r>
            <a:r>
              <a:rPr lang="en-US" b="1" dirty="0">
                <a:solidFill>
                  <a:srgbClr val="CC0000"/>
                </a:solidFill>
                <a:latin typeface="Symbol" pitchFamily="18" charset="2"/>
              </a:rPr>
              <a:t>dl/l </a:t>
            </a:r>
            <a:r>
              <a:rPr lang="en-US" b="1" dirty="0">
                <a:solidFill>
                  <a:srgbClr val="CC0000"/>
                </a:solidFill>
              </a:rPr>
              <a:t>~ 3000 </a:t>
            </a:r>
            <a:r>
              <a:rPr lang="en-US" b="1" dirty="0">
                <a:solidFill>
                  <a:srgbClr val="CC0000"/>
                </a:solidFill>
                <a:cs typeface="Times New Roman" pitchFamily="18" charset="0"/>
              </a:rPr>
              <a:t>÷ </a:t>
            </a:r>
            <a:r>
              <a:rPr lang="en-US" b="1" dirty="0">
                <a:solidFill>
                  <a:srgbClr val="CC0000"/>
                </a:solidFill>
              </a:rPr>
              <a:t>5000</a:t>
            </a:r>
          </a:p>
          <a:p>
            <a:pPr fontAlgn="base">
              <a:spcBef>
                <a:spcPct val="0"/>
              </a:spcBef>
              <a:spcAft>
                <a:spcPct val="0"/>
              </a:spcAft>
              <a:defRPr/>
            </a:pPr>
            <a:r>
              <a:rPr lang="en-US" b="1" dirty="0">
                <a:solidFill>
                  <a:srgbClr val="000000"/>
                </a:solidFill>
              </a:rPr>
              <a:t>is in demand.</a:t>
            </a:r>
            <a:r>
              <a:rPr lang="en-US" b="1" dirty="0">
                <a:solidFill>
                  <a:srgbClr val="CC0000"/>
                </a:solidFill>
              </a:rPr>
              <a:t> </a:t>
            </a:r>
            <a:endParaRPr lang="ru-RU" dirty="0">
              <a:solidFill>
                <a:srgbClr val="000000"/>
              </a:solidFill>
              <a:latin typeface="Symbol" pitchFamily="18" charset="2"/>
            </a:endParaRPr>
          </a:p>
        </p:txBody>
      </p:sp>
      <p:sp>
        <p:nvSpPr>
          <p:cNvPr id="7175" name="Text Box 5"/>
          <p:cNvSpPr txBox="1">
            <a:spLocks noChangeArrowheads="1"/>
          </p:cNvSpPr>
          <p:nvPr/>
        </p:nvSpPr>
        <p:spPr bwMode="auto">
          <a:xfrm>
            <a:off x="7596188" y="4767263"/>
            <a:ext cx="1201737"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T</a:t>
            </a:r>
            <a:r>
              <a:rPr lang="en-US" b="1" baseline="-25000">
                <a:solidFill>
                  <a:srgbClr val="CC0000"/>
                </a:solidFill>
              </a:rPr>
              <a:t>e</a:t>
            </a:r>
            <a:r>
              <a:rPr lang="en-US" b="1">
                <a:solidFill>
                  <a:srgbClr val="CC0000"/>
                </a:solidFill>
              </a:rPr>
              <a:t>= 20 eV</a:t>
            </a:r>
            <a:endParaRPr lang="ru-RU" b="1">
              <a:solidFill>
                <a:srgbClr val="CC0000"/>
              </a:solidFill>
            </a:endParaRPr>
          </a:p>
        </p:txBody>
      </p:sp>
      <p:sp>
        <p:nvSpPr>
          <p:cNvPr id="7176" name="Text Box 6"/>
          <p:cNvSpPr txBox="1">
            <a:spLocks noChangeArrowheads="1"/>
          </p:cNvSpPr>
          <p:nvPr/>
        </p:nvSpPr>
        <p:spPr bwMode="auto">
          <a:xfrm>
            <a:off x="7596188" y="3233738"/>
            <a:ext cx="1201737"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T</a:t>
            </a:r>
            <a:r>
              <a:rPr lang="en-US" b="1" baseline="-25000">
                <a:solidFill>
                  <a:srgbClr val="CC0000"/>
                </a:solidFill>
              </a:rPr>
              <a:t>e</a:t>
            </a:r>
            <a:r>
              <a:rPr lang="en-US" b="1">
                <a:solidFill>
                  <a:srgbClr val="CC0000"/>
                </a:solidFill>
              </a:rPr>
              <a:t>= 10 eV</a:t>
            </a:r>
            <a:endParaRPr lang="ru-RU" b="1">
              <a:solidFill>
                <a:srgbClr val="CC0000"/>
              </a:solidFill>
            </a:endParaRPr>
          </a:p>
        </p:txBody>
      </p:sp>
      <p:sp>
        <p:nvSpPr>
          <p:cNvPr id="7177" name="Text Box 7"/>
          <p:cNvSpPr txBox="1">
            <a:spLocks noChangeArrowheads="1"/>
          </p:cNvSpPr>
          <p:nvPr/>
        </p:nvSpPr>
        <p:spPr bwMode="auto">
          <a:xfrm>
            <a:off x="7596188" y="1628775"/>
            <a:ext cx="1074737"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T</a:t>
            </a:r>
            <a:r>
              <a:rPr lang="en-US" b="1" baseline="-25000">
                <a:solidFill>
                  <a:srgbClr val="CC0000"/>
                </a:solidFill>
              </a:rPr>
              <a:t>e</a:t>
            </a:r>
            <a:r>
              <a:rPr lang="en-US" b="1">
                <a:solidFill>
                  <a:srgbClr val="CC0000"/>
                </a:solidFill>
              </a:rPr>
              <a:t>= 1 eV</a:t>
            </a:r>
            <a:endParaRPr lang="ru-RU" b="1">
              <a:solidFill>
                <a:srgbClr val="CC0000"/>
              </a:solidFill>
            </a:endParaRPr>
          </a:p>
        </p:txBody>
      </p:sp>
      <p:sp>
        <p:nvSpPr>
          <p:cNvPr id="19" name="TextBox 18"/>
          <p:cNvSpPr txBox="1">
            <a:spLocks noChangeArrowheads="1"/>
          </p:cNvSpPr>
          <p:nvPr/>
        </p:nvSpPr>
        <p:spPr bwMode="auto">
          <a:xfrm>
            <a:off x="88900" y="6211888"/>
            <a:ext cx="8763000" cy="615950"/>
          </a:xfrm>
          <a:prstGeom prst="rect">
            <a:avLst/>
          </a:prstGeom>
          <a:noFill/>
          <a:ln w="9525">
            <a:noFill/>
            <a:miter lim="800000"/>
            <a:headEnd/>
            <a:tailEnd/>
          </a:ln>
        </p:spPr>
        <p:txBody>
          <a:bodyPr>
            <a:spAutoFit/>
          </a:bodyPr>
          <a:lstStyle/>
          <a:p>
            <a:pPr fontAlgn="base">
              <a:spcBef>
                <a:spcPct val="0"/>
              </a:spcBef>
              <a:spcAft>
                <a:spcPct val="0"/>
              </a:spcAft>
            </a:pPr>
            <a:r>
              <a:rPr lang="en-US" sz="1700" b="1">
                <a:solidFill>
                  <a:srgbClr val="000000"/>
                </a:solidFill>
              </a:rPr>
              <a:t>To create K-shell vacancy is not an issue for high intensity laser plasma </a:t>
            </a:r>
          </a:p>
          <a:p>
            <a:pPr fontAlgn="base">
              <a:spcBef>
                <a:spcPct val="0"/>
              </a:spcBef>
              <a:spcAft>
                <a:spcPct val="0"/>
              </a:spcAft>
            </a:pPr>
            <a:r>
              <a:rPr lang="en-US" sz="1700" b="1">
                <a:solidFill>
                  <a:srgbClr val="000000"/>
                </a:solidFill>
              </a:rPr>
              <a:t>due to a high yield of fast electrons</a:t>
            </a:r>
          </a:p>
        </p:txBody>
      </p:sp>
      <p:grpSp>
        <p:nvGrpSpPr>
          <p:cNvPr id="2" name="Группа 32"/>
          <p:cNvGrpSpPr>
            <a:grpSpLocks/>
          </p:cNvGrpSpPr>
          <p:nvPr/>
        </p:nvGrpSpPr>
        <p:grpSpPr bwMode="auto">
          <a:xfrm>
            <a:off x="739775" y="1870075"/>
            <a:ext cx="1371600" cy="1371600"/>
            <a:chOff x="714375" y="1812925"/>
            <a:chExt cx="1371600" cy="1371600"/>
          </a:xfrm>
        </p:grpSpPr>
        <p:cxnSp>
          <p:nvCxnSpPr>
            <p:cNvPr id="7202" name="Прямая со стрелкой 21"/>
            <p:cNvCxnSpPr>
              <a:cxnSpLocks noChangeShapeType="1"/>
              <a:endCxn id="18" idx="0"/>
            </p:cNvCxnSpPr>
            <p:nvPr/>
          </p:nvCxnSpPr>
          <p:spPr bwMode="auto">
            <a:xfrm flipH="1">
              <a:off x="1800225" y="1966450"/>
              <a:ext cx="5275" cy="351300"/>
            </a:xfrm>
            <a:prstGeom prst="straightConnector1">
              <a:avLst/>
            </a:prstGeom>
            <a:noFill/>
            <a:ln w="28575" algn="ctr">
              <a:solidFill>
                <a:srgbClr val="7030A0"/>
              </a:solidFill>
              <a:round/>
              <a:headEnd/>
              <a:tailEnd type="arrow" w="med" len="med"/>
            </a:ln>
          </p:spPr>
        </p:cxnSp>
        <p:sp>
          <p:nvSpPr>
            <p:cNvPr id="7203" name="Овал 11"/>
            <p:cNvSpPr>
              <a:spLocks noChangeArrowheads="1"/>
            </p:cNvSpPr>
            <p:nvPr/>
          </p:nvSpPr>
          <p:spPr bwMode="auto">
            <a:xfrm>
              <a:off x="1225550" y="2324100"/>
              <a:ext cx="349250" cy="349250"/>
            </a:xfrm>
            <a:prstGeom prst="ellipse">
              <a:avLst/>
            </a:prstGeom>
            <a:solidFill>
              <a:srgbClr val="C00000"/>
            </a:solidFill>
            <a:ln w="9525" algn="ctr">
              <a:solidFill>
                <a:schemeClr val="tx1"/>
              </a:solidFill>
              <a:round/>
              <a:headEnd/>
              <a:tailEnd/>
            </a:ln>
          </p:spPr>
          <p:txBody>
            <a:bodyPr/>
            <a:lstStyle/>
            <a:p>
              <a:pPr fontAlgn="base">
                <a:spcBef>
                  <a:spcPct val="0"/>
                </a:spcBef>
                <a:spcAft>
                  <a:spcPct val="0"/>
                </a:spcAft>
              </a:pPr>
              <a:endParaRPr lang="en-US" b="1">
                <a:solidFill>
                  <a:srgbClr val="000000"/>
                </a:solidFill>
              </a:endParaRPr>
            </a:p>
          </p:txBody>
        </p:sp>
        <p:sp>
          <p:nvSpPr>
            <p:cNvPr id="7204" name="TextBox 12"/>
            <p:cNvSpPr txBox="1">
              <a:spLocks noChangeArrowheads="1"/>
            </p:cNvSpPr>
            <p:nvPr/>
          </p:nvSpPr>
          <p:spPr bwMode="auto">
            <a:xfrm>
              <a:off x="1187617" y="2206338"/>
              <a:ext cx="425116" cy="584775"/>
            </a:xfrm>
            <a:prstGeom prst="rect">
              <a:avLst/>
            </a:prstGeom>
            <a:noFill/>
            <a:ln w="9525">
              <a:noFill/>
              <a:miter lim="800000"/>
              <a:headEnd/>
              <a:tailEnd/>
            </a:ln>
          </p:spPr>
          <p:txBody>
            <a:bodyPr>
              <a:spAutoFit/>
            </a:bodyPr>
            <a:lstStyle/>
            <a:p>
              <a:pPr fontAlgn="base">
                <a:spcBef>
                  <a:spcPct val="0"/>
                </a:spcBef>
                <a:spcAft>
                  <a:spcPct val="0"/>
                </a:spcAft>
              </a:pPr>
              <a:r>
                <a:rPr lang="en-US" sz="3200" b="1">
                  <a:solidFill>
                    <a:srgbClr val="FFFFFF"/>
                  </a:solidFill>
                </a:rPr>
                <a:t>+</a:t>
              </a:r>
              <a:endParaRPr lang="en-US" b="1">
                <a:solidFill>
                  <a:srgbClr val="FFFFFF"/>
                </a:solidFill>
              </a:endParaRPr>
            </a:p>
          </p:txBody>
        </p:sp>
        <p:sp>
          <p:nvSpPr>
            <p:cNvPr id="7205" name="Овал 13"/>
            <p:cNvSpPr>
              <a:spLocks noChangeArrowheads="1"/>
            </p:cNvSpPr>
            <p:nvPr/>
          </p:nvSpPr>
          <p:spPr bwMode="auto">
            <a:xfrm>
              <a:off x="968375" y="2066925"/>
              <a:ext cx="863600" cy="863600"/>
            </a:xfrm>
            <a:prstGeom prst="ellipse">
              <a:avLst/>
            </a:prstGeom>
            <a:noFill/>
            <a:ln w="9525" algn="ctr">
              <a:solidFill>
                <a:schemeClr val="tx1"/>
              </a:solidFill>
              <a:round/>
              <a:headEnd/>
              <a:tailEnd/>
            </a:ln>
          </p:spPr>
          <p:txBody>
            <a:bodyPr/>
            <a:lstStyle/>
            <a:p>
              <a:pPr fontAlgn="base">
                <a:spcBef>
                  <a:spcPct val="0"/>
                </a:spcBef>
                <a:spcAft>
                  <a:spcPct val="0"/>
                </a:spcAft>
              </a:pPr>
              <a:endParaRPr lang="en-US" b="1">
                <a:solidFill>
                  <a:srgbClr val="000000"/>
                </a:solidFill>
              </a:endParaRPr>
            </a:p>
          </p:txBody>
        </p:sp>
        <p:sp>
          <p:nvSpPr>
            <p:cNvPr id="16" name="Овал 15"/>
            <p:cNvSpPr/>
            <p:nvPr/>
          </p:nvSpPr>
          <p:spPr bwMode="auto">
            <a:xfrm>
              <a:off x="714375" y="1812925"/>
              <a:ext cx="1371600" cy="1371600"/>
            </a:xfrm>
            <a:prstGeom prst="ellipse">
              <a:avLst/>
            </a:prstGeom>
            <a:noFill/>
            <a:ln w="57150" cap="flat" cmpd="sng" algn="ctr">
              <a:solidFill>
                <a:schemeClr val="tx1">
                  <a:lumMod val="50000"/>
                  <a:lumOff val="50000"/>
                </a:schemeClr>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17" name="Овал 16"/>
            <p:cNvSpPr/>
            <p:nvPr/>
          </p:nvSpPr>
          <p:spPr bwMode="auto">
            <a:xfrm>
              <a:off x="1123950" y="2038350"/>
              <a:ext cx="184150" cy="184150"/>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18" name="Овал 17"/>
            <p:cNvSpPr/>
            <p:nvPr/>
          </p:nvSpPr>
          <p:spPr bwMode="auto">
            <a:xfrm>
              <a:off x="1708150" y="2317750"/>
              <a:ext cx="184150" cy="184150"/>
            </a:xfrm>
            <a:prstGeom prst="ellipse">
              <a:avLst/>
            </a:prstGeom>
            <a:solidFill>
              <a:schemeClr val="bg1"/>
            </a:solidFill>
            <a:ln w="28575" cap="flat" cmpd="sng" algn="ctr">
              <a:solidFill>
                <a:schemeClr val="accent2">
                  <a:lumMod val="60000"/>
                  <a:lumOff val="40000"/>
                </a:schemeClr>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grpSp>
      <p:grpSp>
        <p:nvGrpSpPr>
          <p:cNvPr id="3" name="Группа 33"/>
          <p:cNvGrpSpPr>
            <a:grpSpLocks/>
          </p:cNvGrpSpPr>
          <p:nvPr/>
        </p:nvGrpSpPr>
        <p:grpSpPr bwMode="auto">
          <a:xfrm>
            <a:off x="57150" y="1187450"/>
            <a:ext cx="2736850" cy="2736850"/>
            <a:chOff x="31750" y="1130300"/>
            <a:chExt cx="2736850" cy="2736850"/>
          </a:xfrm>
        </p:grpSpPr>
        <p:sp>
          <p:nvSpPr>
            <p:cNvPr id="7199" name="Овал 28"/>
            <p:cNvSpPr>
              <a:spLocks noChangeArrowheads="1"/>
            </p:cNvSpPr>
            <p:nvPr/>
          </p:nvSpPr>
          <p:spPr bwMode="auto">
            <a:xfrm>
              <a:off x="31750" y="1130300"/>
              <a:ext cx="2736850" cy="2736850"/>
            </a:xfrm>
            <a:prstGeom prst="ellipse">
              <a:avLst/>
            </a:prstGeom>
            <a:noFill/>
            <a:ln w="9525" algn="ctr">
              <a:solidFill>
                <a:schemeClr val="tx1"/>
              </a:solidFill>
              <a:prstDash val="dash"/>
              <a:round/>
              <a:headEnd/>
              <a:tailEnd/>
            </a:ln>
          </p:spPr>
          <p:txBody>
            <a:bodyPr/>
            <a:lstStyle/>
            <a:p>
              <a:pPr fontAlgn="base">
                <a:spcBef>
                  <a:spcPct val="0"/>
                </a:spcBef>
                <a:spcAft>
                  <a:spcPct val="0"/>
                </a:spcAft>
              </a:pPr>
              <a:endParaRPr lang="en-US" b="1">
                <a:solidFill>
                  <a:srgbClr val="000000"/>
                </a:solidFill>
              </a:endParaRPr>
            </a:p>
          </p:txBody>
        </p:sp>
        <p:sp>
          <p:nvSpPr>
            <p:cNvPr id="31" name="Овал 30"/>
            <p:cNvSpPr/>
            <p:nvPr/>
          </p:nvSpPr>
          <p:spPr bwMode="auto">
            <a:xfrm>
              <a:off x="2413000" y="3206750"/>
              <a:ext cx="184150" cy="184150"/>
            </a:xfrm>
            <a:prstGeom prst="ellipse">
              <a:avLst/>
            </a:prstGeom>
            <a:solidFill>
              <a:schemeClr val="bg1"/>
            </a:solidFill>
            <a:ln w="28575" cap="flat" cmpd="sng" algn="ctr">
              <a:solidFill>
                <a:schemeClr val="accent2">
                  <a:lumMod val="60000"/>
                  <a:lumOff val="40000"/>
                </a:schemeClr>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32" name="Овал 31"/>
            <p:cNvSpPr/>
            <p:nvPr/>
          </p:nvSpPr>
          <p:spPr bwMode="auto">
            <a:xfrm>
              <a:off x="2171700" y="3460750"/>
              <a:ext cx="184150" cy="184150"/>
            </a:xfrm>
            <a:prstGeom prst="ellipse">
              <a:avLst/>
            </a:prstGeom>
            <a:solidFill>
              <a:schemeClr val="bg1"/>
            </a:solidFill>
            <a:ln w="28575" cap="flat" cmpd="sng" algn="ctr">
              <a:solidFill>
                <a:schemeClr val="accent2">
                  <a:lumMod val="60000"/>
                  <a:lumOff val="40000"/>
                </a:schemeClr>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grpSp>
      <p:grpSp>
        <p:nvGrpSpPr>
          <p:cNvPr id="4" name="Группа 41"/>
          <p:cNvGrpSpPr>
            <a:grpSpLocks/>
          </p:cNvGrpSpPr>
          <p:nvPr/>
        </p:nvGrpSpPr>
        <p:grpSpPr bwMode="auto">
          <a:xfrm>
            <a:off x="239713" y="1450975"/>
            <a:ext cx="2290762" cy="2297113"/>
            <a:chOff x="239550" y="1450975"/>
            <a:chExt cx="2290925" cy="2296625"/>
          </a:xfrm>
        </p:grpSpPr>
        <p:sp>
          <p:nvSpPr>
            <p:cNvPr id="7191" name="Овал 14"/>
            <p:cNvSpPr>
              <a:spLocks noChangeArrowheads="1"/>
            </p:cNvSpPr>
            <p:nvPr/>
          </p:nvSpPr>
          <p:spPr bwMode="auto">
            <a:xfrm>
              <a:off x="320675" y="1450975"/>
              <a:ext cx="2209800" cy="2209800"/>
            </a:xfrm>
            <a:prstGeom prst="ellipse">
              <a:avLst/>
            </a:prstGeom>
            <a:noFill/>
            <a:ln w="9525" algn="ctr">
              <a:solidFill>
                <a:schemeClr val="tx1"/>
              </a:solidFill>
              <a:round/>
              <a:headEnd/>
              <a:tailEnd/>
            </a:ln>
          </p:spPr>
          <p:txBody>
            <a:bodyPr/>
            <a:lstStyle/>
            <a:p>
              <a:pPr fontAlgn="base">
                <a:spcBef>
                  <a:spcPct val="0"/>
                </a:spcBef>
                <a:spcAft>
                  <a:spcPct val="0"/>
                </a:spcAft>
              </a:pPr>
              <a:endParaRPr lang="en-US" b="1">
                <a:solidFill>
                  <a:srgbClr val="000000"/>
                </a:solidFill>
              </a:endParaRPr>
            </a:p>
          </p:txBody>
        </p:sp>
        <p:sp>
          <p:nvSpPr>
            <p:cNvPr id="35" name="Овал 34"/>
            <p:cNvSpPr/>
            <p:nvPr/>
          </p:nvSpPr>
          <p:spPr bwMode="auto">
            <a:xfrm>
              <a:off x="525320" y="3207965"/>
              <a:ext cx="184163" cy="184111"/>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36" name="Овал 35"/>
            <p:cNvSpPr/>
            <p:nvPr/>
          </p:nvSpPr>
          <p:spPr bwMode="auto">
            <a:xfrm>
              <a:off x="328456" y="2934973"/>
              <a:ext cx="184163" cy="184111"/>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37" name="Овал 36"/>
            <p:cNvSpPr/>
            <p:nvPr/>
          </p:nvSpPr>
          <p:spPr bwMode="auto">
            <a:xfrm>
              <a:off x="798390" y="3423819"/>
              <a:ext cx="184163" cy="184111"/>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38" name="Овал 37"/>
            <p:cNvSpPr/>
            <p:nvPr/>
          </p:nvSpPr>
          <p:spPr bwMode="auto">
            <a:xfrm>
              <a:off x="1109562" y="3550792"/>
              <a:ext cx="184163" cy="184111"/>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39" name="Овал 38"/>
            <p:cNvSpPr/>
            <p:nvPr/>
          </p:nvSpPr>
          <p:spPr bwMode="auto">
            <a:xfrm>
              <a:off x="1452486" y="3563489"/>
              <a:ext cx="184163" cy="184111"/>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40" name="Овал 39"/>
            <p:cNvSpPr/>
            <p:nvPr/>
          </p:nvSpPr>
          <p:spPr bwMode="auto">
            <a:xfrm>
              <a:off x="239550" y="2617540"/>
              <a:ext cx="184163" cy="184111"/>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41" name="Овал 40"/>
            <p:cNvSpPr/>
            <p:nvPr/>
          </p:nvSpPr>
          <p:spPr bwMode="auto">
            <a:xfrm>
              <a:off x="239550" y="2274713"/>
              <a:ext cx="184163" cy="184111"/>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grpSp>
      <p:sp>
        <p:nvSpPr>
          <p:cNvPr id="28" name="Овал 27"/>
          <p:cNvSpPr/>
          <p:nvPr/>
        </p:nvSpPr>
        <p:spPr bwMode="auto">
          <a:xfrm>
            <a:off x="2424113" y="2268538"/>
            <a:ext cx="184150" cy="18415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27" name="Овал 26"/>
          <p:cNvSpPr/>
          <p:nvPr/>
        </p:nvSpPr>
        <p:spPr bwMode="auto">
          <a:xfrm>
            <a:off x="2284413" y="1895475"/>
            <a:ext cx="184150" cy="18415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26" name="Овал 25"/>
          <p:cNvSpPr/>
          <p:nvPr/>
        </p:nvSpPr>
        <p:spPr bwMode="auto">
          <a:xfrm>
            <a:off x="2014538" y="1597025"/>
            <a:ext cx="184150" cy="18415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44" name="Овал 43"/>
          <p:cNvSpPr/>
          <p:nvPr/>
        </p:nvSpPr>
        <p:spPr bwMode="auto">
          <a:xfrm>
            <a:off x="2419350" y="2273300"/>
            <a:ext cx="184150" cy="184150"/>
          </a:xfrm>
          <a:prstGeom prst="ellipse">
            <a:avLst/>
          </a:prstGeom>
          <a:solidFill>
            <a:schemeClr val="bg1"/>
          </a:solidFill>
          <a:ln w="28575" cap="flat" cmpd="sng" algn="ctr">
            <a:solidFill>
              <a:schemeClr val="accent2">
                <a:lumMod val="60000"/>
                <a:lumOff val="40000"/>
              </a:schemeClr>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45" name="Овал 44"/>
          <p:cNvSpPr/>
          <p:nvPr/>
        </p:nvSpPr>
        <p:spPr bwMode="auto">
          <a:xfrm>
            <a:off x="2279650" y="1892300"/>
            <a:ext cx="184150" cy="184150"/>
          </a:xfrm>
          <a:prstGeom prst="ellipse">
            <a:avLst/>
          </a:prstGeom>
          <a:solidFill>
            <a:schemeClr val="bg1"/>
          </a:solidFill>
          <a:ln w="28575" cap="flat" cmpd="sng" algn="ctr">
            <a:solidFill>
              <a:schemeClr val="accent2">
                <a:lumMod val="60000"/>
                <a:lumOff val="40000"/>
              </a:schemeClr>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7189" name="Text Box 13"/>
          <p:cNvSpPr txBox="1">
            <a:spLocks noChangeArrowheads="1"/>
          </p:cNvSpPr>
          <p:nvPr/>
        </p:nvSpPr>
        <p:spPr bwMode="auto">
          <a:xfrm>
            <a:off x="184150" y="901700"/>
            <a:ext cx="3505200" cy="400050"/>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2000" b="1">
                <a:solidFill>
                  <a:srgbClr val="5A0DAF"/>
                </a:solidFill>
              </a:rPr>
              <a:t>Satellites to “cold” K</a:t>
            </a:r>
            <a:r>
              <a:rPr lang="en-US" sz="2000" b="1">
                <a:solidFill>
                  <a:srgbClr val="5A0DAF"/>
                </a:solidFill>
                <a:latin typeface="Symbol" pitchFamily="18" charset="2"/>
              </a:rPr>
              <a:t>a</a:t>
            </a:r>
            <a:r>
              <a:rPr lang="en-US" sz="2000" b="1">
                <a:solidFill>
                  <a:srgbClr val="5A0DAF"/>
                </a:solidFill>
              </a:rPr>
              <a:t>-line:</a:t>
            </a:r>
            <a:endParaRPr lang="ru-RU" sz="2000" b="1">
              <a:solidFill>
                <a:srgbClr val="5A0DAF"/>
              </a:solidFill>
            </a:endParaRPr>
          </a:p>
        </p:txBody>
      </p:sp>
      <p:sp>
        <p:nvSpPr>
          <p:cNvPr id="47" name="TextBox 46"/>
          <p:cNvSpPr txBox="1">
            <a:spLocks noChangeArrowheads="1"/>
          </p:cNvSpPr>
          <p:nvPr/>
        </p:nvSpPr>
        <p:spPr bwMode="auto">
          <a:xfrm>
            <a:off x="88900" y="4775200"/>
            <a:ext cx="4659313" cy="877888"/>
          </a:xfrm>
          <a:prstGeom prst="rect">
            <a:avLst/>
          </a:prstGeom>
          <a:noFill/>
          <a:ln w="9525">
            <a:noFill/>
            <a:miter lim="800000"/>
            <a:headEnd/>
            <a:tailEnd/>
          </a:ln>
        </p:spPr>
        <p:txBody>
          <a:bodyPr wrap="none">
            <a:spAutoFit/>
          </a:bodyPr>
          <a:lstStyle/>
          <a:p>
            <a:pPr fontAlgn="base">
              <a:spcBef>
                <a:spcPct val="0"/>
              </a:spcBef>
              <a:spcAft>
                <a:spcPct val="0"/>
              </a:spcAft>
            </a:pPr>
            <a:r>
              <a:rPr lang="en-US" sz="1700" b="1">
                <a:solidFill>
                  <a:srgbClr val="000000"/>
                </a:solidFill>
              </a:rPr>
              <a:t>For Ti - removing </a:t>
            </a:r>
            <a:r>
              <a:rPr lang="en-US" sz="1700" b="1">
                <a:solidFill>
                  <a:srgbClr val="0070C0"/>
                </a:solidFill>
              </a:rPr>
              <a:t>4s</a:t>
            </a:r>
            <a:r>
              <a:rPr lang="en-US" sz="1700" b="1">
                <a:solidFill>
                  <a:srgbClr val="000000"/>
                </a:solidFill>
              </a:rPr>
              <a:t> electrons produces </a:t>
            </a:r>
          </a:p>
          <a:p>
            <a:pPr fontAlgn="base">
              <a:spcBef>
                <a:spcPct val="0"/>
              </a:spcBef>
              <a:spcAft>
                <a:spcPct val="0"/>
              </a:spcAft>
            </a:pPr>
            <a:r>
              <a:rPr lang="en-US" sz="1700" b="1">
                <a:solidFill>
                  <a:srgbClr val="000000"/>
                </a:solidFill>
              </a:rPr>
              <a:t>a shift of only </a:t>
            </a:r>
            <a:r>
              <a:rPr lang="en-US" sz="1700" b="1">
                <a:solidFill>
                  <a:srgbClr val="0070C0"/>
                </a:solidFill>
              </a:rPr>
              <a:t>~ 1 eV</a:t>
            </a:r>
            <a:r>
              <a:rPr lang="en-US" sz="1700" b="1">
                <a:solidFill>
                  <a:srgbClr val="000000"/>
                </a:solidFill>
              </a:rPr>
              <a:t>, while removing </a:t>
            </a:r>
          </a:p>
          <a:p>
            <a:pPr fontAlgn="base">
              <a:spcBef>
                <a:spcPct val="0"/>
              </a:spcBef>
              <a:spcAft>
                <a:spcPct val="0"/>
              </a:spcAft>
            </a:pPr>
            <a:r>
              <a:rPr lang="en-US" sz="1700" b="1">
                <a:solidFill>
                  <a:srgbClr val="C00000"/>
                </a:solidFill>
              </a:rPr>
              <a:t>M-shell 3l </a:t>
            </a:r>
            <a:r>
              <a:rPr lang="en-US" sz="1700" b="1">
                <a:solidFill>
                  <a:srgbClr val="000000"/>
                </a:solidFill>
              </a:rPr>
              <a:t>electrons produces a </a:t>
            </a:r>
            <a:r>
              <a:rPr lang="en-US" sz="1700" b="1">
                <a:solidFill>
                  <a:srgbClr val="CC0000"/>
                </a:solidFill>
              </a:rPr>
              <a:t>~4 eV</a:t>
            </a:r>
            <a:r>
              <a:rPr lang="en-US" sz="1700" b="1">
                <a:solidFill>
                  <a:srgbClr val="000000"/>
                </a:solidFill>
              </a:rPr>
              <a:t> shift.</a:t>
            </a:r>
            <a:endParaRPr lang="en-US"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177"/>
                                        </p:tgtEl>
                                        <p:attrNameLst>
                                          <p:attrName>style.visibility</p:attrName>
                                        </p:attrNameLst>
                                      </p:cBhvr>
                                      <p:to>
                                        <p:strVal val="visible"/>
                                      </p:to>
                                    </p:set>
                                    <p:animEffect transition="in" filter="blinds(horizontal)">
                                      <p:cBhvr>
                                        <p:cTn id="10" dur="500"/>
                                        <p:tgtEl>
                                          <p:spTgt spid="7177"/>
                                        </p:tgtEl>
                                      </p:cBhvr>
                                    </p:animEffect>
                                  </p:childTnLst>
                                </p:cTn>
                              </p:par>
                              <p:par>
                                <p:cTn id="11" presetID="3" presetClass="entr" presetSubtype="10" fill="hold" nodeType="with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blinds(horizontal)">
                                      <p:cBhvr>
                                        <p:cTn id="13" dur="500"/>
                                        <p:tgtEl>
                                          <p:spTgt spid="717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linds(horizontal)">
                                      <p:cBhvr>
                                        <p:cTn id="24" dur="500"/>
                                        <p:tgtEl>
                                          <p:spTgt spid="2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par>
                                <p:cTn id="31" presetID="3" presetClass="entr" presetSubtype="1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linds(horizontal)">
                                      <p:cBhvr>
                                        <p:cTn id="33" dur="500"/>
                                        <p:tgtEl>
                                          <p:spTgt spid="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172"/>
                                        </p:tgtEl>
                                        <p:attrNameLst>
                                          <p:attrName>style.visibility</p:attrName>
                                        </p:attrNameLst>
                                      </p:cBhvr>
                                      <p:to>
                                        <p:strVal val="visible"/>
                                      </p:to>
                                    </p:set>
                                    <p:animEffect transition="in" filter="blinds(horizontal)">
                                      <p:cBhvr>
                                        <p:cTn id="36" dur="500"/>
                                        <p:tgtEl>
                                          <p:spTgt spid="717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linds(horizontal)">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3" accel="50000" fill="hold" grpId="1" nodeType="clickEffect">
                                  <p:stCondLst>
                                    <p:cond delay="0"/>
                                  </p:stCondLst>
                                  <p:childTnLst>
                                    <p:anim calcmode="lin" valueType="num">
                                      <p:cBhvr additive="base">
                                        <p:cTn id="45" dur="500"/>
                                        <p:tgtEl>
                                          <p:spTgt spid="28"/>
                                        </p:tgtEl>
                                        <p:attrNameLst>
                                          <p:attrName>ppt_x</p:attrName>
                                        </p:attrNameLst>
                                      </p:cBhvr>
                                      <p:tavLst>
                                        <p:tav tm="0">
                                          <p:val>
                                            <p:strVal val="ppt_x"/>
                                          </p:val>
                                        </p:tav>
                                        <p:tav tm="100000">
                                          <p:val>
                                            <p:strVal val="1+ppt_w/2"/>
                                          </p:val>
                                        </p:tav>
                                      </p:tavLst>
                                    </p:anim>
                                    <p:anim calcmode="lin" valueType="num">
                                      <p:cBhvr additive="base">
                                        <p:cTn id="46" dur="500"/>
                                        <p:tgtEl>
                                          <p:spTgt spid="28"/>
                                        </p:tgtEl>
                                        <p:attrNameLst>
                                          <p:attrName>ppt_y</p:attrName>
                                        </p:attrNameLst>
                                      </p:cBhvr>
                                      <p:tavLst>
                                        <p:tav tm="0">
                                          <p:val>
                                            <p:strVal val="ppt_y"/>
                                          </p:val>
                                        </p:tav>
                                        <p:tav tm="100000">
                                          <p:val>
                                            <p:strVal val="0-ppt_h/2"/>
                                          </p:val>
                                        </p:tav>
                                      </p:tavLst>
                                    </p:anim>
                                    <p:set>
                                      <p:cBhvr>
                                        <p:cTn id="47" dur="1" fill="hold">
                                          <p:stCondLst>
                                            <p:cond delay="499"/>
                                          </p:stCondLst>
                                        </p:cTn>
                                        <p:tgtEl>
                                          <p:spTgt spid="28"/>
                                        </p:tgtEl>
                                        <p:attrNameLst>
                                          <p:attrName>style.visibility</p:attrName>
                                        </p:attrNameLst>
                                      </p:cBhvr>
                                      <p:to>
                                        <p:strVal val="hidden"/>
                                      </p:to>
                                    </p:set>
                                  </p:childTnLst>
                                </p:cTn>
                              </p:par>
                              <p:par>
                                <p:cTn id="48" presetID="3" presetClass="entr" presetSubtype="1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linds(horizontal)">
                                      <p:cBhvr>
                                        <p:cTn id="50" dur="500"/>
                                        <p:tgtEl>
                                          <p:spTgt spid="4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blinds(horizontal)">
                                      <p:cBhvr>
                                        <p:cTn id="53" dur="500"/>
                                        <p:tgtEl>
                                          <p:spTgt spid="7176"/>
                                        </p:tgtEl>
                                      </p:cBhvr>
                                    </p:animEffect>
                                  </p:childTnLst>
                                </p:cTn>
                              </p:par>
                              <p:par>
                                <p:cTn id="54" presetID="3" presetClass="entr" presetSubtype="1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linds(horizontal)">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xit" presetSubtype="3" accel="50000" fill="hold" grpId="1"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1+ppt_w/2"/>
                                          </p:val>
                                        </p:tav>
                                      </p:tavLst>
                                    </p:anim>
                                    <p:anim calcmode="lin" valueType="num">
                                      <p:cBhvr additive="base">
                                        <p:cTn id="61" dur="500"/>
                                        <p:tgtEl>
                                          <p:spTgt spid="27"/>
                                        </p:tgtEl>
                                        <p:attrNameLst>
                                          <p:attrName>ppt_y</p:attrName>
                                        </p:attrNameLst>
                                      </p:cBhvr>
                                      <p:tavLst>
                                        <p:tav tm="0">
                                          <p:val>
                                            <p:strVal val="ppt_y"/>
                                          </p:val>
                                        </p:tav>
                                        <p:tav tm="100000">
                                          <p:val>
                                            <p:strVal val="0-ppt_h/2"/>
                                          </p:val>
                                        </p:tav>
                                      </p:tavLst>
                                    </p:anim>
                                    <p:set>
                                      <p:cBhvr>
                                        <p:cTn id="62" dur="1" fill="hold">
                                          <p:stCondLst>
                                            <p:cond delay="499"/>
                                          </p:stCondLst>
                                        </p:cTn>
                                        <p:tgtEl>
                                          <p:spTgt spid="27"/>
                                        </p:tgtEl>
                                        <p:attrNameLst>
                                          <p:attrName>style.visibility</p:attrName>
                                        </p:attrNameLst>
                                      </p:cBhvr>
                                      <p:to>
                                        <p:strVal val="hidden"/>
                                      </p:to>
                                    </p:set>
                                  </p:childTnLst>
                                </p:cTn>
                              </p:par>
                              <p:par>
                                <p:cTn id="63" presetID="3" presetClass="entr" presetSubtype="1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blinds(horizontal)">
                                      <p:cBhvr>
                                        <p:cTn id="65" dur="500"/>
                                        <p:tgtEl>
                                          <p:spTgt spid="45"/>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7175"/>
                                        </p:tgtEl>
                                        <p:attrNameLst>
                                          <p:attrName>style.visibility</p:attrName>
                                        </p:attrNameLst>
                                      </p:cBhvr>
                                      <p:to>
                                        <p:strVal val="visible"/>
                                      </p:to>
                                    </p:set>
                                    <p:animEffect transition="in" filter="blinds(horizontal)">
                                      <p:cBhvr>
                                        <p:cTn id="68" dur="500"/>
                                        <p:tgtEl>
                                          <p:spTgt spid="7175"/>
                                        </p:tgtEl>
                                      </p:cBhvr>
                                    </p:animEffect>
                                  </p:childTnLst>
                                </p:cTn>
                              </p:par>
                              <p:par>
                                <p:cTn id="69" presetID="3" presetClass="entr" presetSubtype="1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linds(horizontal)">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7174"/>
                                        </p:tgtEl>
                                        <p:attrNameLst>
                                          <p:attrName>style.visibility</p:attrName>
                                        </p:attrNameLst>
                                      </p:cBhvr>
                                      <p:to>
                                        <p:strVal val="visible"/>
                                      </p:to>
                                    </p:set>
                                    <p:animEffect transition="in" filter="blinds(horizontal)">
                                      <p:cBhvr>
                                        <p:cTn id="76"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4" grpId="0"/>
      <p:bldP spid="7175" grpId="0"/>
      <p:bldP spid="7176" grpId="0"/>
      <p:bldP spid="7177" grpId="0"/>
      <p:bldP spid="19" grpId="0"/>
      <p:bldP spid="28" grpId="0" animBg="1"/>
      <p:bldP spid="28" grpId="1" animBg="1"/>
      <p:bldP spid="27" grpId="0" animBg="1"/>
      <p:bldP spid="27" grpId="1" animBg="1"/>
      <p:bldP spid="26" grpId="0" animBg="1"/>
      <p:bldP spid="44" grpId="0" animBg="1"/>
      <p:bldP spid="45" grpId="0" animBg="1"/>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07950" y="981075"/>
            <a:ext cx="6103938"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CC0000"/>
                </a:solidFill>
              </a:rPr>
              <a:t>Hot plasma (T</a:t>
            </a:r>
            <a:r>
              <a:rPr lang="en-US" sz="2000" b="1" baseline="-25000">
                <a:solidFill>
                  <a:srgbClr val="CC0000"/>
                </a:solidFill>
              </a:rPr>
              <a:t>e</a:t>
            </a:r>
            <a:r>
              <a:rPr lang="en-US" sz="2000" b="1">
                <a:solidFill>
                  <a:srgbClr val="CC0000"/>
                </a:solidFill>
              </a:rPr>
              <a:t> ~ 1 keV), commonly in laser focus</a:t>
            </a:r>
            <a:endParaRPr lang="ru-RU" sz="2000" b="1">
              <a:solidFill>
                <a:srgbClr val="CC0000"/>
              </a:solidFill>
            </a:endParaRPr>
          </a:p>
        </p:txBody>
      </p:sp>
      <p:sp>
        <p:nvSpPr>
          <p:cNvPr id="6147" name="Text Box 3"/>
          <p:cNvSpPr txBox="1">
            <a:spLocks noChangeArrowheads="1"/>
          </p:cNvSpPr>
          <p:nvPr/>
        </p:nvSpPr>
        <p:spPr bwMode="auto">
          <a:xfrm>
            <a:off x="127000" y="1341438"/>
            <a:ext cx="4589463"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CC6600"/>
                </a:solidFill>
              </a:rPr>
              <a:t>WDM – (T</a:t>
            </a:r>
            <a:r>
              <a:rPr lang="en-US" sz="2000" b="1" baseline="-25000">
                <a:solidFill>
                  <a:srgbClr val="CC6600"/>
                </a:solidFill>
              </a:rPr>
              <a:t>e</a:t>
            </a:r>
            <a:r>
              <a:rPr lang="en-US" sz="2000" b="1">
                <a:solidFill>
                  <a:srgbClr val="CC6600"/>
                </a:solidFill>
              </a:rPr>
              <a:t> ~ 10-100 eV, N</a:t>
            </a:r>
            <a:r>
              <a:rPr lang="en-US" sz="2000" b="1" baseline="-25000">
                <a:solidFill>
                  <a:srgbClr val="CC6600"/>
                </a:solidFill>
              </a:rPr>
              <a:t>e</a:t>
            </a:r>
            <a:r>
              <a:rPr lang="en-US" sz="2000" b="1">
                <a:solidFill>
                  <a:srgbClr val="CC6600"/>
                </a:solidFill>
              </a:rPr>
              <a:t>~10</a:t>
            </a:r>
            <a:r>
              <a:rPr lang="en-US" sz="2000" b="1" baseline="30000">
                <a:solidFill>
                  <a:srgbClr val="CC6600"/>
                </a:solidFill>
              </a:rPr>
              <a:t>23</a:t>
            </a:r>
            <a:r>
              <a:rPr lang="en-US" sz="2000" b="1">
                <a:solidFill>
                  <a:srgbClr val="CC6600"/>
                </a:solidFill>
              </a:rPr>
              <a:t> cm</a:t>
            </a:r>
            <a:r>
              <a:rPr lang="en-US" sz="2000" b="1" baseline="30000">
                <a:solidFill>
                  <a:srgbClr val="CC6600"/>
                </a:solidFill>
              </a:rPr>
              <a:t>-3</a:t>
            </a:r>
            <a:r>
              <a:rPr lang="en-US" sz="2000" b="1">
                <a:solidFill>
                  <a:srgbClr val="CC6600"/>
                </a:solidFill>
              </a:rPr>
              <a:t>)</a:t>
            </a:r>
            <a:endParaRPr lang="ru-RU" sz="2000" b="1">
              <a:solidFill>
                <a:srgbClr val="CC6600"/>
              </a:solidFill>
            </a:endParaRPr>
          </a:p>
        </p:txBody>
      </p:sp>
      <p:sp>
        <p:nvSpPr>
          <p:cNvPr id="30724" name="Rectangle 4"/>
          <p:cNvSpPr>
            <a:spLocks noChangeArrowheads="1"/>
          </p:cNvSpPr>
          <p:nvPr/>
        </p:nvSpPr>
        <p:spPr bwMode="auto">
          <a:xfrm>
            <a:off x="468313" y="5734050"/>
            <a:ext cx="5183187" cy="1046163"/>
          </a:xfrm>
          <a:prstGeom prst="rect">
            <a:avLst/>
          </a:prstGeom>
          <a:noFill/>
          <a:ln w="9525">
            <a:noFill/>
            <a:miter lim="800000"/>
            <a:headEnd/>
            <a:tailEnd/>
          </a:ln>
        </p:spPr>
        <p:txBody>
          <a:bodyPr>
            <a:spAutoFit/>
          </a:bodyPr>
          <a:lstStyle/>
          <a:p>
            <a:pPr algn="ctr" fontAlgn="base">
              <a:spcBef>
                <a:spcPct val="0"/>
              </a:spcBef>
              <a:spcAft>
                <a:spcPct val="0"/>
              </a:spcAft>
            </a:pPr>
            <a:r>
              <a:rPr lang="en-US" b="1">
                <a:solidFill>
                  <a:srgbClr val="000066"/>
                </a:solidFill>
              </a:rPr>
              <a:t>By means of X-ray spectroscopy </a:t>
            </a:r>
          </a:p>
          <a:p>
            <a:pPr algn="ctr" fontAlgn="base">
              <a:spcBef>
                <a:spcPct val="0"/>
              </a:spcBef>
              <a:spcAft>
                <a:spcPct val="0"/>
              </a:spcAft>
            </a:pPr>
            <a:r>
              <a:rPr lang="en-US" b="1" u="sng">
                <a:solidFill>
                  <a:srgbClr val="000066"/>
                </a:solidFill>
              </a:rPr>
              <a:t>T</a:t>
            </a:r>
            <a:r>
              <a:rPr lang="en-US" b="1" u="sng" baseline="-25000">
                <a:solidFill>
                  <a:srgbClr val="000066"/>
                </a:solidFill>
              </a:rPr>
              <a:t>e</a:t>
            </a:r>
            <a:r>
              <a:rPr lang="en-US" b="1" u="sng" baseline="30000">
                <a:solidFill>
                  <a:srgbClr val="000066"/>
                </a:solidFill>
              </a:rPr>
              <a:t>warm</a:t>
            </a:r>
            <a:r>
              <a:rPr lang="en-US" b="1">
                <a:solidFill>
                  <a:srgbClr val="000066"/>
                </a:solidFill>
              </a:rPr>
              <a:t>   can be determined when </a:t>
            </a:r>
            <a:r>
              <a:rPr lang="en-US" b="1" u="sng">
                <a:solidFill>
                  <a:srgbClr val="000066"/>
                </a:solidFill>
              </a:rPr>
              <a:t>over 10 eV.</a:t>
            </a:r>
          </a:p>
          <a:p>
            <a:pPr algn="ctr" fontAlgn="base">
              <a:spcBef>
                <a:spcPct val="0"/>
              </a:spcBef>
              <a:spcAft>
                <a:spcPct val="0"/>
              </a:spcAft>
            </a:pPr>
            <a:endParaRPr lang="en-US" sz="800" b="1">
              <a:solidFill>
                <a:srgbClr val="000066"/>
              </a:solidFill>
            </a:endParaRPr>
          </a:p>
          <a:p>
            <a:pPr algn="ctr" fontAlgn="base">
              <a:spcBef>
                <a:spcPct val="0"/>
              </a:spcBef>
              <a:spcAft>
                <a:spcPct val="0"/>
              </a:spcAft>
            </a:pPr>
            <a:r>
              <a:rPr lang="en-US" b="1" u="sng">
                <a:solidFill>
                  <a:srgbClr val="000066"/>
                </a:solidFill>
              </a:rPr>
              <a:t> Spatial resolution is of crucial importance.</a:t>
            </a:r>
            <a:endParaRPr lang="ru-RU" b="1" u="sng">
              <a:solidFill>
                <a:srgbClr val="000066"/>
              </a:solidFill>
            </a:endParaRPr>
          </a:p>
        </p:txBody>
      </p:sp>
      <p:sp>
        <p:nvSpPr>
          <p:cNvPr id="6152" name="Oval 5"/>
          <p:cNvSpPr>
            <a:spLocks noChangeArrowheads="1"/>
          </p:cNvSpPr>
          <p:nvPr/>
        </p:nvSpPr>
        <p:spPr bwMode="auto">
          <a:xfrm>
            <a:off x="1476375" y="4105275"/>
            <a:ext cx="2590800" cy="1066800"/>
          </a:xfrm>
          <a:prstGeom prst="ellipse">
            <a:avLst/>
          </a:prstGeom>
          <a:solidFill>
            <a:srgbClr val="FF9933"/>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3" name="Oval 5"/>
          <p:cNvSpPr>
            <a:spLocks noChangeArrowheads="1"/>
          </p:cNvSpPr>
          <p:nvPr/>
        </p:nvSpPr>
        <p:spPr bwMode="auto">
          <a:xfrm>
            <a:off x="1477963" y="2276475"/>
            <a:ext cx="2590800" cy="1066800"/>
          </a:xfrm>
          <a:prstGeom prst="ellipse">
            <a:avLst/>
          </a:prstGeom>
          <a:solidFill>
            <a:srgbClr val="FF5050"/>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4" name="Text Box 7"/>
          <p:cNvSpPr txBox="1">
            <a:spLocks noChangeArrowheads="1"/>
          </p:cNvSpPr>
          <p:nvPr/>
        </p:nvSpPr>
        <p:spPr bwMode="auto">
          <a:xfrm>
            <a:off x="1569644" y="2447925"/>
            <a:ext cx="2405851" cy="646331"/>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dirty="0">
                <a:solidFill>
                  <a:srgbClr val="000000"/>
                </a:solidFill>
              </a:rPr>
              <a:t>Hot plasma</a:t>
            </a:r>
            <a:endParaRPr lang="ru-RU" b="1" i="1" dirty="0">
              <a:solidFill>
                <a:srgbClr val="000000"/>
              </a:solidFill>
            </a:endParaRPr>
          </a:p>
          <a:p>
            <a:pPr algn="ctr" fontAlgn="base">
              <a:spcBef>
                <a:spcPct val="0"/>
              </a:spcBef>
              <a:spcAft>
                <a:spcPct val="0"/>
              </a:spcAft>
            </a:pPr>
            <a:r>
              <a:rPr lang="en-US" b="1" i="1" dirty="0" err="1">
                <a:solidFill>
                  <a:srgbClr val="000000"/>
                </a:solidFill>
              </a:rPr>
              <a:t>T</a:t>
            </a:r>
            <a:r>
              <a:rPr lang="en-US" b="1" i="1" baseline="-25000" dirty="0" err="1">
                <a:solidFill>
                  <a:srgbClr val="000000"/>
                </a:solidFill>
              </a:rPr>
              <a:t>e</a:t>
            </a:r>
            <a:r>
              <a:rPr lang="en-US" b="1" i="1" baseline="30000" dirty="0" err="1">
                <a:solidFill>
                  <a:srgbClr val="000000"/>
                </a:solidFill>
              </a:rPr>
              <a:t>hot</a:t>
            </a:r>
            <a:r>
              <a:rPr lang="en-US" b="1" i="1" dirty="0">
                <a:solidFill>
                  <a:srgbClr val="000000"/>
                </a:solidFill>
              </a:rPr>
              <a:t> ~ 500 – 5000 </a:t>
            </a:r>
            <a:r>
              <a:rPr lang="en-US" b="1" i="1" dirty="0" err="1">
                <a:solidFill>
                  <a:srgbClr val="000000"/>
                </a:solidFill>
              </a:rPr>
              <a:t>eV</a:t>
            </a:r>
            <a:endParaRPr lang="ru-RU" b="1" i="1" dirty="0">
              <a:solidFill>
                <a:srgbClr val="000000"/>
              </a:solidFill>
            </a:endParaRPr>
          </a:p>
        </p:txBody>
      </p:sp>
      <p:sp>
        <p:nvSpPr>
          <p:cNvPr id="6155" name="Text Box 8"/>
          <p:cNvSpPr txBox="1">
            <a:spLocks noChangeArrowheads="1"/>
          </p:cNvSpPr>
          <p:nvPr/>
        </p:nvSpPr>
        <p:spPr bwMode="auto">
          <a:xfrm>
            <a:off x="1776413" y="4333875"/>
            <a:ext cx="1992313"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a:solidFill>
                  <a:srgbClr val="000000"/>
                </a:solidFill>
              </a:rPr>
              <a:t>Warm plasma</a:t>
            </a:r>
            <a:endParaRPr lang="ru-RU" b="1" i="1">
              <a:solidFill>
                <a:srgbClr val="000000"/>
              </a:solidFill>
            </a:endParaRPr>
          </a:p>
          <a:p>
            <a:pPr algn="ctr" fontAlgn="base">
              <a:spcBef>
                <a:spcPct val="0"/>
              </a:spcBef>
              <a:spcAft>
                <a:spcPct val="0"/>
              </a:spcAft>
            </a:pPr>
            <a:r>
              <a:rPr lang="en-US" b="1" i="1">
                <a:solidFill>
                  <a:srgbClr val="000000"/>
                </a:solidFill>
              </a:rPr>
              <a:t>T</a:t>
            </a:r>
            <a:r>
              <a:rPr lang="en-US" b="1" i="1" baseline="-25000">
                <a:solidFill>
                  <a:srgbClr val="000000"/>
                </a:solidFill>
              </a:rPr>
              <a:t>e</a:t>
            </a:r>
            <a:r>
              <a:rPr lang="en-US" b="1" i="1" baseline="30000">
                <a:solidFill>
                  <a:srgbClr val="000000"/>
                </a:solidFill>
              </a:rPr>
              <a:t>warm</a:t>
            </a:r>
            <a:r>
              <a:rPr lang="en-US" b="1" i="1">
                <a:solidFill>
                  <a:srgbClr val="000000"/>
                </a:solidFill>
              </a:rPr>
              <a:t> ~ </a:t>
            </a:r>
            <a:r>
              <a:rPr lang="ru-RU" b="1" i="1">
                <a:solidFill>
                  <a:srgbClr val="000000"/>
                </a:solidFill>
              </a:rPr>
              <a:t>1 -</a:t>
            </a:r>
            <a:r>
              <a:rPr lang="en-US" b="1" i="1">
                <a:solidFill>
                  <a:srgbClr val="000000"/>
                </a:solidFill>
              </a:rPr>
              <a:t> </a:t>
            </a:r>
            <a:r>
              <a:rPr lang="ru-RU" b="1" i="1">
                <a:solidFill>
                  <a:srgbClr val="000000"/>
                </a:solidFill>
              </a:rPr>
              <a:t>3</a:t>
            </a:r>
            <a:r>
              <a:rPr lang="en-US" b="1" i="1">
                <a:solidFill>
                  <a:srgbClr val="000000"/>
                </a:solidFill>
              </a:rPr>
              <a:t>0 eV</a:t>
            </a:r>
            <a:endParaRPr lang="ru-RU" b="1" i="1">
              <a:solidFill>
                <a:srgbClr val="000000"/>
              </a:solidFill>
            </a:endParaRPr>
          </a:p>
        </p:txBody>
      </p:sp>
      <p:sp>
        <p:nvSpPr>
          <p:cNvPr id="6156" name="Line 11"/>
          <p:cNvSpPr>
            <a:spLocks noChangeShapeType="1"/>
          </p:cNvSpPr>
          <p:nvPr/>
        </p:nvSpPr>
        <p:spPr bwMode="auto">
          <a:xfrm flipH="1">
            <a:off x="3379788"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6157" name="Line 11"/>
          <p:cNvSpPr>
            <a:spLocks noChangeShapeType="1"/>
          </p:cNvSpPr>
          <p:nvPr/>
        </p:nvSpPr>
        <p:spPr bwMode="auto">
          <a:xfrm flipH="1">
            <a:off x="2084388"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6158" name="Line 11"/>
          <p:cNvSpPr>
            <a:spLocks noChangeShapeType="1"/>
          </p:cNvSpPr>
          <p:nvPr/>
        </p:nvSpPr>
        <p:spPr bwMode="auto">
          <a:xfrm flipH="1">
            <a:off x="2771775"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6159" name="Text Box 13"/>
          <p:cNvSpPr txBox="1">
            <a:spLocks noChangeArrowheads="1"/>
          </p:cNvSpPr>
          <p:nvPr/>
        </p:nvSpPr>
        <p:spPr bwMode="auto">
          <a:xfrm>
            <a:off x="571136" y="3430875"/>
            <a:ext cx="1324402" cy="707886"/>
          </a:xfrm>
          <a:prstGeom prst="rect">
            <a:avLst/>
          </a:prstGeom>
          <a:noFill/>
          <a:ln w="9525">
            <a:noFill/>
            <a:miter lim="800000"/>
            <a:headEnd/>
            <a:tailEnd/>
          </a:ln>
        </p:spPr>
        <p:txBody>
          <a:bodyPr wrap="none">
            <a:spAutoFit/>
          </a:bodyPr>
          <a:lstStyle/>
          <a:p>
            <a:pPr algn="r" fontAlgn="base">
              <a:spcBef>
                <a:spcPct val="0"/>
              </a:spcBef>
              <a:spcAft>
                <a:spcPct val="0"/>
              </a:spcAft>
            </a:pPr>
            <a:r>
              <a:rPr lang="en-US" sz="2000" b="1" dirty="0">
                <a:solidFill>
                  <a:srgbClr val="CC0000"/>
                </a:solidFill>
              </a:rPr>
              <a:t>hot</a:t>
            </a:r>
          </a:p>
          <a:p>
            <a:pPr algn="r" fontAlgn="base">
              <a:spcBef>
                <a:spcPct val="0"/>
              </a:spcBef>
              <a:spcAft>
                <a:spcPct val="0"/>
              </a:spcAft>
            </a:pPr>
            <a:r>
              <a:rPr lang="en-US" sz="2000" b="1" dirty="0">
                <a:solidFill>
                  <a:srgbClr val="CC0000"/>
                </a:solidFill>
              </a:rPr>
              <a:t>electrons</a:t>
            </a:r>
            <a:endParaRPr lang="ru-RU" sz="2000" b="1" dirty="0">
              <a:solidFill>
                <a:srgbClr val="CC0000"/>
              </a:solidFill>
            </a:endParaRPr>
          </a:p>
        </p:txBody>
      </p:sp>
      <p:sp>
        <p:nvSpPr>
          <p:cNvPr id="6160" name="AutoShape 14"/>
          <p:cNvSpPr>
            <a:spLocks noChangeArrowheads="1"/>
          </p:cNvSpPr>
          <p:nvPr/>
        </p:nvSpPr>
        <p:spPr bwMode="auto">
          <a:xfrm>
            <a:off x="4217988" y="4486275"/>
            <a:ext cx="304800" cy="457200"/>
          </a:xfrm>
          <a:prstGeom prst="rightArrow">
            <a:avLst>
              <a:gd name="adj1" fmla="val 50000"/>
              <a:gd name="adj2" fmla="val 25000"/>
            </a:avLst>
          </a:prstGeom>
          <a:solidFill>
            <a:schemeClr val="accent2"/>
          </a:solidFill>
          <a:ln w="9525">
            <a:no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6161" name="Text Box 15"/>
          <p:cNvSpPr txBox="1">
            <a:spLocks noChangeArrowheads="1"/>
          </p:cNvSpPr>
          <p:nvPr/>
        </p:nvSpPr>
        <p:spPr bwMode="auto">
          <a:xfrm>
            <a:off x="4125913" y="4910138"/>
            <a:ext cx="8826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66"/>
                </a:solidFill>
              </a:rPr>
              <a:t>X-rays</a:t>
            </a:r>
            <a:endParaRPr lang="ru-RU" b="1">
              <a:solidFill>
                <a:srgbClr val="000066"/>
              </a:solidFill>
            </a:endParaRPr>
          </a:p>
        </p:txBody>
      </p:sp>
      <p:pic>
        <p:nvPicPr>
          <p:cNvPr id="30736" name="Picture 16" descr="wdm-concepts"/>
          <p:cNvPicPr>
            <a:picLocks noChangeAspect="1" noChangeArrowheads="1"/>
          </p:cNvPicPr>
          <p:nvPr/>
        </p:nvPicPr>
        <p:blipFill>
          <a:blip r:embed="rId2" cstate="email">
            <a:lum contrast="24000"/>
          </a:blip>
          <a:srcRect/>
          <a:stretch>
            <a:fillRect/>
          </a:stretch>
        </p:blipFill>
        <p:spPr bwMode="auto">
          <a:xfrm>
            <a:off x="6227763" y="765175"/>
            <a:ext cx="2387600" cy="6092825"/>
          </a:xfrm>
          <a:prstGeom prst="rect">
            <a:avLst/>
          </a:prstGeom>
          <a:noFill/>
          <a:ln w="9525">
            <a:noFill/>
            <a:miter lim="800000"/>
            <a:headEnd/>
            <a:tailEnd/>
          </a:ln>
        </p:spPr>
      </p:pic>
      <p:sp>
        <p:nvSpPr>
          <p:cNvPr id="30737" name="Rectangle 17"/>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a:solidFill>
                  <a:srgbClr val="5A0DAF"/>
                </a:solidFill>
                <a:effectLst>
                  <a:outerShdw blurRad="38100" dist="38100" dir="2700000" algn="tl">
                    <a:srgbClr val="000000"/>
                  </a:outerShdw>
                </a:effectLst>
                <a:latin typeface="Comic Sans MS" pitchFamily="66" charset="0"/>
              </a:rPr>
              <a:t>WDM studies using optical lasers – principle and setup</a:t>
            </a:r>
            <a:r>
              <a:rPr lang="ru-RU" sz="2400" b="1" dirty="0">
                <a:solidFill>
                  <a:srgbClr val="5A0DAF"/>
                </a:solidFill>
                <a:effectLst>
                  <a:outerShdw blurRad="38100" dist="38100" dir="2700000" algn="tl">
                    <a:srgbClr val="000000"/>
                  </a:outerShdw>
                </a:effectLst>
                <a:latin typeface="Comic Sans MS" pitchFamily="66" charset="0"/>
              </a:rPr>
              <a:t> </a:t>
            </a:r>
            <a:endParaRPr lang="en-US" sz="2400" b="1" dirty="0">
              <a:solidFill>
                <a:srgbClr val="5A0DAF"/>
              </a:solidFill>
              <a:effectLst>
                <a:outerShdw blurRad="38100" dist="38100" dir="2700000" algn="tl">
                  <a:srgbClr val="000000"/>
                </a:outerShdw>
              </a:effectLst>
              <a:latin typeface="Comic Sans MS" pitchFamily="66" charset="0"/>
            </a:endParaRPr>
          </a:p>
        </p:txBody>
      </p:sp>
      <p:grpSp>
        <p:nvGrpSpPr>
          <p:cNvPr id="2" name="Группа 28"/>
          <p:cNvGrpSpPr/>
          <p:nvPr/>
        </p:nvGrpSpPr>
        <p:grpSpPr>
          <a:xfrm>
            <a:off x="3686400" y="2658000"/>
            <a:ext cx="1457538" cy="1366800"/>
            <a:chOff x="3686400" y="2658000"/>
            <a:chExt cx="1457538" cy="1366800"/>
          </a:xfrm>
        </p:grpSpPr>
        <p:sp>
          <p:nvSpPr>
            <p:cNvPr id="18" name="Text Box 13"/>
            <p:cNvSpPr txBox="1">
              <a:spLocks noChangeArrowheads="1"/>
            </p:cNvSpPr>
            <p:nvPr/>
          </p:nvSpPr>
          <p:spPr bwMode="auto">
            <a:xfrm>
              <a:off x="3859612" y="3050475"/>
              <a:ext cx="1284326" cy="523220"/>
            </a:xfrm>
            <a:prstGeom prst="rect">
              <a:avLst/>
            </a:prstGeom>
            <a:noFill/>
            <a:ln w="9525">
              <a:noFill/>
              <a:miter lim="800000"/>
              <a:headEnd/>
              <a:tailEnd/>
            </a:ln>
          </p:spPr>
          <p:txBody>
            <a:bodyPr wrap="none">
              <a:spAutoFit/>
            </a:bodyPr>
            <a:lstStyle/>
            <a:p>
              <a:pPr algn="r" fontAlgn="base">
                <a:spcBef>
                  <a:spcPct val="0"/>
                </a:spcBef>
                <a:spcAft>
                  <a:spcPct val="0"/>
                </a:spcAft>
              </a:pPr>
              <a:r>
                <a:rPr lang="en-US" sz="2800" b="1" dirty="0">
                  <a:solidFill>
                    <a:srgbClr val="800080"/>
                  </a:solidFill>
                </a:rPr>
                <a:t>X-rays</a:t>
              </a:r>
              <a:endParaRPr lang="ru-RU" sz="2000" b="1" dirty="0">
                <a:solidFill>
                  <a:srgbClr val="800080"/>
                </a:solidFill>
              </a:endParaRPr>
            </a:p>
          </p:txBody>
        </p:sp>
        <p:sp>
          <p:nvSpPr>
            <p:cNvPr id="27" name="Стрелка вниз 26"/>
            <p:cNvSpPr/>
            <p:nvPr/>
          </p:nvSpPr>
          <p:spPr bwMode="auto">
            <a:xfrm>
              <a:off x="3686400" y="35784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dirty="0">
                <a:solidFill>
                  <a:srgbClr val="800080"/>
                </a:solidFill>
              </a:endParaRPr>
            </a:p>
          </p:txBody>
        </p:sp>
        <p:sp>
          <p:nvSpPr>
            <p:cNvPr id="28" name="Стрелка вниз 27"/>
            <p:cNvSpPr/>
            <p:nvPr/>
          </p:nvSpPr>
          <p:spPr bwMode="auto">
            <a:xfrm rot="16200000">
              <a:off x="4206000" y="26940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dirty="0">
                <a:solidFill>
                  <a:srgbClr val="80008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blinds(horizontal)">
                                      <p:cBhvr>
                                        <p:cTn id="7" dur="500"/>
                                        <p:tgtEl>
                                          <p:spTgt spid="307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36"/>
                                        </p:tgtEl>
                                        <p:attrNameLst>
                                          <p:attrName>style.visibility</p:attrName>
                                        </p:attrNameLst>
                                      </p:cBhvr>
                                      <p:to>
                                        <p:strVal val="visible"/>
                                      </p:to>
                                    </p:set>
                                    <p:animEffect transition="in" filter="blinds(horizontal)">
                                      <p:cBhvr>
                                        <p:cTn id="12" dur="500"/>
                                        <p:tgtEl>
                                          <p:spTgt spid="307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Rectangle 8"/>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Particular realization – free standing wire target</a:t>
            </a:r>
            <a:r>
              <a:rPr lang="ru-RU" sz="2400" b="1">
                <a:solidFill>
                  <a:srgbClr val="5A0DAF"/>
                </a:solidFill>
                <a:effectLst>
                  <a:outerShdw blurRad="38100" dist="38100" dir="2700000" algn="tl">
                    <a:srgbClr val="000000"/>
                  </a:outerShdw>
                </a:effectLst>
                <a:latin typeface="Comic Sans MS" pitchFamily="66" charset="0"/>
              </a:rPr>
              <a:t> </a:t>
            </a:r>
            <a:endParaRPr lang="en-US" sz="2400" b="1">
              <a:solidFill>
                <a:srgbClr val="5A0DAF"/>
              </a:solidFill>
              <a:effectLst>
                <a:outerShdw blurRad="38100" dist="38100" dir="2700000" algn="tl">
                  <a:srgbClr val="000000"/>
                </a:outerShdw>
              </a:effectLst>
              <a:latin typeface="Comic Sans MS" pitchFamily="66" charset="0"/>
            </a:endParaRPr>
          </a:p>
        </p:txBody>
      </p:sp>
      <p:sp>
        <p:nvSpPr>
          <p:cNvPr id="14346" name="Text Box 10"/>
          <p:cNvSpPr txBox="1">
            <a:spLocks noChangeArrowheads="1"/>
          </p:cNvSpPr>
          <p:nvPr/>
        </p:nvSpPr>
        <p:spPr bwMode="auto">
          <a:xfrm>
            <a:off x="250825" y="5300663"/>
            <a:ext cx="4946650" cy="1385887"/>
          </a:xfrm>
          <a:prstGeom prst="rect">
            <a:avLst/>
          </a:prstGeom>
          <a:noFill/>
          <a:ln w="9525">
            <a:noFill/>
            <a:miter lim="800000"/>
            <a:headEnd/>
            <a:tailEnd/>
          </a:ln>
        </p:spPr>
        <p:txBody>
          <a:bodyPr wrap="none">
            <a:spAutoFit/>
          </a:bodyPr>
          <a:lstStyle/>
          <a:p>
            <a:pPr fontAlgn="base">
              <a:spcBef>
                <a:spcPct val="0"/>
              </a:spcBef>
              <a:spcAft>
                <a:spcPct val="0"/>
              </a:spcAft>
            </a:pPr>
            <a:r>
              <a:rPr lang="en-US" sz="1700" b="1" u="sng">
                <a:solidFill>
                  <a:srgbClr val="333399"/>
                </a:solidFill>
              </a:rPr>
              <a:t>PHELIX laser beam used: </a:t>
            </a:r>
          </a:p>
          <a:p>
            <a:pPr fontAlgn="base">
              <a:spcBef>
                <a:spcPct val="0"/>
              </a:spcBef>
              <a:spcAft>
                <a:spcPct val="0"/>
              </a:spcAft>
            </a:pPr>
            <a:r>
              <a:rPr lang="en-US" sz="1700" b="1">
                <a:solidFill>
                  <a:srgbClr val="333399"/>
                </a:solidFill>
              </a:rPr>
              <a:t>- </a:t>
            </a:r>
            <a:r>
              <a:rPr lang="en-US" sz="1700" b="1">
                <a:solidFill>
                  <a:srgbClr val="CC0000"/>
                </a:solidFill>
              </a:rPr>
              <a:t>200 J</a:t>
            </a:r>
            <a:r>
              <a:rPr lang="en-US" sz="1700" b="1">
                <a:solidFill>
                  <a:srgbClr val="333399"/>
                </a:solidFill>
              </a:rPr>
              <a:t> on target, </a:t>
            </a:r>
            <a:r>
              <a:rPr lang="en-US" sz="1700" b="1">
                <a:solidFill>
                  <a:srgbClr val="CC0000"/>
                </a:solidFill>
              </a:rPr>
              <a:t>1 ps</a:t>
            </a:r>
            <a:r>
              <a:rPr lang="en-US" sz="1700" b="1">
                <a:solidFill>
                  <a:srgbClr val="333399"/>
                </a:solidFill>
              </a:rPr>
              <a:t> pulse duration</a:t>
            </a:r>
          </a:p>
          <a:p>
            <a:pPr fontAlgn="base">
              <a:spcBef>
                <a:spcPct val="0"/>
              </a:spcBef>
              <a:spcAft>
                <a:spcPct val="0"/>
              </a:spcAft>
            </a:pPr>
            <a:r>
              <a:rPr lang="en-US" sz="1700" b="1">
                <a:solidFill>
                  <a:srgbClr val="333399"/>
                </a:solidFill>
              </a:rPr>
              <a:t>- focused by off-axis parabola to </a:t>
            </a:r>
            <a:r>
              <a:rPr lang="en-US" sz="1700" b="1">
                <a:solidFill>
                  <a:srgbClr val="CC0000"/>
                </a:solidFill>
              </a:rPr>
              <a:t>~5 um</a:t>
            </a:r>
            <a:r>
              <a:rPr lang="en-US" sz="1700" b="1">
                <a:solidFill>
                  <a:srgbClr val="333399"/>
                </a:solidFill>
              </a:rPr>
              <a:t> spot Ø</a:t>
            </a:r>
          </a:p>
          <a:p>
            <a:pPr fontAlgn="base">
              <a:spcBef>
                <a:spcPct val="0"/>
              </a:spcBef>
              <a:spcAft>
                <a:spcPct val="0"/>
              </a:spcAft>
            </a:pPr>
            <a:r>
              <a:rPr lang="en-US" sz="1700" b="1">
                <a:solidFill>
                  <a:srgbClr val="333399"/>
                </a:solidFill>
              </a:rPr>
              <a:t>- on polished tip of the wire</a:t>
            </a:r>
          </a:p>
          <a:p>
            <a:pPr fontAlgn="base">
              <a:spcBef>
                <a:spcPct val="0"/>
              </a:spcBef>
              <a:spcAft>
                <a:spcPct val="0"/>
              </a:spcAft>
            </a:pPr>
            <a:r>
              <a:rPr lang="en-US" sz="1700" b="1">
                <a:solidFill>
                  <a:srgbClr val="333399"/>
                </a:solidFill>
              </a:rPr>
              <a:t>- high pulse contrast of 1e6-</a:t>
            </a:r>
            <a:r>
              <a:rPr lang="en-US" sz="1700" b="1">
                <a:solidFill>
                  <a:srgbClr val="CC0000"/>
                </a:solidFill>
              </a:rPr>
              <a:t>1e10 </a:t>
            </a:r>
            <a:r>
              <a:rPr lang="en-US" sz="1700" b="1">
                <a:solidFill>
                  <a:srgbClr val="333399"/>
                </a:solidFill>
              </a:rPr>
              <a:t>on demand</a:t>
            </a:r>
            <a:endParaRPr lang="ru-RU" sz="1700" b="1">
              <a:solidFill>
                <a:srgbClr val="333399"/>
              </a:solidFill>
            </a:endParaRPr>
          </a:p>
        </p:txBody>
      </p:sp>
      <p:pic>
        <p:nvPicPr>
          <p:cNvPr id="14347" name="Picture 11" descr="DSC_7754"/>
          <p:cNvPicPr>
            <a:picLocks noChangeAspect="1" noChangeArrowheads="1"/>
          </p:cNvPicPr>
          <p:nvPr/>
        </p:nvPicPr>
        <p:blipFill>
          <a:blip r:embed="rId2" cstate="email">
            <a:lum bright="18000" contrast="18000"/>
          </a:blip>
          <a:srcRect/>
          <a:stretch>
            <a:fillRect/>
          </a:stretch>
        </p:blipFill>
        <p:spPr bwMode="auto">
          <a:xfrm>
            <a:off x="5364163" y="4437063"/>
            <a:ext cx="3565525" cy="2371725"/>
          </a:xfrm>
          <a:prstGeom prst="rect">
            <a:avLst/>
          </a:prstGeom>
          <a:noFill/>
          <a:ln w="9525">
            <a:noFill/>
            <a:miter lim="800000"/>
            <a:headEnd/>
            <a:tailEnd/>
          </a:ln>
        </p:spPr>
      </p:pic>
      <p:pic>
        <p:nvPicPr>
          <p:cNvPr id="14348" name="Picture 12" descr="exp-setup"/>
          <p:cNvPicPr>
            <a:picLocks noChangeAspect="1" noChangeArrowheads="1"/>
          </p:cNvPicPr>
          <p:nvPr/>
        </p:nvPicPr>
        <p:blipFill>
          <a:blip r:embed="rId3" cstate="email"/>
          <a:srcRect/>
          <a:stretch>
            <a:fillRect/>
          </a:stretch>
        </p:blipFill>
        <p:spPr bwMode="auto">
          <a:xfrm>
            <a:off x="6059488" y="836613"/>
            <a:ext cx="2252662" cy="3455987"/>
          </a:xfrm>
          <a:prstGeom prst="rect">
            <a:avLst/>
          </a:prstGeom>
          <a:noFill/>
          <a:ln w="9525">
            <a:noFill/>
            <a:miter lim="800000"/>
            <a:headEnd/>
            <a:tailEnd/>
          </a:ln>
        </p:spPr>
      </p:pic>
      <p:grpSp>
        <p:nvGrpSpPr>
          <p:cNvPr id="2" name="Group 15"/>
          <p:cNvGrpSpPr>
            <a:grpSpLocks/>
          </p:cNvGrpSpPr>
          <p:nvPr/>
        </p:nvGrpSpPr>
        <p:grpSpPr bwMode="auto">
          <a:xfrm>
            <a:off x="250825" y="1052513"/>
            <a:ext cx="4608513" cy="4105275"/>
            <a:chOff x="2562" y="754"/>
            <a:chExt cx="2903" cy="2586"/>
          </a:xfrm>
        </p:grpSpPr>
        <p:sp>
          <p:nvSpPr>
            <p:cNvPr id="12297" name="Rectangle 14"/>
            <p:cNvSpPr>
              <a:spLocks noChangeArrowheads="1"/>
            </p:cNvSpPr>
            <p:nvPr/>
          </p:nvSpPr>
          <p:spPr bwMode="auto">
            <a:xfrm>
              <a:off x="2562" y="754"/>
              <a:ext cx="2903" cy="2586"/>
            </a:xfrm>
            <a:prstGeom prst="rect">
              <a:avLst/>
            </a:prstGeom>
            <a:noFill/>
            <a:ln w="12700">
              <a:solidFill>
                <a:schemeClr val="tx1"/>
              </a:solidFill>
              <a:prstDash val="dash"/>
              <a:miter lim="800000"/>
              <a:headEnd/>
              <a:tailEnd/>
            </a:ln>
          </p:spPr>
          <p:txBody>
            <a:bodyPr wrap="none" anchor="ctr"/>
            <a:lstStyle/>
            <a:p>
              <a:pPr fontAlgn="base">
                <a:spcBef>
                  <a:spcPct val="0"/>
                </a:spcBef>
                <a:spcAft>
                  <a:spcPct val="0"/>
                </a:spcAft>
              </a:pPr>
              <a:endParaRPr lang="en-US" b="1">
                <a:solidFill>
                  <a:srgbClr val="000000"/>
                </a:solidFill>
              </a:endParaRPr>
            </a:p>
          </p:txBody>
        </p:sp>
        <p:pic>
          <p:nvPicPr>
            <p:cNvPr id="12298" name="Picture 13" descr="wire-target"/>
            <p:cNvPicPr>
              <a:picLocks noChangeAspect="1" noChangeArrowheads="1"/>
            </p:cNvPicPr>
            <p:nvPr/>
          </p:nvPicPr>
          <p:blipFill>
            <a:blip r:embed="rId4" cstate="email"/>
            <a:srcRect/>
            <a:stretch>
              <a:fillRect/>
            </a:stretch>
          </p:blipFill>
          <p:spPr bwMode="auto">
            <a:xfrm>
              <a:off x="2653" y="845"/>
              <a:ext cx="2707" cy="2397"/>
            </a:xfrm>
            <a:prstGeom prst="rect">
              <a:avLst/>
            </a:prstGeom>
            <a:noFill/>
            <a:ln w="9525">
              <a:noFill/>
              <a:miter lim="800000"/>
              <a:headEnd/>
              <a:tailEnd/>
            </a:ln>
          </p:spPr>
        </p:pic>
      </p:grpSp>
      <p:pic>
        <p:nvPicPr>
          <p:cNvPr id="14352" name="Grafik 4"/>
          <p:cNvPicPr>
            <a:picLocks noChangeAspect="1" noChangeArrowheads="1"/>
          </p:cNvPicPr>
          <p:nvPr/>
        </p:nvPicPr>
        <p:blipFill>
          <a:blip r:embed="rId5" cstate="email"/>
          <a:srcRect/>
          <a:stretch>
            <a:fillRect/>
          </a:stretch>
        </p:blipFill>
        <p:spPr bwMode="auto">
          <a:xfrm>
            <a:off x="5270500" y="1358900"/>
            <a:ext cx="3494088" cy="2371725"/>
          </a:xfrm>
          <a:prstGeom prst="rect">
            <a:avLst/>
          </a:prstGeom>
          <a:noFill/>
          <a:ln w="9525">
            <a:noFill/>
            <a:miter lim="800000"/>
            <a:headEnd/>
            <a:tailEnd/>
          </a:ln>
        </p:spPr>
      </p:pic>
      <p:sp>
        <p:nvSpPr>
          <p:cNvPr id="14353" name="Text Box 17"/>
          <p:cNvSpPr txBox="1">
            <a:spLocks noChangeArrowheads="1"/>
          </p:cNvSpPr>
          <p:nvPr/>
        </p:nvSpPr>
        <p:spPr bwMode="auto">
          <a:xfrm>
            <a:off x="5076825" y="925513"/>
            <a:ext cx="3978275" cy="366712"/>
          </a:xfrm>
          <a:prstGeom prst="rect">
            <a:avLst/>
          </a:prstGeom>
          <a:noFill/>
          <a:ln w="9525">
            <a:noFill/>
            <a:miter lim="800000"/>
            <a:headEnd/>
            <a:tailEnd/>
          </a:ln>
        </p:spPr>
        <p:txBody>
          <a:bodyPr>
            <a:spAutoFit/>
          </a:bodyPr>
          <a:lstStyle/>
          <a:p>
            <a:pPr fontAlgn="base">
              <a:spcBef>
                <a:spcPct val="0"/>
              </a:spcBef>
              <a:spcAft>
                <a:spcPct val="0"/>
              </a:spcAft>
            </a:pPr>
            <a:r>
              <a:rPr lang="en-US" b="1" i="1">
                <a:solidFill>
                  <a:srgbClr val="000000"/>
                </a:solidFill>
              </a:rPr>
              <a:t>Ti wire of Ø50 um and polished tip</a:t>
            </a:r>
            <a:endParaRPr lang="ru-RU" b="1" i="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blinds(horizontal)">
                                      <p:cBhvr>
                                        <p:cTn id="7" dur="500"/>
                                        <p:tgtEl>
                                          <p:spTgt spid="14346"/>
                                        </p:tgtEl>
                                      </p:cBhvr>
                                    </p:animEffect>
                                  </p:childTnLst>
                                </p:cTn>
                              </p:par>
                              <p:par>
                                <p:cTn id="8" presetID="3" presetClass="entr" presetSubtype="10" fill="hold" nodeType="withEffect">
                                  <p:stCondLst>
                                    <p:cond delay="0"/>
                                  </p:stCondLst>
                                  <p:childTnLst>
                                    <p:set>
                                      <p:cBhvr>
                                        <p:cTn id="9" dur="1" fill="hold">
                                          <p:stCondLst>
                                            <p:cond delay="0"/>
                                          </p:stCondLst>
                                        </p:cTn>
                                        <p:tgtEl>
                                          <p:spTgt spid="14347"/>
                                        </p:tgtEl>
                                        <p:attrNameLst>
                                          <p:attrName>style.visibility</p:attrName>
                                        </p:attrNameLst>
                                      </p:cBhvr>
                                      <p:to>
                                        <p:strVal val="visible"/>
                                      </p:to>
                                    </p:set>
                                    <p:animEffect transition="in" filter="blinds(horizontal)">
                                      <p:cBhvr>
                                        <p:cTn id="10" dur="500"/>
                                        <p:tgtEl>
                                          <p:spTgt spid="14347"/>
                                        </p:tgtEl>
                                      </p:cBhvr>
                                    </p:animEffect>
                                  </p:childTnLst>
                                </p:cTn>
                              </p:par>
                              <p:par>
                                <p:cTn id="11" presetID="3" presetClass="entr" presetSubtype="10" fill="hold" nodeType="withEffect">
                                  <p:stCondLst>
                                    <p:cond delay="0"/>
                                  </p:stCondLst>
                                  <p:childTnLst>
                                    <p:set>
                                      <p:cBhvr>
                                        <p:cTn id="12" dur="1" fill="hold">
                                          <p:stCondLst>
                                            <p:cond delay="0"/>
                                          </p:stCondLst>
                                        </p:cTn>
                                        <p:tgtEl>
                                          <p:spTgt spid="14348"/>
                                        </p:tgtEl>
                                        <p:attrNameLst>
                                          <p:attrName>style.visibility</p:attrName>
                                        </p:attrNameLst>
                                      </p:cBhvr>
                                      <p:to>
                                        <p:strVal val="visible"/>
                                      </p:to>
                                    </p:set>
                                    <p:animEffect transition="in" filter="blinds(horizontal)">
                                      <p:cBhvr>
                                        <p:cTn id="13" dur="500"/>
                                        <p:tgtEl>
                                          <p:spTgt spid="14348"/>
                                        </p:tgtEl>
                                      </p:cBhvr>
                                    </p:animEffect>
                                  </p:childTnLst>
                                </p:cTn>
                              </p:par>
                              <p:par>
                                <p:cTn id="14" presetID="3" presetClass="exit" presetSubtype="10" fill="hold" grpId="0" nodeType="withEffect">
                                  <p:stCondLst>
                                    <p:cond delay="0"/>
                                  </p:stCondLst>
                                  <p:childTnLst>
                                    <p:animEffect transition="out" filter="blinds(horizontal)">
                                      <p:cBhvr>
                                        <p:cTn id="15" dur="500"/>
                                        <p:tgtEl>
                                          <p:spTgt spid="14353"/>
                                        </p:tgtEl>
                                      </p:cBhvr>
                                    </p:animEffect>
                                    <p:set>
                                      <p:cBhvr>
                                        <p:cTn id="16" dur="1" fill="hold">
                                          <p:stCondLst>
                                            <p:cond delay="499"/>
                                          </p:stCondLst>
                                        </p:cTn>
                                        <p:tgtEl>
                                          <p:spTgt spid="14353"/>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14352"/>
                                        </p:tgtEl>
                                      </p:cBhvr>
                                    </p:animEffect>
                                    <p:set>
                                      <p:cBhvr>
                                        <p:cTn id="19" dur="1" fill="hold">
                                          <p:stCondLst>
                                            <p:cond delay="499"/>
                                          </p:stCondLst>
                                        </p:cTn>
                                        <p:tgtEl>
                                          <p:spTgt spid="143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p:bldP spid="143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6"/>
          <p:cNvSpPr>
            <a:spLocks noChangeShapeType="1"/>
          </p:cNvSpPr>
          <p:nvPr/>
        </p:nvSpPr>
        <p:spPr bwMode="auto">
          <a:xfrm>
            <a:off x="7788275" y="3287713"/>
            <a:ext cx="0" cy="469900"/>
          </a:xfrm>
          <a:prstGeom prst="line">
            <a:avLst/>
          </a:prstGeom>
          <a:noFill/>
          <a:ln w="28575">
            <a:solidFill>
              <a:schemeClr val="tx1"/>
            </a:solidFill>
            <a:round/>
            <a:headEnd/>
            <a:tailEnd type="triangle" w="lg" len="lg"/>
          </a:ln>
        </p:spPr>
        <p:txBody>
          <a:bodyPr/>
          <a:lstStyle/>
          <a:p>
            <a:pPr fontAlgn="base">
              <a:spcBef>
                <a:spcPct val="0"/>
              </a:spcBef>
              <a:spcAft>
                <a:spcPct val="0"/>
              </a:spcAft>
            </a:pPr>
            <a:endParaRPr lang="en-US" b="1">
              <a:solidFill>
                <a:srgbClr val="000000"/>
              </a:solidFill>
            </a:endParaRPr>
          </a:p>
        </p:txBody>
      </p:sp>
      <p:sp>
        <p:nvSpPr>
          <p:cNvPr id="13315" name="Text Box 7"/>
          <p:cNvSpPr txBox="1">
            <a:spLocks noChangeArrowheads="1"/>
          </p:cNvSpPr>
          <p:nvPr/>
        </p:nvSpPr>
        <p:spPr bwMode="auto">
          <a:xfrm>
            <a:off x="7821613" y="3489325"/>
            <a:ext cx="327025"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000000"/>
                </a:solidFill>
              </a:rPr>
              <a:t>x</a:t>
            </a:r>
            <a:endParaRPr lang="ru-RU" sz="2000" b="1">
              <a:solidFill>
                <a:srgbClr val="000000"/>
              </a:solidFill>
            </a:endParaRPr>
          </a:p>
        </p:txBody>
      </p:sp>
      <p:sp>
        <p:nvSpPr>
          <p:cNvPr id="13316" name="Text Box 8"/>
          <p:cNvSpPr txBox="1">
            <a:spLocks noChangeArrowheads="1"/>
          </p:cNvSpPr>
          <p:nvPr/>
        </p:nvSpPr>
        <p:spPr bwMode="auto">
          <a:xfrm>
            <a:off x="6059488" y="2725738"/>
            <a:ext cx="696912"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Ti K</a:t>
            </a:r>
            <a:r>
              <a:rPr lang="en-US" sz="1600" b="1">
                <a:solidFill>
                  <a:srgbClr val="000000"/>
                </a:solidFill>
                <a:latin typeface="Symbol" pitchFamily="18" charset="2"/>
              </a:rPr>
              <a:t>a</a:t>
            </a:r>
            <a:endParaRPr lang="ru-RU" sz="1600" b="1">
              <a:solidFill>
                <a:srgbClr val="000000"/>
              </a:solidFill>
              <a:latin typeface="Symbol" pitchFamily="18" charset="2"/>
            </a:endParaRPr>
          </a:p>
        </p:txBody>
      </p:sp>
      <p:sp>
        <p:nvSpPr>
          <p:cNvPr id="13317" name="Text Box 9"/>
          <p:cNvSpPr txBox="1">
            <a:spLocks noChangeArrowheads="1"/>
          </p:cNvSpPr>
          <p:nvPr/>
        </p:nvSpPr>
        <p:spPr bwMode="auto">
          <a:xfrm>
            <a:off x="3106738" y="2725738"/>
            <a:ext cx="809625"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Ti He</a:t>
            </a:r>
            <a:r>
              <a:rPr lang="en-US" sz="1600" b="1">
                <a:solidFill>
                  <a:srgbClr val="000000"/>
                </a:solidFill>
                <a:latin typeface="Symbol" pitchFamily="18" charset="2"/>
              </a:rPr>
              <a:t>a</a:t>
            </a:r>
            <a:endParaRPr lang="ru-RU" sz="1600" b="1">
              <a:solidFill>
                <a:srgbClr val="000000"/>
              </a:solidFill>
              <a:latin typeface="Symbol" pitchFamily="18" charset="2"/>
            </a:endParaRPr>
          </a:p>
        </p:txBody>
      </p:sp>
      <p:sp>
        <p:nvSpPr>
          <p:cNvPr id="13318" name="Line 10"/>
          <p:cNvSpPr>
            <a:spLocks noChangeShapeType="1"/>
          </p:cNvSpPr>
          <p:nvPr/>
        </p:nvSpPr>
        <p:spPr bwMode="auto">
          <a:xfrm>
            <a:off x="7243763" y="3287713"/>
            <a:ext cx="819150" cy="0"/>
          </a:xfrm>
          <a:prstGeom prst="line">
            <a:avLst/>
          </a:prstGeom>
          <a:noFill/>
          <a:ln w="38100">
            <a:solidFill>
              <a:schemeClr val="tx1"/>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9467" name="Rectangle 11"/>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Experimental results - references</a:t>
            </a:r>
            <a:endParaRPr lang="en-US" sz="2400" b="1">
              <a:solidFill>
                <a:srgbClr val="5A0DAF"/>
              </a:solidFill>
              <a:effectLst>
                <a:outerShdw blurRad="38100" dist="38100" dir="2700000" algn="tl">
                  <a:srgbClr val="000000"/>
                </a:outerShdw>
              </a:effectLst>
              <a:latin typeface="Comic Sans MS" pitchFamily="66" charset="0"/>
            </a:endParaRPr>
          </a:p>
        </p:txBody>
      </p:sp>
      <p:pic>
        <p:nvPicPr>
          <p:cNvPr id="13320" name="Picture 12" descr="wire-alone"/>
          <p:cNvPicPr>
            <a:picLocks noChangeAspect="1" noChangeArrowheads="1"/>
          </p:cNvPicPr>
          <p:nvPr/>
        </p:nvPicPr>
        <p:blipFill>
          <a:blip r:embed="rId2" cstate="email"/>
          <a:srcRect/>
          <a:stretch>
            <a:fillRect/>
          </a:stretch>
        </p:blipFill>
        <p:spPr bwMode="auto">
          <a:xfrm>
            <a:off x="8204200" y="3071813"/>
            <a:ext cx="285750" cy="1079500"/>
          </a:xfrm>
          <a:prstGeom prst="rect">
            <a:avLst/>
          </a:prstGeom>
          <a:noFill/>
          <a:ln w="9525">
            <a:noFill/>
            <a:miter lim="800000"/>
            <a:headEnd/>
            <a:tailEnd/>
          </a:ln>
        </p:spPr>
      </p:pic>
      <p:pic>
        <p:nvPicPr>
          <p:cNvPr id="13321" name="Picture 14"/>
          <p:cNvPicPr>
            <a:picLocks noChangeAspect="1" noChangeArrowheads="1"/>
          </p:cNvPicPr>
          <p:nvPr/>
        </p:nvPicPr>
        <p:blipFill>
          <a:blip r:embed="rId3" cstate="email"/>
          <a:srcRect/>
          <a:stretch>
            <a:fillRect/>
          </a:stretch>
        </p:blipFill>
        <p:spPr bwMode="auto">
          <a:xfrm>
            <a:off x="225425" y="3086100"/>
            <a:ext cx="6985000" cy="574675"/>
          </a:xfrm>
          <a:prstGeom prst="rect">
            <a:avLst/>
          </a:prstGeom>
          <a:noFill/>
          <a:ln w="9525">
            <a:noFill/>
            <a:miter lim="800000"/>
            <a:headEnd/>
            <a:tailEnd/>
          </a:ln>
        </p:spPr>
      </p:pic>
      <p:sp>
        <p:nvSpPr>
          <p:cNvPr id="13322" name="Text Box 15"/>
          <p:cNvSpPr txBox="1">
            <a:spLocks noChangeArrowheads="1"/>
          </p:cNvSpPr>
          <p:nvPr/>
        </p:nvSpPr>
        <p:spPr bwMode="auto">
          <a:xfrm>
            <a:off x="442913" y="2725738"/>
            <a:ext cx="1189037"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Ti Ly</a:t>
            </a:r>
            <a:r>
              <a:rPr lang="en-US" sz="1600" b="1">
                <a:solidFill>
                  <a:srgbClr val="000000"/>
                </a:solidFill>
                <a:latin typeface="Symbol" pitchFamily="18" charset="2"/>
              </a:rPr>
              <a:t>a </a:t>
            </a:r>
            <a:r>
              <a:rPr lang="en-US" sz="1600" b="1">
                <a:solidFill>
                  <a:srgbClr val="000000"/>
                </a:solidFill>
              </a:rPr>
              <a:t>sat.</a:t>
            </a:r>
            <a:endParaRPr lang="ru-RU" sz="1600" b="1">
              <a:solidFill>
                <a:srgbClr val="000000"/>
              </a:solidFill>
            </a:endParaRPr>
          </a:p>
        </p:txBody>
      </p:sp>
      <p:pic>
        <p:nvPicPr>
          <p:cNvPr id="13323" name="Picture 17"/>
          <p:cNvPicPr>
            <a:picLocks noChangeAspect="1" noChangeArrowheads="1"/>
          </p:cNvPicPr>
          <p:nvPr/>
        </p:nvPicPr>
        <p:blipFill>
          <a:blip r:embed="rId4" cstate="email">
            <a:lum bright="-6000" contrast="42000"/>
          </a:blip>
          <a:srcRect/>
          <a:stretch>
            <a:fillRect/>
          </a:stretch>
        </p:blipFill>
        <p:spPr bwMode="auto">
          <a:xfrm>
            <a:off x="225425" y="3876675"/>
            <a:ext cx="5040313" cy="2803525"/>
          </a:xfrm>
          <a:prstGeom prst="rect">
            <a:avLst/>
          </a:prstGeom>
          <a:noFill/>
          <a:ln w="9525">
            <a:noFill/>
            <a:miter lim="800000"/>
            <a:headEnd/>
            <a:tailEnd/>
          </a:ln>
        </p:spPr>
      </p:pic>
      <p:sp>
        <p:nvSpPr>
          <p:cNvPr id="13324" name="Line 19"/>
          <p:cNvSpPr>
            <a:spLocks noChangeShapeType="1"/>
          </p:cNvSpPr>
          <p:nvPr/>
        </p:nvSpPr>
        <p:spPr bwMode="auto">
          <a:xfrm>
            <a:off x="2543175" y="4008438"/>
            <a:ext cx="0" cy="1104900"/>
          </a:xfrm>
          <a:prstGeom prst="line">
            <a:avLst/>
          </a:prstGeom>
          <a:noFill/>
          <a:ln w="38100">
            <a:solidFill>
              <a:srgbClr val="0000CC"/>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3325" name="Line 20"/>
          <p:cNvSpPr>
            <a:spLocks noChangeShapeType="1"/>
          </p:cNvSpPr>
          <p:nvPr/>
        </p:nvSpPr>
        <p:spPr bwMode="auto">
          <a:xfrm flipV="1">
            <a:off x="4833938" y="4643438"/>
            <a:ext cx="0" cy="1804987"/>
          </a:xfrm>
          <a:prstGeom prst="line">
            <a:avLst/>
          </a:prstGeom>
          <a:noFill/>
          <a:ln w="38100">
            <a:solidFill>
              <a:srgbClr val="0000CC"/>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3326" name="Line 21"/>
          <p:cNvSpPr>
            <a:spLocks noChangeShapeType="1"/>
          </p:cNvSpPr>
          <p:nvPr/>
        </p:nvSpPr>
        <p:spPr bwMode="auto">
          <a:xfrm flipH="1">
            <a:off x="619125" y="4652963"/>
            <a:ext cx="393700" cy="41275"/>
          </a:xfrm>
          <a:prstGeom prst="line">
            <a:avLst/>
          </a:prstGeom>
          <a:noFill/>
          <a:ln w="38100">
            <a:solidFill>
              <a:srgbClr val="0000CC"/>
            </a:solidFill>
            <a:round/>
            <a:headEnd/>
            <a:tailEnd/>
          </a:ln>
        </p:spPr>
        <p:txBody>
          <a:bodyPr/>
          <a:lstStyle/>
          <a:p>
            <a:pPr fontAlgn="base">
              <a:spcBef>
                <a:spcPct val="0"/>
              </a:spcBef>
              <a:spcAft>
                <a:spcPct val="0"/>
              </a:spcAft>
            </a:pPr>
            <a:endParaRPr lang="en-US" b="1">
              <a:solidFill>
                <a:srgbClr val="000000"/>
              </a:solidFill>
            </a:endParaRPr>
          </a:p>
        </p:txBody>
      </p:sp>
      <p:sp>
        <p:nvSpPr>
          <p:cNvPr id="13327" name="Line 22"/>
          <p:cNvSpPr>
            <a:spLocks noChangeShapeType="1"/>
          </p:cNvSpPr>
          <p:nvPr/>
        </p:nvSpPr>
        <p:spPr bwMode="auto">
          <a:xfrm flipH="1">
            <a:off x="593725" y="4681538"/>
            <a:ext cx="38100" cy="754062"/>
          </a:xfrm>
          <a:prstGeom prst="line">
            <a:avLst/>
          </a:prstGeom>
          <a:noFill/>
          <a:ln w="38100">
            <a:solidFill>
              <a:srgbClr val="0000CC"/>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3328" name="Line 23"/>
          <p:cNvSpPr>
            <a:spLocks noChangeShapeType="1"/>
          </p:cNvSpPr>
          <p:nvPr/>
        </p:nvSpPr>
        <p:spPr bwMode="auto">
          <a:xfrm flipH="1">
            <a:off x="369888" y="5448300"/>
            <a:ext cx="249237" cy="12700"/>
          </a:xfrm>
          <a:prstGeom prst="line">
            <a:avLst/>
          </a:prstGeom>
          <a:noFill/>
          <a:ln w="38100">
            <a:solidFill>
              <a:srgbClr val="0000CC"/>
            </a:solidFill>
            <a:round/>
            <a:headEnd/>
            <a:tailEnd/>
          </a:ln>
        </p:spPr>
        <p:txBody>
          <a:bodyPr/>
          <a:lstStyle/>
          <a:p>
            <a:pPr fontAlgn="base">
              <a:spcBef>
                <a:spcPct val="0"/>
              </a:spcBef>
              <a:spcAft>
                <a:spcPct val="0"/>
              </a:spcAft>
            </a:pPr>
            <a:endParaRPr lang="en-US" b="1">
              <a:solidFill>
                <a:srgbClr val="000000"/>
              </a:solidFill>
            </a:endParaRPr>
          </a:p>
        </p:txBody>
      </p:sp>
      <p:sp>
        <p:nvSpPr>
          <p:cNvPr id="13329" name="Text Box 25"/>
          <p:cNvSpPr txBox="1">
            <a:spLocks noChangeArrowheads="1"/>
          </p:cNvSpPr>
          <p:nvPr/>
        </p:nvSpPr>
        <p:spPr bwMode="auto">
          <a:xfrm>
            <a:off x="581025" y="4333875"/>
            <a:ext cx="990600"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CC"/>
                </a:solidFill>
              </a:rPr>
              <a:t>Ti K-edge</a:t>
            </a:r>
            <a:endParaRPr lang="ru-RU" sz="1400" b="1">
              <a:solidFill>
                <a:srgbClr val="0000CC"/>
              </a:solidFill>
            </a:endParaRPr>
          </a:p>
        </p:txBody>
      </p:sp>
      <p:sp>
        <p:nvSpPr>
          <p:cNvPr id="13330" name="Text Box 26"/>
          <p:cNvSpPr txBox="1">
            <a:spLocks noChangeArrowheads="1"/>
          </p:cNvSpPr>
          <p:nvPr/>
        </p:nvSpPr>
        <p:spPr bwMode="auto">
          <a:xfrm>
            <a:off x="4632325" y="6438900"/>
            <a:ext cx="5238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CC"/>
                </a:solidFill>
              </a:rPr>
              <a:t>K</a:t>
            </a:r>
            <a:r>
              <a:rPr lang="en-US" sz="1400" b="1">
                <a:solidFill>
                  <a:srgbClr val="0000CC"/>
                </a:solidFill>
                <a:latin typeface="Symbol" pitchFamily="18" charset="2"/>
              </a:rPr>
              <a:t>a</a:t>
            </a:r>
            <a:r>
              <a:rPr lang="en-US" sz="1400" b="1">
                <a:solidFill>
                  <a:srgbClr val="0000CC"/>
                </a:solidFill>
              </a:rPr>
              <a:t>1</a:t>
            </a:r>
            <a:endParaRPr lang="ru-RU" sz="1400" b="1">
              <a:solidFill>
                <a:srgbClr val="0000CC"/>
              </a:solidFill>
            </a:endParaRPr>
          </a:p>
        </p:txBody>
      </p:sp>
      <p:sp>
        <p:nvSpPr>
          <p:cNvPr id="13331" name="Text Box 27"/>
          <p:cNvSpPr txBox="1">
            <a:spLocks noChangeArrowheads="1"/>
          </p:cNvSpPr>
          <p:nvPr/>
        </p:nvSpPr>
        <p:spPr bwMode="auto">
          <a:xfrm>
            <a:off x="2016125" y="3975100"/>
            <a:ext cx="5238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CC"/>
                </a:solidFill>
              </a:rPr>
              <a:t>He</a:t>
            </a:r>
            <a:r>
              <a:rPr lang="en-US" sz="1400" b="1">
                <a:solidFill>
                  <a:srgbClr val="0000CC"/>
                </a:solidFill>
                <a:latin typeface="Symbol" pitchFamily="18" charset="2"/>
              </a:rPr>
              <a:t>a</a:t>
            </a:r>
            <a:endParaRPr lang="ru-RU" sz="1400" b="1">
              <a:solidFill>
                <a:srgbClr val="0000CC"/>
              </a:solidFill>
            </a:endParaRPr>
          </a:p>
        </p:txBody>
      </p:sp>
      <p:sp>
        <p:nvSpPr>
          <p:cNvPr id="13332" name="Text Box 28"/>
          <p:cNvSpPr txBox="1">
            <a:spLocks noChangeArrowheads="1"/>
          </p:cNvSpPr>
          <p:nvPr/>
        </p:nvSpPr>
        <p:spPr bwMode="auto">
          <a:xfrm>
            <a:off x="5470525" y="4700588"/>
            <a:ext cx="3521075" cy="13144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i="1">
                <a:solidFill>
                  <a:srgbClr val="000000"/>
                </a:solidFill>
              </a:rPr>
              <a:t>Reliable and precise references</a:t>
            </a:r>
          </a:p>
          <a:p>
            <a:pPr fontAlgn="base">
              <a:spcBef>
                <a:spcPct val="0"/>
              </a:spcBef>
              <a:spcAft>
                <a:spcPct val="0"/>
              </a:spcAft>
            </a:pPr>
            <a:r>
              <a:rPr lang="en-US" sz="1600" b="1" i="1">
                <a:solidFill>
                  <a:srgbClr val="000000"/>
                </a:solidFill>
              </a:rPr>
              <a:t>for spectral dispersion:</a:t>
            </a:r>
          </a:p>
          <a:p>
            <a:pPr fontAlgn="base">
              <a:spcBef>
                <a:spcPct val="0"/>
              </a:spcBef>
              <a:spcAft>
                <a:spcPct val="0"/>
              </a:spcAft>
            </a:pPr>
            <a:r>
              <a:rPr lang="en-US" sz="1600" b="1" i="1">
                <a:solidFill>
                  <a:srgbClr val="000000"/>
                </a:solidFill>
              </a:rPr>
              <a:t>K-edge of absorption, neutral K</a:t>
            </a:r>
            <a:r>
              <a:rPr lang="en-US" sz="1600" b="1" i="1">
                <a:solidFill>
                  <a:srgbClr val="000000"/>
                </a:solidFill>
                <a:latin typeface="Symbol" pitchFamily="18" charset="2"/>
              </a:rPr>
              <a:t>a</a:t>
            </a:r>
            <a:r>
              <a:rPr lang="en-US" sz="1600" b="1" i="1">
                <a:solidFill>
                  <a:srgbClr val="000000"/>
                </a:solidFill>
              </a:rPr>
              <a:t>1.</a:t>
            </a:r>
          </a:p>
          <a:p>
            <a:pPr fontAlgn="base">
              <a:spcBef>
                <a:spcPct val="0"/>
              </a:spcBef>
              <a:spcAft>
                <a:spcPct val="0"/>
              </a:spcAft>
            </a:pPr>
            <a:r>
              <a:rPr lang="en-US" sz="1600" b="1" i="1">
                <a:solidFill>
                  <a:srgbClr val="5A0DAF"/>
                </a:solidFill>
              </a:rPr>
              <a:t>Positions of K</a:t>
            </a:r>
            <a:r>
              <a:rPr lang="en-US" sz="1600" b="1" i="1">
                <a:solidFill>
                  <a:srgbClr val="5A0DAF"/>
                </a:solidFill>
                <a:latin typeface="Symbol" pitchFamily="18" charset="2"/>
              </a:rPr>
              <a:t>a</a:t>
            </a:r>
            <a:r>
              <a:rPr lang="en-US" sz="1600" b="1" i="1">
                <a:solidFill>
                  <a:srgbClr val="5A0DAF"/>
                </a:solidFill>
              </a:rPr>
              <a:t>-satellites can be</a:t>
            </a:r>
          </a:p>
          <a:p>
            <a:pPr fontAlgn="base">
              <a:spcBef>
                <a:spcPct val="0"/>
              </a:spcBef>
              <a:spcAft>
                <a:spcPct val="0"/>
              </a:spcAft>
            </a:pPr>
            <a:r>
              <a:rPr lang="en-US" sz="1600" b="1" i="1">
                <a:solidFill>
                  <a:srgbClr val="5A0DAF"/>
                </a:solidFill>
              </a:rPr>
              <a:t>measured with 1 mÅ precision</a:t>
            </a:r>
            <a:endParaRPr lang="ru-RU" sz="1600" b="1" i="1">
              <a:solidFill>
                <a:srgbClr val="5A0DAF"/>
              </a:solidFill>
            </a:endParaRPr>
          </a:p>
        </p:txBody>
      </p:sp>
      <p:sp>
        <p:nvSpPr>
          <p:cNvPr id="19485" name="Oval 29"/>
          <p:cNvSpPr>
            <a:spLocks noChangeArrowheads="1"/>
          </p:cNvSpPr>
          <p:nvPr/>
        </p:nvSpPr>
        <p:spPr bwMode="auto">
          <a:xfrm>
            <a:off x="2844800" y="2697163"/>
            <a:ext cx="2006600" cy="1143000"/>
          </a:xfrm>
          <a:prstGeom prst="ellipse">
            <a:avLst/>
          </a:prstGeom>
          <a:noFill/>
          <a:ln w="38100">
            <a:solidFill>
              <a:srgbClr val="FF9900"/>
            </a:solidFill>
            <a:round/>
            <a:headEnd/>
            <a:tailEnd/>
          </a:ln>
        </p:spPr>
        <p:txBody>
          <a:bodyPr wrap="none" anchor="ctr"/>
          <a:lstStyle/>
          <a:p>
            <a:pPr fontAlgn="base">
              <a:spcBef>
                <a:spcPct val="0"/>
              </a:spcBef>
              <a:spcAft>
                <a:spcPct val="0"/>
              </a:spcAft>
            </a:pPr>
            <a:endParaRPr lang="en-US" b="1">
              <a:solidFill>
                <a:srgbClr val="000000"/>
              </a:solidFill>
            </a:endParaRPr>
          </a:p>
        </p:txBody>
      </p:sp>
      <p:sp>
        <p:nvSpPr>
          <p:cNvPr id="19486" name="Oval 30"/>
          <p:cNvSpPr>
            <a:spLocks noChangeArrowheads="1"/>
          </p:cNvSpPr>
          <p:nvPr/>
        </p:nvSpPr>
        <p:spPr bwMode="auto">
          <a:xfrm>
            <a:off x="5499100" y="2709863"/>
            <a:ext cx="2006600" cy="1143000"/>
          </a:xfrm>
          <a:prstGeom prst="ellipse">
            <a:avLst/>
          </a:prstGeom>
          <a:noFill/>
          <a:ln w="38100">
            <a:solidFill>
              <a:srgbClr val="FF9900"/>
            </a:solidFill>
            <a:round/>
            <a:headEnd/>
            <a:tailEnd/>
          </a:ln>
        </p:spPr>
        <p:txBody>
          <a:bodyPr wrap="none" anchor="ctr"/>
          <a:lstStyle/>
          <a:p>
            <a:pPr fontAlgn="base">
              <a:spcBef>
                <a:spcPct val="0"/>
              </a:spcBef>
              <a:spcAft>
                <a:spcPct val="0"/>
              </a:spcAft>
            </a:pPr>
            <a:endParaRPr lang="en-US" b="1">
              <a:solidFill>
                <a:srgbClr val="000000"/>
              </a:solidFill>
            </a:endParaRPr>
          </a:p>
        </p:txBody>
      </p:sp>
      <p:grpSp>
        <p:nvGrpSpPr>
          <p:cNvPr id="2" name="Group 34"/>
          <p:cNvGrpSpPr>
            <a:grpSpLocks/>
          </p:cNvGrpSpPr>
          <p:nvPr/>
        </p:nvGrpSpPr>
        <p:grpSpPr bwMode="auto">
          <a:xfrm>
            <a:off x="166688" y="982663"/>
            <a:ext cx="8621712" cy="1158875"/>
            <a:chOff x="97" y="523"/>
            <a:chExt cx="5431" cy="730"/>
          </a:xfrm>
        </p:grpSpPr>
        <p:pic>
          <p:nvPicPr>
            <p:cNvPr id="13344" name="Picture 32"/>
            <p:cNvPicPr>
              <a:picLocks noChangeAspect="1" noChangeArrowheads="1"/>
            </p:cNvPicPr>
            <p:nvPr/>
          </p:nvPicPr>
          <p:blipFill>
            <a:blip r:embed="rId5" cstate="email"/>
            <a:srcRect/>
            <a:stretch>
              <a:fillRect/>
            </a:stretch>
          </p:blipFill>
          <p:spPr bwMode="auto">
            <a:xfrm>
              <a:off x="97" y="523"/>
              <a:ext cx="3271" cy="730"/>
            </a:xfrm>
            <a:prstGeom prst="rect">
              <a:avLst/>
            </a:prstGeom>
            <a:noFill/>
            <a:ln w="9525">
              <a:noFill/>
              <a:miter lim="800000"/>
              <a:headEnd/>
              <a:tailEnd/>
            </a:ln>
          </p:spPr>
        </p:pic>
        <p:pic>
          <p:nvPicPr>
            <p:cNvPr id="13345" name="Picture 33"/>
            <p:cNvPicPr>
              <a:picLocks noChangeAspect="1" noChangeArrowheads="1"/>
            </p:cNvPicPr>
            <p:nvPr/>
          </p:nvPicPr>
          <p:blipFill>
            <a:blip r:embed="rId6" cstate="email"/>
            <a:srcRect/>
            <a:stretch>
              <a:fillRect/>
            </a:stretch>
          </p:blipFill>
          <p:spPr bwMode="auto">
            <a:xfrm>
              <a:off x="3408" y="523"/>
              <a:ext cx="2120" cy="730"/>
            </a:xfrm>
            <a:prstGeom prst="rect">
              <a:avLst/>
            </a:prstGeom>
            <a:noFill/>
            <a:ln w="9525">
              <a:noFill/>
              <a:miter lim="800000"/>
              <a:headEnd/>
              <a:tailEnd/>
            </a:ln>
          </p:spPr>
        </p:pic>
      </p:grpSp>
      <p:grpSp>
        <p:nvGrpSpPr>
          <p:cNvPr id="3" name="Group 38"/>
          <p:cNvGrpSpPr>
            <a:grpSpLocks/>
          </p:cNvGrpSpPr>
          <p:nvPr/>
        </p:nvGrpSpPr>
        <p:grpSpPr bwMode="auto">
          <a:xfrm>
            <a:off x="7918450" y="762000"/>
            <a:ext cx="0" cy="1714500"/>
            <a:chOff x="4988" y="384"/>
            <a:chExt cx="0" cy="1080"/>
          </a:xfrm>
        </p:grpSpPr>
        <p:sp>
          <p:nvSpPr>
            <p:cNvPr id="13342" name="Line 36"/>
            <p:cNvSpPr>
              <a:spLocks noChangeShapeType="1"/>
            </p:cNvSpPr>
            <p:nvPr/>
          </p:nvSpPr>
          <p:spPr bwMode="auto">
            <a:xfrm>
              <a:off x="4988" y="1040"/>
              <a:ext cx="0" cy="424"/>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3343" name="Line 37"/>
            <p:cNvSpPr>
              <a:spLocks noChangeShapeType="1"/>
            </p:cNvSpPr>
            <p:nvPr/>
          </p:nvSpPr>
          <p:spPr bwMode="auto">
            <a:xfrm>
              <a:off x="4988" y="384"/>
              <a:ext cx="0" cy="256"/>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grpSp>
      <p:sp>
        <p:nvSpPr>
          <p:cNvPr id="19495" name="Text Box 39"/>
          <p:cNvSpPr txBox="1">
            <a:spLocks noChangeArrowheads="1"/>
          </p:cNvSpPr>
          <p:nvPr/>
        </p:nvSpPr>
        <p:spPr bwMode="auto">
          <a:xfrm>
            <a:off x="7921625" y="2190750"/>
            <a:ext cx="571500"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CC6600"/>
                </a:solidFill>
              </a:rPr>
              <a:t>K</a:t>
            </a:r>
            <a:r>
              <a:rPr lang="en-US" sz="1600" b="1">
                <a:solidFill>
                  <a:srgbClr val="CC6600"/>
                </a:solidFill>
                <a:latin typeface="Symbol" pitchFamily="18" charset="2"/>
              </a:rPr>
              <a:t>a</a:t>
            </a:r>
            <a:r>
              <a:rPr lang="en-US" sz="1600" b="1">
                <a:solidFill>
                  <a:srgbClr val="CC6600"/>
                </a:solidFill>
              </a:rPr>
              <a:t>1</a:t>
            </a:r>
            <a:endParaRPr lang="ru-RU" sz="1600" b="1">
              <a:solidFill>
                <a:srgbClr val="CC6600"/>
              </a:solidFill>
            </a:endParaRPr>
          </a:p>
        </p:txBody>
      </p:sp>
      <p:grpSp>
        <p:nvGrpSpPr>
          <p:cNvPr id="4" name="Group 44"/>
          <p:cNvGrpSpPr>
            <a:grpSpLocks/>
          </p:cNvGrpSpPr>
          <p:nvPr/>
        </p:nvGrpSpPr>
        <p:grpSpPr bwMode="auto">
          <a:xfrm>
            <a:off x="2165350" y="723900"/>
            <a:ext cx="0" cy="1714500"/>
            <a:chOff x="4988" y="384"/>
            <a:chExt cx="0" cy="1080"/>
          </a:xfrm>
        </p:grpSpPr>
        <p:sp>
          <p:nvSpPr>
            <p:cNvPr id="13340" name="Line 45"/>
            <p:cNvSpPr>
              <a:spLocks noChangeShapeType="1"/>
            </p:cNvSpPr>
            <p:nvPr/>
          </p:nvSpPr>
          <p:spPr bwMode="auto">
            <a:xfrm>
              <a:off x="4988" y="1040"/>
              <a:ext cx="0" cy="424"/>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3341" name="Line 46"/>
            <p:cNvSpPr>
              <a:spLocks noChangeShapeType="1"/>
            </p:cNvSpPr>
            <p:nvPr/>
          </p:nvSpPr>
          <p:spPr bwMode="auto">
            <a:xfrm>
              <a:off x="4988" y="384"/>
              <a:ext cx="0" cy="256"/>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grpSp>
      <p:sp>
        <p:nvSpPr>
          <p:cNvPr id="19503" name="Text Box 47"/>
          <p:cNvSpPr txBox="1">
            <a:spLocks noChangeArrowheads="1"/>
          </p:cNvSpPr>
          <p:nvPr/>
        </p:nvSpPr>
        <p:spPr bwMode="auto">
          <a:xfrm>
            <a:off x="2155825" y="2165350"/>
            <a:ext cx="571500"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CC6600"/>
                </a:solidFill>
              </a:rPr>
              <a:t>He</a:t>
            </a:r>
            <a:r>
              <a:rPr lang="en-US" sz="1600" b="1">
                <a:solidFill>
                  <a:srgbClr val="CC6600"/>
                </a:solidFill>
                <a:latin typeface="Symbol" pitchFamily="18" charset="2"/>
              </a:rPr>
              <a:t>a</a:t>
            </a:r>
            <a:endParaRPr lang="ru-RU" sz="1600" b="1">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85"/>
                                        </p:tgtEl>
                                        <p:attrNameLst>
                                          <p:attrName>style.visibility</p:attrName>
                                        </p:attrNameLst>
                                      </p:cBhvr>
                                      <p:to>
                                        <p:strVal val="visible"/>
                                      </p:to>
                                    </p:set>
                                    <p:animEffect transition="in" filter="blinds(horizontal)">
                                      <p:cBhvr>
                                        <p:cTn id="7" dur="500"/>
                                        <p:tgtEl>
                                          <p:spTgt spid="1948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486"/>
                                        </p:tgtEl>
                                        <p:attrNameLst>
                                          <p:attrName>style.visibility</p:attrName>
                                        </p:attrNameLst>
                                      </p:cBhvr>
                                      <p:to>
                                        <p:strVal val="visible"/>
                                      </p:to>
                                    </p:set>
                                    <p:animEffect transition="in" filter="blinds(horizontal)">
                                      <p:cBhvr>
                                        <p:cTn id="10" dur="500"/>
                                        <p:tgtEl>
                                          <p:spTgt spid="19486"/>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495"/>
                                        </p:tgtEl>
                                        <p:attrNameLst>
                                          <p:attrName>style.visibility</p:attrName>
                                        </p:attrNameLst>
                                      </p:cBhvr>
                                      <p:to>
                                        <p:strVal val="visible"/>
                                      </p:to>
                                    </p:set>
                                    <p:animEffect transition="in" filter="blinds(horizontal)">
                                      <p:cBhvr>
                                        <p:cTn id="16" dur="500"/>
                                        <p:tgtEl>
                                          <p:spTgt spid="19495"/>
                                        </p:tgtEl>
                                      </p:cBhvr>
                                    </p:animEffect>
                                  </p:childTnLst>
                                </p:cTn>
                              </p:par>
                              <p:par>
                                <p:cTn id="17" presetID="3"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503"/>
                                        </p:tgtEl>
                                        <p:attrNameLst>
                                          <p:attrName>style.visibility</p:attrName>
                                        </p:attrNameLst>
                                      </p:cBhvr>
                                      <p:to>
                                        <p:strVal val="visible"/>
                                      </p:to>
                                    </p:set>
                                    <p:animEffect transition="in" filter="blinds(horizontal)">
                                      <p:cBhvr>
                                        <p:cTn id="22" dur="500"/>
                                        <p:tgtEl>
                                          <p:spTgt spid="19503"/>
                                        </p:tgtEl>
                                      </p:cBhvr>
                                    </p:animEffect>
                                  </p:childTnLst>
                                </p:cTn>
                              </p:par>
                              <p:par>
                                <p:cTn id="23" presetID="3"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5" grpId="0" animBg="1"/>
      <p:bldP spid="19486" grpId="0" animBg="1"/>
      <p:bldP spid="19495" grpId="0"/>
      <p:bldP spid="195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a:grpSpLocks/>
          </p:cNvGrpSpPr>
          <p:nvPr/>
        </p:nvGrpSpPr>
        <p:grpSpPr bwMode="auto">
          <a:xfrm>
            <a:off x="2667000" y="2335213"/>
            <a:ext cx="6032500" cy="3690937"/>
            <a:chOff x="1680" y="1471"/>
            <a:chExt cx="3800" cy="2325"/>
          </a:xfrm>
        </p:grpSpPr>
        <p:pic>
          <p:nvPicPr>
            <p:cNvPr id="14356" name="Picture 38" descr="hea-ka-spect"/>
            <p:cNvPicPr>
              <a:picLocks noChangeAspect="1" noChangeArrowheads="1"/>
            </p:cNvPicPr>
            <p:nvPr/>
          </p:nvPicPr>
          <p:blipFill>
            <a:blip r:embed="rId2" cstate="email"/>
            <a:srcRect/>
            <a:stretch>
              <a:fillRect/>
            </a:stretch>
          </p:blipFill>
          <p:spPr bwMode="auto">
            <a:xfrm>
              <a:off x="2808" y="1540"/>
              <a:ext cx="2672" cy="2256"/>
            </a:xfrm>
            <a:prstGeom prst="rect">
              <a:avLst/>
            </a:prstGeom>
            <a:noFill/>
            <a:ln w="9525">
              <a:noFill/>
              <a:miter lim="800000"/>
              <a:headEnd/>
              <a:tailEnd/>
            </a:ln>
          </p:spPr>
        </p:pic>
        <p:sp>
          <p:nvSpPr>
            <p:cNvPr id="14357" name="Line 40"/>
            <p:cNvSpPr>
              <a:spLocks noChangeShapeType="1"/>
            </p:cNvSpPr>
            <p:nvPr/>
          </p:nvSpPr>
          <p:spPr bwMode="auto">
            <a:xfrm>
              <a:off x="2256" y="2104"/>
              <a:ext cx="832" cy="0"/>
            </a:xfrm>
            <a:prstGeom prst="line">
              <a:avLst/>
            </a:prstGeom>
            <a:noFill/>
            <a:ln w="28575">
              <a:solidFill>
                <a:srgbClr val="CC66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14358" name="Line 41"/>
            <p:cNvSpPr>
              <a:spLocks noChangeShapeType="1"/>
            </p:cNvSpPr>
            <p:nvPr/>
          </p:nvSpPr>
          <p:spPr bwMode="auto">
            <a:xfrm>
              <a:off x="1680" y="2312"/>
              <a:ext cx="1440" cy="664"/>
            </a:xfrm>
            <a:prstGeom prst="line">
              <a:avLst/>
            </a:prstGeom>
            <a:noFill/>
            <a:ln w="28575">
              <a:solidFill>
                <a:srgbClr val="CC66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14359" name="Text Box 44"/>
            <p:cNvSpPr txBox="1">
              <a:spLocks noChangeArrowheads="1"/>
            </p:cNvSpPr>
            <p:nvPr/>
          </p:nvSpPr>
          <p:spPr bwMode="auto">
            <a:xfrm>
              <a:off x="3014" y="1559"/>
              <a:ext cx="321"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Hea</a:t>
              </a:r>
              <a:endParaRPr lang="ru-RU" sz="1400" b="1">
                <a:solidFill>
                  <a:srgbClr val="000000"/>
                </a:solidFill>
              </a:endParaRPr>
            </a:p>
          </p:txBody>
        </p:sp>
        <p:sp>
          <p:nvSpPr>
            <p:cNvPr id="14360" name="Text Box 45"/>
            <p:cNvSpPr txBox="1">
              <a:spLocks noChangeArrowheads="1"/>
            </p:cNvSpPr>
            <p:nvPr/>
          </p:nvSpPr>
          <p:spPr bwMode="auto">
            <a:xfrm>
              <a:off x="3678" y="1567"/>
              <a:ext cx="661"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Li-like sat.</a:t>
              </a:r>
              <a:endParaRPr lang="ru-RU" sz="1400" b="1">
                <a:solidFill>
                  <a:srgbClr val="000000"/>
                </a:solidFill>
              </a:endParaRPr>
            </a:p>
          </p:txBody>
        </p:sp>
        <p:sp>
          <p:nvSpPr>
            <p:cNvPr id="14361" name="Text Box 46"/>
            <p:cNvSpPr txBox="1">
              <a:spLocks noChangeArrowheads="1"/>
            </p:cNvSpPr>
            <p:nvPr/>
          </p:nvSpPr>
          <p:spPr bwMode="auto">
            <a:xfrm>
              <a:off x="3790" y="1879"/>
              <a:ext cx="705"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Be-like sat.</a:t>
              </a:r>
              <a:endParaRPr lang="ru-RU" sz="1400" b="1">
                <a:solidFill>
                  <a:srgbClr val="000000"/>
                </a:solidFill>
              </a:endParaRPr>
            </a:p>
          </p:txBody>
        </p:sp>
        <p:sp>
          <p:nvSpPr>
            <p:cNvPr id="14362" name="Text Box 47"/>
            <p:cNvSpPr txBox="1">
              <a:spLocks noChangeArrowheads="1"/>
            </p:cNvSpPr>
            <p:nvPr/>
          </p:nvSpPr>
          <p:spPr bwMode="auto">
            <a:xfrm>
              <a:off x="3326" y="1471"/>
              <a:ext cx="389"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Inter.</a:t>
              </a:r>
              <a:endParaRPr lang="ru-RU" sz="1400" b="1">
                <a:solidFill>
                  <a:srgbClr val="000000"/>
                </a:solidFill>
              </a:endParaRPr>
            </a:p>
          </p:txBody>
        </p:sp>
      </p:grpSp>
      <p:sp>
        <p:nvSpPr>
          <p:cNvPr id="23559" name="Rectangle 7"/>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Experimental results - references</a:t>
            </a:r>
            <a:endParaRPr lang="en-US" sz="2400" b="1">
              <a:solidFill>
                <a:srgbClr val="5A0DAF"/>
              </a:solidFill>
              <a:effectLst>
                <a:outerShdw blurRad="38100" dist="38100" dir="2700000" algn="tl">
                  <a:srgbClr val="000000"/>
                </a:outerShdw>
              </a:effectLst>
              <a:latin typeface="Comic Sans MS" pitchFamily="66" charset="0"/>
            </a:endParaRPr>
          </a:p>
        </p:txBody>
      </p:sp>
      <p:grpSp>
        <p:nvGrpSpPr>
          <p:cNvPr id="3" name="Group 23"/>
          <p:cNvGrpSpPr>
            <a:grpSpLocks/>
          </p:cNvGrpSpPr>
          <p:nvPr/>
        </p:nvGrpSpPr>
        <p:grpSpPr bwMode="auto">
          <a:xfrm>
            <a:off x="153988" y="969963"/>
            <a:ext cx="8621712" cy="1158875"/>
            <a:chOff x="97" y="523"/>
            <a:chExt cx="5431" cy="730"/>
          </a:xfrm>
        </p:grpSpPr>
        <p:pic>
          <p:nvPicPr>
            <p:cNvPr id="14354" name="Picture 24"/>
            <p:cNvPicPr>
              <a:picLocks noChangeAspect="1" noChangeArrowheads="1"/>
            </p:cNvPicPr>
            <p:nvPr/>
          </p:nvPicPr>
          <p:blipFill>
            <a:blip r:embed="rId3" cstate="email"/>
            <a:srcRect/>
            <a:stretch>
              <a:fillRect/>
            </a:stretch>
          </p:blipFill>
          <p:spPr bwMode="auto">
            <a:xfrm>
              <a:off x="97" y="523"/>
              <a:ext cx="3271" cy="730"/>
            </a:xfrm>
            <a:prstGeom prst="rect">
              <a:avLst/>
            </a:prstGeom>
            <a:noFill/>
            <a:ln w="9525">
              <a:noFill/>
              <a:miter lim="800000"/>
              <a:headEnd/>
              <a:tailEnd/>
            </a:ln>
          </p:spPr>
        </p:pic>
        <p:pic>
          <p:nvPicPr>
            <p:cNvPr id="14355" name="Picture 25"/>
            <p:cNvPicPr>
              <a:picLocks noChangeAspect="1" noChangeArrowheads="1"/>
            </p:cNvPicPr>
            <p:nvPr/>
          </p:nvPicPr>
          <p:blipFill>
            <a:blip r:embed="rId4" cstate="email"/>
            <a:srcRect/>
            <a:stretch>
              <a:fillRect/>
            </a:stretch>
          </p:blipFill>
          <p:spPr bwMode="auto">
            <a:xfrm>
              <a:off x="3408" y="523"/>
              <a:ext cx="2120" cy="730"/>
            </a:xfrm>
            <a:prstGeom prst="rect">
              <a:avLst/>
            </a:prstGeom>
            <a:noFill/>
            <a:ln w="9525">
              <a:noFill/>
              <a:miter lim="800000"/>
              <a:headEnd/>
              <a:tailEnd/>
            </a:ln>
          </p:spPr>
        </p:pic>
      </p:grpSp>
      <p:grpSp>
        <p:nvGrpSpPr>
          <p:cNvPr id="4" name="Group 26"/>
          <p:cNvGrpSpPr>
            <a:grpSpLocks/>
          </p:cNvGrpSpPr>
          <p:nvPr/>
        </p:nvGrpSpPr>
        <p:grpSpPr bwMode="auto">
          <a:xfrm>
            <a:off x="7918450" y="749300"/>
            <a:ext cx="0" cy="1714500"/>
            <a:chOff x="4988" y="384"/>
            <a:chExt cx="0" cy="1080"/>
          </a:xfrm>
        </p:grpSpPr>
        <p:sp>
          <p:nvSpPr>
            <p:cNvPr id="14352" name="Line 27"/>
            <p:cNvSpPr>
              <a:spLocks noChangeShapeType="1"/>
            </p:cNvSpPr>
            <p:nvPr/>
          </p:nvSpPr>
          <p:spPr bwMode="auto">
            <a:xfrm>
              <a:off x="4988" y="1040"/>
              <a:ext cx="0" cy="424"/>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4353" name="Line 28"/>
            <p:cNvSpPr>
              <a:spLocks noChangeShapeType="1"/>
            </p:cNvSpPr>
            <p:nvPr/>
          </p:nvSpPr>
          <p:spPr bwMode="auto">
            <a:xfrm>
              <a:off x="4988" y="384"/>
              <a:ext cx="0" cy="256"/>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grpSp>
      <p:sp>
        <p:nvSpPr>
          <p:cNvPr id="14342" name="Text Box 29"/>
          <p:cNvSpPr txBox="1">
            <a:spLocks noChangeArrowheads="1"/>
          </p:cNvSpPr>
          <p:nvPr/>
        </p:nvSpPr>
        <p:spPr bwMode="auto">
          <a:xfrm>
            <a:off x="7908925" y="2178050"/>
            <a:ext cx="571500"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CC6600"/>
                </a:solidFill>
              </a:rPr>
              <a:t>K</a:t>
            </a:r>
            <a:r>
              <a:rPr lang="en-US" sz="1600" b="1">
                <a:solidFill>
                  <a:srgbClr val="CC6600"/>
                </a:solidFill>
                <a:latin typeface="Symbol" pitchFamily="18" charset="2"/>
              </a:rPr>
              <a:t>a</a:t>
            </a:r>
            <a:r>
              <a:rPr lang="en-US" sz="1600" b="1">
                <a:solidFill>
                  <a:srgbClr val="CC6600"/>
                </a:solidFill>
              </a:rPr>
              <a:t>1</a:t>
            </a:r>
            <a:endParaRPr lang="ru-RU" sz="1600" b="1">
              <a:solidFill>
                <a:srgbClr val="CC6600"/>
              </a:solidFill>
            </a:endParaRPr>
          </a:p>
        </p:txBody>
      </p:sp>
      <p:grpSp>
        <p:nvGrpSpPr>
          <p:cNvPr id="5" name="Group 30"/>
          <p:cNvGrpSpPr>
            <a:grpSpLocks/>
          </p:cNvGrpSpPr>
          <p:nvPr/>
        </p:nvGrpSpPr>
        <p:grpSpPr bwMode="auto">
          <a:xfrm>
            <a:off x="2165350" y="723900"/>
            <a:ext cx="0" cy="1714500"/>
            <a:chOff x="4988" y="384"/>
            <a:chExt cx="0" cy="1080"/>
          </a:xfrm>
        </p:grpSpPr>
        <p:sp>
          <p:nvSpPr>
            <p:cNvPr id="14350" name="Line 31"/>
            <p:cNvSpPr>
              <a:spLocks noChangeShapeType="1"/>
            </p:cNvSpPr>
            <p:nvPr/>
          </p:nvSpPr>
          <p:spPr bwMode="auto">
            <a:xfrm>
              <a:off x="4988" y="1040"/>
              <a:ext cx="0" cy="424"/>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sp>
          <p:nvSpPr>
            <p:cNvPr id="14351" name="Line 32"/>
            <p:cNvSpPr>
              <a:spLocks noChangeShapeType="1"/>
            </p:cNvSpPr>
            <p:nvPr/>
          </p:nvSpPr>
          <p:spPr bwMode="auto">
            <a:xfrm>
              <a:off x="4988" y="384"/>
              <a:ext cx="0" cy="256"/>
            </a:xfrm>
            <a:prstGeom prst="line">
              <a:avLst/>
            </a:prstGeom>
            <a:noFill/>
            <a:ln w="57150">
              <a:solidFill>
                <a:srgbClr val="FF9900"/>
              </a:solidFill>
              <a:prstDash val="sysDot"/>
              <a:round/>
              <a:headEnd/>
              <a:tailEnd/>
            </a:ln>
          </p:spPr>
          <p:txBody>
            <a:bodyPr/>
            <a:lstStyle/>
            <a:p>
              <a:pPr fontAlgn="base">
                <a:spcBef>
                  <a:spcPct val="0"/>
                </a:spcBef>
                <a:spcAft>
                  <a:spcPct val="0"/>
                </a:spcAft>
              </a:pPr>
              <a:endParaRPr lang="en-US" b="1">
                <a:solidFill>
                  <a:srgbClr val="000000"/>
                </a:solidFill>
              </a:endParaRPr>
            </a:p>
          </p:txBody>
        </p:sp>
      </p:grpSp>
      <p:sp>
        <p:nvSpPr>
          <p:cNvPr id="14344" name="Text Box 33"/>
          <p:cNvSpPr txBox="1">
            <a:spLocks noChangeArrowheads="1"/>
          </p:cNvSpPr>
          <p:nvPr/>
        </p:nvSpPr>
        <p:spPr bwMode="auto">
          <a:xfrm>
            <a:off x="2155825" y="2152650"/>
            <a:ext cx="571500"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CC6600"/>
                </a:solidFill>
              </a:rPr>
              <a:t>He</a:t>
            </a:r>
            <a:r>
              <a:rPr lang="en-US" sz="1600" b="1">
                <a:solidFill>
                  <a:srgbClr val="CC6600"/>
                </a:solidFill>
                <a:latin typeface="Symbol" pitchFamily="18" charset="2"/>
              </a:rPr>
              <a:t>a</a:t>
            </a:r>
            <a:endParaRPr lang="ru-RU" sz="1600" b="1">
              <a:solidFill>
                <a:srgbClr val="CC6600"/>
              </a:solidFill>
            </a:endParaRPr>
          </a:p>
        </p:txBody>
      </p:sp>
      <p:pic>
        <p:nvPicPr>
          <p:cNvPr id="23589" name="Picture 37" descr="depth-referene"/>
          <p:cNvPicPr>
            <a:picLocks noChangeAspect="1" noChangeArrowheads="1"/>
          </p:cNvPicPr>
          <p:nvPr/>
        </p:nvPicPr>
        <p:blipFill>
          <a:blip r:embed="rId5" cstate="email">
            <a:lum bright="-12000" contrast="24000"/>
          </a:blip>
          <a:srcRect/>
          <a:stretch>
            <a:fillRect/>
          </a:stretch>
        </p:blipFill>
        <p:spPr bwMode="auto">
          <a:xfrm>
            <a:off x="250825" y="2487613"/>
            <a:ext cx="3517900" cy="4052887"/>
          </a:xfrm>
          <a:prstGeom prst="rect">
            <a:avLst/>
          </a:prstGeom>
          <a:noFill/>
          <a:ln w="9525">
            <a:noFill/>
            <a:miter lim="800000"/>
            <a:headEnd/>
            <a:tailEnd/>
          </a:ln>
        </p:spPr>
      </p:pic>
      <p:sp>
        <p:nvSpPr>
          <p:cNvPr id="23591" name="Text Box 39"/>
          <p:cNvSpPr txBox="1">
            <a:spLocks noChangeArrowheads="1"/>
          </p:cNvSpPr>
          <p:nvPr/>
        </p:nvSpPr>
        <p:spPr bwMode="auto">
          <a:xfrm>
            <a:off x="1787525" y="6126163"/>
            <a:ext cx="7472363"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800080"/>
                </a:solidFill>
              </a:rPr>
              <a:t>Area of </a:t>
            </a:r>
            <a:r>
              <a:rPr lang="en-US" sz="2000" b="1">
                <a:solidFill>
                  <a:srgbClr val="CC0000"/>
                </a:solidFill>
              </a:rPr>
              <a:t>WDM</a:t>
            </a:r>
            <a:r>
              <a:rPr lang="en-US" sz="2000" b="1">
                <a:solidFill>
                  <a:srgbClr val="800080"/>
                </a:solidFill>
              </a:rPr>
              <a:t> isochorically </a:t>
            </a:r>
            <a:r>
              <a:rPr lang="en-US" sz="2000" b="1">
                <a:solidFill>
                  <a:srgbClr val="CC0000"/>
                </a:solidFill>
              </a:rPr>
              <a:t>heated by hot electron flow only </a:t>
            </a:r>
          </a:p>
          <a:p>
            <a:pPr fontAlgn="base">
              <a:spcBef>
                <a:spcPct val="0"/>
              </a:spcBef>
              <a:spcAft>
                <a:spcPct val="0"/>
              </a:spcAft>
            </a:pPr>
            <a:r>
              <a:rPr lang="en-US" sz="2000" b="1">
                <a:solidFill>
                  <a:srgbClr val="CC0000"/>
                </a:solidFill>
              </a:rPr>
              <a:t>is certainly distinguished</a:t>
            </a:r>
            <a:r>
              <a:rPr lang="en-US" sz="2000" b="1">
                <a:solidFill>
                  <a:srgbClr val="800080"/>
                </a:solidFill>
              </a:rPr>
              <a:t> from that one heated by the laser</a:t>
            </a:r>
            <a:endParaRPr lang="ru-RU" sz="2000" b="1">
              <a:solidFill>
                <a:srgbClr val="800080"/>
              </a:solidFill>
            </a:endParaRPr>
          </a:p>
        </p:txBody>
      </p:sp>
      <p:grpSp>
        <p:nvGrpSpPr>
          <p:cNvPr id="6" name="Group 49"/>
          <p:cNvGrpSpPr>
            <a:grpSpLocks/>
          </p:cNvGrpSpPr>
          <p:nvPr/>
        </p:nvGrpSpPr>
        <p:grpSpPr bwMode="auto">
          <a:xfrm>
            <a:off x="6448425" y="2728913"/>
            <a:ext cx="1295400" cy="1814512"/>
            <a:chOff x="4062" y="1719"/>
            <a:chExt cx="816" cy="1143"/>
          </a:xfrm>
        </p:grpSpPr>
        <p:sp>
          <p:nvSpPr>
            <p:cNvPr id="14348" name="Text Box 42"/>
            <p:cNvSpPr txBox="1">
              <a:spLocks noChangeArrowheads="1"/>
            </p:cNvSpPr>
            <p:nvPr/>
          </p:nvSpPr>
          <p:spPr bwMode="auto">
            <a:xfrm>
              <a:off x="4062" y="1719"/>
              <a:ext cx="816" cy="231"/>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6600"/>
                  </a:solidFill>
                </a:rPr>
                <a:t>~ 1000 eV </a:t>
              </a:r>
              <a:endParaRPr lang="ru-RU" b="1">
                <a:solidFill>
                  <a:srgbClr val="CC6600"/>
                </a:solidFill>
              </a:endParaRPr>
            </a:p>
          </p:txBody>
        </p:sp>
        <p:sp>
          <p:nvSpPr>
            <p:cNvPr id="14349" name="Text Box 43"/>
            <p:cNvSpPr txBox="1">
              <a:spLocks noChangeArrowheads="1"/>
            </p:cNvSpPr>
            <p:nvPr/>
          </p:nvSpPr>
          <p:spPr bwMode="auto">
            <a:xfrm>
              <a:off x="4062" y="2631"/>
              <a:ext cx="740" cy="231"/>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6600"/>
                  </a:solidFill>
                </a:rPr>
                <a:t>10-50 eV </a:t>
              </a:r>
              <a:endParaRPr lang="ru-RU" b="1">
                <a:solidFill>
                  <a:srgbClr val="CC66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89"/>
                                        </p:tgtEl>
                                        <p:attrNameLst>
                                          <p:attrName>style.visibility</p:attrName>
                                        </p:attrNameLst>
                                      </p:cBhvr>
                                      <p:to>
                                        <p:strVal val="visible"/>
                                      </p:to>
                                    </p:set>
                                    <p:animEffect transition="in" filter="blinds(horizontal)">
                                      <p:cBhvr>
                                        <p:cTn id="7" dur="500"/>
                                        <p:tgtEl>
                                          <p:spTgt spid="235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3591"/>
                                        </p:tgtEl>
                                        <p:attrNameLst>
                                          <p:attrName>style.visibility</p:attrName>
                                        </p:attrNameLst>
                                      </p:cBhvr>
                                      <p:to>
                                        <p:strVal val="visible"/>
                                      </p:to>
                                    </p:set>
                                    <p:animEffect transition="in" filter="blinds(horizontal)">
                                      <p:cBhvr>
                                        <p:cTn id="21" dur="500"/>
                                        <p:tgtEl>
                                          <p:spTgt spid="23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Spectra simulation issues</a:t>
            </a:r>
            <a:endParaRPr lang="en-US" sz="2400" b="1">
              <a:solidFill>
                <a:srgbClr val="5A0DAF"/>
              </a:solidFill>
              <a:effectLst>
                <a:outerShdw blurRad="38100" dist="38100" dir="2700000" algn="tl">
                  <a:srgbClr val="000000"/>
                </a:outerShdw>
              </a:effectLst>
              <a:latin typeface="Comic Sans MS" pitchFamily="66" charset="0"/>
            </a:endParaRPr>
          </a:p>
        </p:txBody>
      </p:sp>
      <p:pic>
        <p:nvPicPr>
          <p:cNvPr id="24581" name="Picture 5" descr="scram-nlte"/>
          <p:cNvPicPr>
            <a:picLocks noChangeAspect="1" noChangeArrowheads="1"/>
          </p:cNvPicPr>
          <p:nvPr/>
        </p:nvPicPr>
        <p:blipFill>
          <a:blip r:embed="rId2" cstate="email"/>
          <a:srcRect/>
          <a:stretch>
            <a:fillRect/>
          </a:stretch>
        </p:blipFill>
        <p:spPr bwMode="auto">
          <a:xfrm>
            <a:off x="250825" y="2614613"/>
            <a:ext cx="5026025" cy="3962400"/>
          </a:xfrm>
          <a:prstGeom prst="rect">
            <a:avLst/>
          </a:prstGeom>
          <a:noFill/>
          <a:ln w="9525">
            <a:noFill/>
            <a:miter lim="800000"/>
            <a:headEnd/>
            <a:tailEnd/>
          </a:ln>
        </p:spPr>
      </p:pic>
      <p:sp>
        <p:nvSpPr>
          <p:cNvPr id="15364" name="Text Box 7"/>
          <p:cNvSpPr txBox="1">
            <a:spLocks noChangeArrowheads="1"/>
          </p:cNvSpPr>
          <p:nvPr/>
        </p:nvSpPr>
        <p:spPr bwMode="auto">
          <a:xfrm>
            <a:off x="228600" y="920750"/>
            <a:ext cx="8829675" cy="581025"/>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First spectra simulations for WDM radiation applied configuration-averaged MUZE model </a:t>
            </a:r>
          </a:p>
          <a:p>
            <a:pPr fontAlgn="base">
              <a:spcBef>
                <a:spcPct val="0"/>
              </a:spcBef>
              <a:spcAft>
                <a:spcPct val="0"/>
              </a:spcAft>
            </a:pPr>
            <a:r>
              <a:rPr lang="en-US" sz="1600" b="1">
                <a:solidFill>
                  <a:srgbClr val="000000"/>
                </a:solidFill>
              </a:rPr>
              <a:t>// S.B. Hansen et al., </a:t>
            </a:r>
            <a:r>
              <a:rPr lang="en-US" sz="1600" b="1" i="1">
                <a:solidFill>
                  <a:srgbClr val="000000"/>
                </a:solidFill>
              </a:rPr>
              <a:t>PRE </a:t>
            </a:r>
            <a:r>
              <a:rPr lang="en-US" sz="1600" b="1">
                <a:solidFill>
                  <a:srgbClr val="000000"/>
                </a:solidFill>
              </a:rPr>
              <a:t>72, 036408 (2005) </a:t>
            </a:r>
            <a:endParaRPr lang="ru-RU" sz="1600" b="1">
              <a:solidFill>
                <a:srgbClr val="000000"/>
              </a:solidFill>
            </a:endParaRPr>
          </a:p>
        </p:txBody>
      </p:sp>
      <p:sp>
        <p:nvSpPr>
          <p:cNvPr id="15365" name="Rectangle 13"/>
          <p:cNvSpPr>
            <a:spLocks noChangeArrowheads="1"/>
          </p:cNvSpPr>
          <p:nvPr/>
        </p:nvSpPr>
        <p:spPr bwMode="auto">
          <a:xfrm>
            <a:off x="228600" y="1544638"/>
            <a:ext cx="8235950" cy="825500"/>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srgbClr val="000000"/>
                </a:solidFill>
              </a:rPr>
              <a:t>Several synthetic DL/CA approaches are developed, particularly with a combination of NLTE FLYCHK and FLYSPEC codes // M. Murillo et al. PRE 87, 063113 (2013)</a:t>
            </a:r>
          </a:p>
        </p:txBody>
      </p:sp>
      <p:sp>
        <p:nvSpPr>
          <p:cNvPr id="24591" name="Text Box 15"/>
          <p:cNvSpPr txBox="1">
            <a:spLocks noChangeArrowheads="1"/>
          </p:cNvSpPr>
          <p:nvPr/>
        </p:nvSpPr>
        <p:spPr bwMode="auto">
          <a:xfrm>
            <a:off x="5151438" y="2595563"/>
            <a:ext cx="3992562" cy="1200150"/>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CC"/>
                </a:solidFill>
              </a:rPr>
              <a:t>T</a:t>
            </a:r>
            <a:r>
              <a:rPr lang="en-US" b="1" baseline="-25000">
                <a:solidFill>
                  <a:srgbClr val="0000CC"/>
                </a:solidFill>
              </a:rPr>
              <a:t>e</a:t>
            </a:r>
            <a:r>
              <a:rPr lang="en-US" b="1">
                <a:solidFill>
                  <a:srgbClr val="0000CC"/>
                </a:solidFill>
              </a:rPr>
              <a:t> values</a:t>
            </a:r>
            <a:r>
              <a:rPr lang="en-US" b="1">
                <a:solidFill>
                  <a:srgbClr val="000000"/>
                </a:solidFill>
              </a:rPr>
              <a:t> obtained ago with use </a:t>
            </a:r>
          </a:p>
          <a:p>
            <a:pPr fontAlgn="base">
              <a:spcBef>
                <a:spcPct val="0"/>
              </a:spcBef>
              <a:spcAft>
                <a:spcPct val="0"/>
              </a:spcAft>
            </a:pPr>
            <a:r>
              <a:rPr lang="en-US" b="1">
                <a:solidFill>
                  <a:srgbClr val="000000"/>
                </a:solidFill>
              </a:rPr>
              <a:t>of simplified models </a:t>
            </a:r>
            <a:r>
              <a:rPr lang="en-US" b="1">
                <a:solidFill>
                  <a:srgbClr val="0000CC"/>
                </a:solidFill>
              </a:rPr>
              <a:t>overestimate</a:t>
            </a:r>
            <a:r>
              <a:rPr lang="en-US" b="1">
                <a:solidFill>
                  <a:srgbClr val="000000"/>
                </a:solidFill>
              </a:rPr>
              <a:t> </a:t>
            </a:r>
          </a:p>
          <a:p>
            <a:pPr fontAlgn="base">
              <a:spcBef>
                <a:spcPct val="0"/>
              </a:spcBef>
              <a:spcAft>
                <a:spcPct val="0"/>
              </a:spcAft>
            </a:pPr>
            <a:r>
              <a:rPr lang="en-US" b="1">
                <a:solidFill>
                  <a:srgbClr val="000000"/>
                </a:solidFill>
              </a:rPr>
              <a:t>the actual heating of WDM </a:t>
            </a:r>
          </a:p>
          <a:p>
            <a:pPr fontAlgn="base">
              <a:spcBef>
                <a:spcPct val="0"/>
              </a:spcBef>
              <a:spcAft>
                <a:spcPct val="0"/>
              </a:spcAft>
            </a:pPr>
            <a:r>
              <a:rPr lang="en-US" b="1">
                <a:solidFill>
                  <a:srgbClr val="000000"/>
                </a:solidFill>
              </a:rPr>
              <a:t> </a:t>
            </a:r>
            <a:r>
              <a:rPr lang="en-US" b="1">
                <a:solidFill>
                  <a:srgbClr val="0000CC"/>
                </a:solidFill>
              </a:rPr>
              <a:t>~ 1.5-2 times.</a:t>
            </a:r>
            <a:endParaRPr lang="ru-RU" b="1">
              <a:solidFill>
                <a:srgbClr val="0000CC"/>
              </a:solidFill>
            </a:endParaRPr>
          </a:p>
        </p:txBody>
      </p:sp>
      <p:pic>
        <p:nvPicPr>
          <p:cNvPr id="24592" name="Picture 16"/>
          <p:cNvPicPr>
            <a:picLocks noChangeAspect="1" noChangeArrowheads="1"/>
          </p:cNvPicPr>
          <p:nvPr/>
        </p:nvPicPr>
        <p:blipFill>
          <a:blip r:embed="rId3" cstate="email">
            <a:lum bright="-18000" contrast="48000"/>
          </a:blip>
          <a:srcRect/>
          <a:stretch>
            <a:fillRect/>
          </a:stretch>
        </p:blipFill>
        <p:spPr bwMode="auto">
          <a:xfrm>
            <a:off x="5481638" y="4183063"/>
            <a:ext cx="3432175" cy="1951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blinds(horizontal)">
                                      <p:cBhvr>
                                        <p:cTn id="7" dur="500"/>
                                        <p:tgtEl>
                                          <p:spTgt spid="2458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91"/>
                                        </p:tgtEl>
                                        <p:attrNameLst>
                                          <p:attrName>style.visibility</p:attrName>
                                        </p:attrNameLst>
                                      </p:cBhvr>
                                      <p:to>
                                        <p:strVal val="visible"/>
                                      </p:to>
                                    </p:set>
                                    <p:animEffect transition="in" filter="blinds(horizontal)">
                                      <p:cBhvr>
                                        <p:cTn id="12" dur="500"/>
                                        <p:tgtEl>
                                          <p:spTgt spid="24591"/>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4592"/>
                                        </p:tgtEl>
                                        <p:attrNameLst>
                                          <p:attrName>style.visibility</p:attrName>
                                        </p:attrNameLst>
                                      </p:cBhvr>
                                      <p:to>
                                        <p:strVal val="visible"/>
                                      </p:to>
                                    </p:set>
                                    <p:animEffect transition="in" filter="blinds(horizontal)">
                                      <p:cBhvr>
                                        <p:cTn id="16" dur="500"/>
                                        <p:tgtEl>
                                          <p:spTgt spid="2459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24591"/>
                                        </p:tgtEl>
                                      </p:cBhvr>
                                    </p:animEffect>
                                    <p:set>
                                      <p:cBhvr>
                                        <p:cTn id="21" dur="1" fill="hold">
                                          <p:stCondLst>
                                            <p:cond delay="499"/>
                                          </p:stCondLst>
                                        </p:cTn>
                                        <p:tgtEl>
                                          <p:spTgt spid="24591"/>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4592"/>
                                        </p:tgtEl>
                                      </p:cBhvr>
                                    </p:animEffect>
                                    <p:set>
                                      <p:cBhvr>
                                        <p:cTn id="24" dur="1" fill="hold">
                                          <p:stCondLst>
                                            <p:cond delay="499"/>
                                          </p:stCondLst>
                                        </p:cTn>
                                        <p:tgtEl>
                                          <p:spTgt spid="245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1" grpId="0"/>
      <p:bldP spid="2459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Experimental results – T</a:t>
            </a:r>
            <a:r>
              <a:rPr lang="en-US" sz="2600" b="1" baseline="-25000">
                <a:solidFill>
                  <a:srgbClr val="5A0DAF"/>
                </a:solidFill>
                <a:effectLst>
                  <a:outerShdw blurRad="38100" dist="38100" dir="2700000" algn="tl">
                    <a:srgbClr val="000000"/>
                  </a:outerShdw>
                </a:effectLst>
                <a:latin typeface="Comic Sans MS" pitchFamily="66" charset="0"/>
              </a:rPr>
              <a:t>e</a:t>
            </a:r>
            <a:r>
              <a:rPr lang="en-US" sz="2600" b="1">
                <a:solidFill>
                  <a:srgbClr val="5A0DAF"/>
                </a:solidFill>
                <a:effectLst>
                  <a:outerShdw blurRad="38100" dist="38100" dir="2700000" algn="tl">
                    <a:srgbClr val="000000"/>
                  </a:outerShdw>
                </a:effectLst>
                <a:latin typeface="Comic Sans MS" pitchFamily="66" charset="0"/>
              </a:rPr>
              <a:t> measured</a:t>
            </a:r>
            <a:endParaRPr lang="en-US" sz="2400" b="1">
              <a:solidFill>
                <a:srgbClr val="5A0DAF"/>
              </a:solidFill>
              <a:effectLst>
                <a:outerShdw blurRad="38100" dist="38100" dir="2700000" algn="tl">
                  <a:srgbClr val="000000"/>
                </a:outerShdw>
              </a:effectLst>
              <a:latin typeface="Comic Sans MS" pitchFamily="66" charset="0"/>
            </a:endParaRPr>
          </a:p>
        </p:txBody>
      </p:sp>
      <p:sp>
        <p:nvSpPr>
          <p:cNvPr id="17411" name="Text Box 4"/>
          <p:cNvSpPr txBox="1">
            <a:spLocks noChangeArrowheads="1"/>
          </p:cNvSpPr>
          <p:nvPr/>
        </p:nvSpPr>
        <p:spPr bwMode="auto">
          <a:xfrm>
            <a:off x="750888" y="971550"/>
            <a:ext cx="2728912" cy="611188"/>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0.5 ps, 200 J, </a:t>
            </a:r>
            <a:r>
              <a:rPr lang="en-US" sz="1600" b="1" u="sng">
                <a:solidFill>
                  <a:srgbClr val="000000"/>
                </a:solidFill>
              </a:rPr>
              <a:t>6 um focusØ</a:t>
            </a:r>
          </a:p>
          <a:p>
            <a:pPr fontAlgn="base">
              <a:spcBef>
                <a:spcPct val="0"/>
              </a:spcBef>
              <a:spcAft>
                <a:spcPct val="0"/>
              </a:spcAft>
            </a:pPr>
            <a:r>
              <a:rPr lang="en-US" b="1">
                <a:solidFill>
                  <a:srgbClr val="0000CC"/>
                </a:solidFill>
              </a:rPr>
              <a:t>I ~ 5e20</a:t>
            </a:r>
            <a:r>
              <a:rPr lang="en-US" b="1">
                <a:solidFill>
                  <a:srgbClr val="000000"/>
                </a:solidFill>
              </a:rPr>
              <a:t> W/cm</a:t>
            </a:r>
            <a:r>
              <a:rPr lang="en-US" b="1" baseline="30000">
                <a:solidFill>
                  <a:srgbClr val="000000"/>
                </a:solidFill>
              </a:rPr>
              <a:t>2</a:t>
            </a:r>
          </a:p>
        </p:txBody>
      </p:sp>
      <p:pic>
        <p:nvPicPr>
          <p:cNvPr id="17412" name="Picture 8" descr="exp17-nosimul"/>
          <p:cNvPicPr>
            <a:picLocks noChangeAspect="1" noChangeArrowheads="1"/>
          </p:cNvPicPr>
          <p:nvPr/>
        </p:nvPicPr>
        <p:blipFill>
          <a:blip r:embed="rId2" cstate="email">
            <a:lum bright="-6000" contrast="12000"/>
          </a:blip>
          <a:srcRect/>
          <a:stretch>
            <a:fillRect/>
          </a:stretch>
        </p:blipFill>
        <p:spPr bwMode="auto">
          <a:xfrm>
            <a:off x="0" y="1554163"/>
            <a:ext cx="4587875" cy="3679825"/>
          </a:xfrm>
          <a:prstGeom prst="rect">
            <a:avLst/>
          </a:prstGeom>
          <a:noFill/>
          <a:ln w="9525">
            <a:noFill/>
            <a:miter lim="800000"/>
            <a:headEnd/>
            <a:tailEnd/>
          </a:ln>
        </p:spPr>
      </p:pic>
      <p:pic>
        <p:nvPicPr>
          <p:cNvPr id="17413" name="Picture 9" descr="exp17-full"/>
          <p:cNvPicPr>
            <a:picLocks noChangeAspect="1" noChangeArrowheads="1"/>
          </p:cNvPicPr>
          <p:nvPr/>
        </p:nvPicPr>
        <p:blipFill>
          <a:blip r:embed="rId3" cstate="email">
            <a:lum bright="-6000" contrast="12000"/>
          </a:blip>
          <a:srcRect/>
          <a:stretch>
            <a:fillRect/>
          </a:stretch>
        </p:blipFill>
        <p:spPr bwMode="auto">
          <a:xfrm>
            <a:off x="0" y="1552575"/>
            <a:ext cx="4664075" cy="3681413"/>
          </a:xfrm>
          <a:prstGeom prst="rect">
            <a:avLst/>
          </a:prstGeom>
          <a:noFill/>
          <a:ln w="9525">
            <a:noFill/>
            <a:miter lim="800000"/>
            <a:headEnd/>
            <a:tailEnd/>
          </a:ln>
        </p:spPr>
      </p:pic>
      <p:sp>
        <p:nvSpPr>
          <p:cNvPr id="17414" name="Rectangle 13"/>
          <p:cNvSpPr>
            <a:spLocks noChangeArrowheads="1"/>
          </p:cNvSpPr>
          <p:nvPr/>
        </p:nvSpPr>
        <p:spPr bwMode="auto">
          <a:xfrm>
            <a:off x="7467600" y="2019300"/>
            <a:ext cx="1460500" cy="4191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b="1">
              <a:solidFill>
                <a:srgbClr val="000000"/>
              </a:solidFill>
            </a:endParaRPr>
          </a:p>
        </p:txBody>
      </p:sp>
      <p:pic>
        <p:nvPicPr>
          <p:cNvPr id="17415" name="Picture 11"/>
          <p:cNvPicPr>
            <a:picLocks noChangeAspect="1" noChangeArrowheads="1"/>
          </p:cNvPicPr>
          <p:nvPr/>
        </p:nvPicPr>
        <p:blipFill>
          <a:blip r:embed="rId4" cstate="email"/>
          <a:srcRect/>
          <a:stretch>
            <a:fillRect/>
          </a:stretch>
        </p:blipFill>
        <p:spPr bwMode="auto">
          <a:xfrm>
            <a:off x="4786313" y="876300"/>
            <a:ext cx="4268787" cy="5108575"/>
          </a:xfrm>
          <a:prstGeom prst="rect">
            <a:avLst/>
          </a:prstGeom>
          <a:noFill/>
          <a:ln w="9525">
            <a:noFill/>
            <a:miter lim="800000"/>
            <a:headEnd/>
            <a:tailEnd/>
          </a:ln>
        </p:spPr>
      </p:pic>
      <p:sp>
        <p:nvSpPr>
          <p:cNvPr id="28678" name="Text Box 6"/>
          <p:cNvSpPr txBox="1">
            <a:spLocks noChangeArrowheads="1"/>
          </p:cNvSpPr>
          <p:nvPr/>
        </p:nvSpPr>
        <p:spPr bwMode="auto">
          <a:xfrm>
            <a:off x="147638" y="5372100"/>
            <a:ext cx="4926012" cy="9239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b="1">
                <a:solidFill>
                  <a:srgbClr val="000000"/>
                </a:solidFill>
              </a:rPr>
              <a:t>In both cases </a:t>
            </a:r>
            <a:r>
              <a:rPr lang="en-US" b="1">
                <a:solidFill>
                  <a:srgbClr val="5A0DAF"/>
                </a:solidFill>
              </a:rPr>
              <a:t>highest T</a:t>
            </a:r>
            <a:r>
              <a:rPr lang="en-US" b="1" baseline="-25000">
                <a:solidFill>
                  <a:srgbClr val="5A0DAF"/>
                </a:solidFill>
              </a:rPr>
              <a:t>e</a:t>
            </a:r>
            <a:r>
              <a:rPr lang="en-US" b="1">
                <a:solidFill>
                  <a:srgbClr val="000000"/>
                </a:solidFill>
              </a:rPr>
              <a:t> achieved by </a:t>
            </a:r>
          </a:p>
          <a:p>
            <a:pPr fontAlgn="base">
              <a:spcBef>
                <a:spcPct val="0"/>
              </a:spcBef>
              <a:spcAft>
                <a:spcPct val="0"/>
              </a:spcAft>
            </a:pPr>
            <a:r>
              <a:rPr lang="en-US" b="1">
                <a:solidFill>
                  <a:srgbClr val="000000"/>
                </a:solidFill>
              </a:rPr>
              <a:t>isochoric heating is of  </a:t>
            </a:r>
            <a:r>
              <a:rPr lang="en-US" b="1">
                <a:solidFill>
                  <a:srgbClr val="5A0DAF"/>
                </a:solidFill>
              </a:rPr>
              <a:t>~50 eV</a:t>
            </a:r>
            <a:r>
              <a:rPr lang="en-US" b="1">
                <a:solidFill>
                  <a:srgbClr val="000000"/>
                </a:solidFill>
              </a:rPr>
              <a:t>,</a:t>
            </a:r>
          </a:p>
          <a:p>
            <a:pPr fontAlgn="base">
              <a:spcBef>
                <a:spcPct val="0"/>
              </a:spcBef>
              <a:spcAft>
                <a:spcPct val="0"/>
              </a:spcAft>
            </a:pPr>
            <a:r>
              <a:rPr lang="en-US" b="1">
                <a:solidFill>
                  <a:srgbClr val="000000"/>
                </a:solidFill>
              </a:rPr>
              <a:t>which is in general </a:t>
            </a:r>
            <a:r>
              <a:rPr lang="en-US" b="1">
                <a:solidFill>
                  <a:srgbClr val="CC0000"/>
                </a:solidFill>
              </a:rPr>
              <a:t>below expectations</a:t>
            </a:r>
            <a:endParaRPr lang="ru-RU"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animEffect transition="in" filter="blinds(horizontal)">
                                      <p:cBhvr>
                                        <p:cTn id="7" dur="500"/>
                                        <p:tgtEl>
                                          <p:spTgt spid="2867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678">
                                            <p:txEl>
                                              <p:pRg st="1" end="1"/>
                                            </p:txEl>
                                          </p:spTgt>
                                        </p:tgtEl>
                                        <p:attrNameLst>
                                          <p:attrName>style.visibility</p:attrName>
                                        </p:attrNameLst>
                                      </p:cBhvr>
                                      <p:to>
                                        <p:strVal val="visible"/>
                                      </p:to>
                                    </p:set>
                                    <p:animEffect transition="in" filter="blinds(horizontal)">
                                      <p:cBhvr>
                                        <p:cTn id="10" dur="500"/>
                                        <p:tgtEl>
                                          <p:spTgt spid="2867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8678">
                                            <p:txEl>
                                              <p:pRg st="2" end="2"/>
                                            </p:txEl>
                                          </p:spTgt>
                                        </p:tgtEl>
                                        <p:attrNameLst>
                                          <p:attrName>style.visibility</p:attrName>
                                        </p:attrNameLst>
                                      </p:cBhvr>
                                      <p:to>
                                        <p:strVal val="visible"/>
                                      </p:to>
                                    </p:set>
                                    <p:animEffect transition="in" filter="blinds(horizontal)">
                                      <p:cBhvr>
                                        <p:cTn id="13" dur="500"/>
                                        <p:tgtEl>
                                          <p:spTgt spid="28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0" y="-27384"/>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a:solidFill>
                  <a:srgbClr val="5A0DAF"/>
                </a:solidFill>
                <a:effectLst>
                  <a:outerShdw blurRad="38100" dist="38100" dir="2700000" algn="tl">
                    <a:srgbClr val="000000"/>
                  </a:outerShdw>
                </a:effectLst>
                <a:latin typeface="Comic Sans MS" pitchFamily="66" charset="0"/>
              </a:rPr>
              <a:t>X-ray emission spatial range and hybrid simulations</a:t>
            </a:r>
            <a:endParaRPr lang="en-US" sz="2400" b="1" dirty="0">
              <a:solidFill>
                <a:srgbClr val="5A0DAF"/>
              </a:solidFill>
              <a:effectLst>
                <a:outerShdw blurRad="38100" dist="38100" dir="2700000" algn="tl">
                  <a:srgbClr val="000000"/>
                </a:outerShdw>
              </a:effectLst>
              <a:latin typeface="Comic Sans MS" pitchFamily="66" charset="0"/>
            </a:endParaRPr>
          </a:p>
        </p:txBody>
      </p:sp>
      <p:grpSp>
        <p:nvGrpSpPr>
          <p:cNvPr id="2" name="Group 18"/>
          <p:cNvGrpSpPr>
            <a:grpSpLocks/>
          </p:cNvGrpSpPr>
          <p:nvPr/>
        </p:nvGrpSpPr>
        <p:grpSpPr bwMode="auto">
          <a:xfrm rot="5400000">
            <a:off x="1358900" y="-360362"/>
            <a:ext cx="1743075" cy="3933825"/>
            <a:chOff x="155" y="453"/>
            <a:chExt cx="1098" cy="2478"/>
          </a:xfrm>
        </p:grpSpPr>
        <p:pic>
          <p:nvPicPr>
            <p:cNvPr id="20495" name="Picture 7"/>
            <p:cNvPicPr>
              <a:picLocks noChangeAspect="1" noChangeArrowheads="1"/>
            </p:cNvPicPr>
            <p:nvPr/>
          </p:nvPicPr>
          <p:blipFill>
            <a:blip r:embed="rId2" cstate="email">
              <a:lum bright="24000" contrast="36000"/>
            </a:blip>
            <a:srcRect/>
            <a:stretch>
              <a:fillRect/>
            </a:stretch>
          </p:blipFill>
          <p:spPr bwMode="auto">
            <a:xfrm>
              <a:off x="367" y="714"/>
              <a:ext cx="826" cy="2217"/>
            </a:xfrm>
            <a:prstGeom prst="rect">
              <a:avLst/>
            </a:prstGeom>
            <a:noFill/>
            <a:ln w="9525">
              <a:noFill/>
              <a:miter lim="800000"/>
              <a:headEnd/>
              <a:tailEnd/>
            </a:ln>
          </p:spPr>
        </p:pic>
        <p:sp>
          <p:nvSpPr>
            <p:cNvPr id="20496" name="Rectangle 8"/>
            <p:cNvSpPr>
              <a:spLocks noChangeArrowheads="1"/>
            </p:cNvSpPr>
            <p:nvPr/>
          </p:nvSpPr>
          <p:spPr bwMode="auto">
            <a:xfrm>
              <a:off x="503" y="1323"/>
              <a:ext cx="593" cy="151"/>
            </a:xfrm>
            <a:prstGeom prst="rect">
              <a:avLst/>
            </a:prstGeom>
            <a:noFill/>
            <a:ln w="38100">
              <a:solidFill>
                <a:srgbClr val="0000FF"/>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20497" name="Rectangle 10"/>
            <p:cNvSpPr>
              <a:spLocks noChangeArrowheads="1"/>
            </p:cNvSpPr>
            <p:nvPr/>
          </p:nvSpPr>
          <p:spPr bwMode="auto">
            <a:xfrm>
              <a:off x="492" y="1481"/>
              <a:ext cx="540" cy="444"/>
            </a:xfrm>
            <a:prstGeom prst="rect">
              <a:avLst/>
            </a:prstGeom>
            <a:noFill/>
            <a:ln w="38100">
              <a:solidFill>
                <a:srgbClr val="D60093"/>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20498" name="Rectangle 11"/>
            <p:cNvSpPr>
              <a:spLocks noChangeArrowheads="1"/>
            </p:cNvSpPr>
            <p:nvPr/>
          </p:nvSpPr>
          <p:spPr bwMode="auto">
            <a:xfrm>
              <a:off x="532" y="1629"/>
              <a:ext cx="438" cy="294"/>
            </a:xfrm>
            <a:prstGeom prst="rect">
              <a:avLst/>
            </a:prstGeom>
            <a:noFill/>
            <a:ln w="38100">
              <a:solidFill>
                <a:srgbClr val="CC0000"/>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20499" name="Line 12"/>
            <p:cNvSpPr>
              <a:spLocks noChangeShapeType="1"/>
            </p:cNvSpPr>
            <p:nvPr/>
          </p:nvSpPr>
          <p:spPr bwMode="auto">
            <a:xfrm flipV="1">
              <a:off x="247" y="977"/>
              <a:ext cx="0" cy="1176"/>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20500" name="Text Box 13"/>
            <p:cNvSpPr txBox="1">
              <a:spLocks noChangeArrowheads="1"/>
            </p:cNvSpPr>
            <p:nvPr/>
          </p:nvSpPr>
          <p:spPr bwMode="auto">
            <a:xfrm>
              <a:off x="155" y="698"/>
              <a:ext cx="195" cy="231"/>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Symbol" pitchFamily="18" charset="2"/>
                </a:rPr>
                <a:t>l</a:t>
              </a:r>
              <a:endParaRPr lang="ru-RU" b="1">
                <a:solidFill>
                  <a:srgbClr val="000000"/>
                </a:solidFill>
                <a:latin typeface="Symbol" pitchFamily="18" charset="2"/>
              </a:endParaRPr>
            </a:p>
          </p:txBody>
        </p:sp>
        <p:sp>
          <p:nvSpPr>
            <p:cNvPr id="20501" name="Line 14"/>
            <p:cNvSpPr>
              <a:spLocks noChangeShapeType="1"/>
            </p:cNvSpPr>
            <p:nvPr/>
          </p:nvSpPr>
          <p:spPr bwMode="auto">
            <a:xfrm>
              <a:off x="600" y="599"/>
              <a:ext cx="432"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20502" name="Text Box 15"/>
            <p:cNvSpPr txBox="1">
              <a:spLocks noChangeArrowheads="1"/>
            </p:cNvSpPr>
            <p:nvPr/>
          </p:nvSpPr>
          <p:spPr bwMode="auto">
            <a:xfrm>
              <a:off x="1040" y="959"/>
              <a:ext cx="196" cy="231"/>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x</a:t>
              </a:r>
              <a:endParaRPr lang="ru-RU" b="1">
                <a:solidFill>
                  <a:srgbClr val="000000"/>
                </a:solidFill>
              </a:endParaRPr>
            </a:p>
          </p:txBody>
        </p:sp>
        <p:sp>
          <p:nvSpPr>
            <p:cNvPr id="20503" name="Text Box 17"/>
            <p:cNvSpPr txBox="1">
              <a:spLocks noChangeArrowheads="1"/>
            </p:cNvSpPr>
            <p:nvPr/>
          </p:nvSpPr>
          <p:spPr bwMode="auto">
            <a:xfrm>
              <a:off x="1057" y="453"/>
              <a:ext cx="196" cy="231"/>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x</a:t>
              </a:r>
              <a:endParaRPr lang="ru-RU" b="1">
                <a:solidFill>
                  <a:srgbClr val="000000"/>
                </a:solidFill>
              </a:endParaRPr>
            </a:p>
          </p:txBody>
        </p:sp>
      </p:grpSp>
      <p:sp>
        <p:nvSpPr>
          <p:cNvPr id="17434" name="Rectangle 26"/>
          <p:cNvSpPr>
            <a:spLocks noChangeArrowheads="1"/>
          </p:cNvSpPr>
          <p:nvPr/>
        </p:nvSpPr>
        <p:spPr bwMode="auto">
          <a:xfrm>
            <a:off x="139700" y="5942013"/>
            <a:ext cx="5032375" cy="9159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800080"/>
                </a:solidFill>
              </a:rPr>
              <a:t>K</a:t>
            </a:r>
            <a:r>
              <a:rPr lang="en-US" b="1">
                <a:solidFill>
                  <a:srgbClr val="800080"/>
                </a:solidFill>
                <a:latin typeface="Symbol" pitchFamily="18" charset="2"/>
              </a:rPr>
              <a:t>a</a:t>
            </a:r>
            <a:r>
              <a:rPr lang="en-US" b="1">
                <a:solidFill>
                  <a:srgbClr val="800080"/>
                </a:solidFill>
              </a:rPr>
              <a:t> is emitted not far </a:t>
            </a:r>
            <a:r>
              <a:rPr lang="en-US" b="1">
                <a:solidFill>
                  <a:srgbClr val="CC0000"/>
                </a:solidFill>
              </a:rPr>
              <a:t>then ~1 mm deep</a:t>
            </a:r>
            <a:r>
              <a:rPr lang="en-US" b="1">
                <a:solidFill>
                  <a:srgbClr val="800080"/>
                </a:solidFill>
              </a:rPr>
              <a:t>:</a:t>
            </a:r>
          </a:p>
          <a:p>
            <a:pPr fontAlgn="base">
              <a:spcBef>
                <a:spcPct val="0"/>
              </a:spcBef>
              <a:spcAft>
                <a:spcPct val="0"/>
              </a:spcAft>
            </a:pPr>
            <a:r>
              <a:rPr lang="en-US" b="1">
                <a:solidFill>
                  <a:srgbClr val="800080"/>
                </a:solidFill>
              </a:rPr>
              <a:t>3D simulation of fast electron currents </a:t>
            </a:r>
          </a:p>
          <a:p>
            <a:pPr fontAlgn="base">
              <a:spcBef>
                <a:spcPct val="0"/>
              </a:spcBef>
              <a:spcAft>
                <a:spcPct val="0"/>
              </a:spcAft>
            </a:pPr>
            <a:r>
              <a:rPr lang="en-US" b="1">
                <a:solidFill>
                  <a:srgbClr val="800080"/>
                </a:solidFill>
              </a:rPr>
              <a:t>in mass-limited targets is needed</a:t>
            </a:r>
            <a:endParaRPr lang="ru-RU" b="1">
              <a:solidFill>
                <a:srgbClr val="800080"/>
              </a:solidFill>
            </a:endParaRPr>
          </a:p>
        </p:txBody>
      </p:sp>
      <p:pic>
        <p:nvPicPr>
          <p:cNvPr id="20485" name="Picture 3"/>
          <p:cNvPicPr>
            <a:picLocks noChangeAspect="1" noChangeArrowheads="1"/>
          </p:cNvPicPr>
          <p:nvPr/>
        </p:nvPicPr>
        <p:blipFill>
          <a:blip r:embed="rId3" cstate="email">
            <a:lum bright="-12000" contrast="24000"/>
          </a:blip>
          <a:srcRect/>
          <a:stretch>
            <a:fillRect/>
          </a:stretch>
        </p:blipFill>
        <p:spPr bwMode="auto">
          <a:xfrm>
            <a:off x="-25400" y="2439988"/>
            <a:ext cx="4568825" cy="3511550"/>
          </a:xfrm>
          <a:prstGeom prst="rect">
            <a:avLst/>
          </a:prstGeom>
          <a:noFill/>
          <a:ln w="9525">
            <a:noFill/>
            <a:miter lim="800000"/>
            <a:headEnd/>
            <a:tailEnd/>
          </a:ln>
        </p:spPr>
      </p:pic>
      <p:sp>
        <p:nvSpPr>
          <p:cNvPr id="17435" name="Oval 27"/>
          <p:cNvSpPr>
            <a:spLocks noChangeArrowheads="1"/>
          </p:cNvSpPr>
          <p:nvPr/>
        </p:nvSpPr>
        <p:spPr bwMode="auto">
          <a:xfrm>
            <a:off x="3022600" y="4711700"/>
            <a:ext cx="457200" cy="1193800"/>
          </a:xfrm>
          <a:prstGeom prst="ellipse">
            <a:avLst/>
          </a:prstGeom>
          <a:noFill/>
          <a:ln w="38100">
            <a:solidFill>
              <a:srgbClr val="CC0000"/>
            </a:solidFill>
            <a:prstDash val="sysDot"/>
            <a:round/>
            <a:headEnd/>
            <a:tailEnd/>
          </a:ln>
        </p:spPr>
        <p:txBody>
          <a:bodyPr wrap="none" anchor="ctr"/>
          <a:lstStyle/>
          <a:p>
            <a:pPr fontAlgn="base">
              <a:spcBef>
                <a:spcPct val="0"/>
              </a:spcBef>
              <a:spcAft>
                <a:spcPct val="0"/>
              </a:spcAft>
            </a:pPr>
            <a:endParaRPr lang="en-US" b="1">
              <a:solidFill>
                <a:srgbClr val="000000"/>
              </a:solidFill>
            </a:endParaRPr>
          </a:p>
        </p:txBody>
      </p:sp>
      <p:sp>
        <p:nvSpPr>
          <p:cNvPr id="20487" name="Rectangle 32"/>
          <p:cNvSpPr>
            <a:spLocks noChangeArrowheads="1"/>
          </p:cNvSpPr>
          <p:nvPr/>
        </p:nvSpPr>
        <p:spPr bwMode="auto">
          <a:xfrm>
            <a:off x="2095500" y="3949700"/>
            <a:ext cx="2311400" cy="6604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17442" name="Text Box 34"/>
          <p:cNvSpPr txBox="1">
            <a:spLocks noChangeArrowheads="1"/>
          </p:cNvSpPr>
          <p:nvPr/>
        </p:nvSpPr>
        <p:spPr bwMode="auto">
          <a:xfrm>
            <a:off x="4835525" y="798513"/>
            <a:ext cx="3567113" cy="611187"/>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Hybrid simulation data employing</a:t>
            </a:r>
            <a:r>
              <a:rPr lang="en-US" b="1">
                <a:solidFill>
                  <a:srgbClr val="000000"/>
                </a:solidFill>
              </a:rPr>
              <a:t> </a:t>
            </a:r>
          </a:p>
          <a:p>
            <a:pPr fontAlgn="base">
              <a:spcBef>
                <a:spcPct val="0"/>
              </a:spcBef>
              <a:spcAft>
                <a:spcPct val="0"/>
              </a:spcAft>
            </a:pPr>
            <a:r>
              <a:rPr lang="en-US" sz="1600" b="1">
                <a:solidFill>
                  <a:srgbClr val="000000"/>
                </a:solidFill>
              </a:rPr>
              <a:t>electrostatic barrier at wire surface</a:t>
            </a:r>
            <a:endParaRPr lang="ru-RU" sz="1600" b="1">
              <a:solidFill>
                <a:srgbClr val="000000"/>
              </a:solidFill>
            </a:endParaRPr>
          </a:p>
        </p:txBody>
      </p:sp>
      <p:pic>
        <p:nvPicPr>
          <p:cNvPr id="17443" name="Picture 35"/>
          <p:cNvPicPr>
            <a:picLocks noChangeAspect="1" noChangeArrowheads="1"/>
          </p:cNvPicPr>
          <p:nvPr/>
        </p:nvPicPr>
        <p:blipFill>
          <a:blip r:embed="rId4" cstate="email">
            <a:lum bright="-6000" contrast="30000"/>
          </a:blip>
          <a:srcRect/>
          <a:stretch>
            <a:fillRect/>
          </a:stretch>
        </p:blipFill>
        <p:spPr bwMode="auto">
          <a:xfrm>
            <a:off x="4541838" y="1430338"/>
            <a:ext cx="4352925" cy="2981325"/>
          </a:xfrm>
          <a:prstGeom prst="rect">
            <a:avLst/>
          </a:prstGeom>
          <a:noFill/>
          <a:ln w="9525">
            <a:noFill/>
            <a:miter lim="800000"/>
            <a:headEnd/>
            <a:tailEnd/>
          </a:ln>
        </p:spPr>
      </p:pic>
      <p:pic>
        <p:nvPicPr>
          <p:cNvPr id="17444" name="Picture 36"/>
          <p:cNvPicPr>
            <a:picLocks noChangeAspect="1" noChangeArrowheads="1"/>
          </p:cNvPicPr>
          <p:nvPr/>
        </p:nvPicPr>
        <p:blipFill>
          <a:blip r:embed="rId5" cstate="email">
            <a:lum contrast="6000"/>
          </a:blip>
          <a:srcRect/>
          <a:stretch>
            <a:fillRect/>
          </a:stretch>
        </p:blipFill>
        <p:spPr bwMode="auto">
          <a:xfrm>
            <a:off x="4930775" y="4371975"/>
            <a:ext cx="3616325" cy="2486025"/>
          </a:xfrm>
          <a:prstGeom prst="rect">
            <a:avLst/>
          </a:prstGeom>
          <a:noFill/>
          <a:ln w="9525">
            <a:noFill/>
            <a:miter lim="800000"/>
            <a:headEnd/>
            <a:tailEnd/>
          </a:ln>
        </p:spPr>
      </p:pic>
      <p:grpSp>
        <p:nvGrpSpPr>
          <p:cNvPr id="3" name="Группа 22"/>
          <p:cNvGrpSpPr>
            <a:grpSpLocks/>
          </p:cNvGrpSpPr>
          <p:nvPr/>
        </p:nvGrpSpPr>
        <p:grpSpPr bwMode="auto">
          <a:xfrm>
            <a:off x="4318000" y="723900"/>
            <a:ext cx="4724400" cy="3644900"/>
            <a:chOff x="4318000" y="723900"/>
            <a:chExt cx="4724400" cy="3644900"/>
          </a:xfrm>
        </p:grpSpPr>
        <p:pic>
          <p:nvPicPr>
            <p:cNvPr id="20492" name="Picture 2"/>
            <p:cNvPicPr>
              <a:picLocks noChangeAspect="1" noChangeArrowheads="1"/>
            </p:cNvPicPr>
            <p:nvPr/>
          </p:nvPicPr>
          <p:blipFill>
            <a:blip r:embed="rId6" cstate="email"/>
            <a:srcRect/>
            <a:stretch>
              <a:fillRect/>
            </a:stretch>
          </p:blipFill>
          <p:spPr bwMode="auto">
            <a:xfrm>
              <a:off x="4629150" y="1534619"/>
              <a:ext cx="4148138" cy="2783381"/>
            </a:xfrm>
            <a:prstGeom prst="rect">
              <a:avLst/>
            </a:prstGeom>
            <a:noFill/>
            <a:ln w="9525">
              <a:noFill/>
              <a:miter lim="800000"/>
              <a:headEnd/>
              <a:tailEnd/>
            </a:ln>
          </p:spPr>
        </p:pic>
        <p:sp>
          <p:nvSpPr>
            <p:cNvPr id="20493" name="TextBox 20"/>
            <p:cNvSpPr txBox="1">
              <a:spLocks noChangeArrowheads="1"/>
            </p:cNvSpPr>
            <p:nvPr/>
          </p:nvSpPr>
          <p:spPr bwMode="auto">
            <a:xfrm>
              <a:off x="4584700" y="723900"/>
              <a:ext cx="4362450" cy="877163"/>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sz="1700" b="1">
                  <a:solidFill>
                    <a:srgbClr val="800080"/>
                  </a:solidFill>
                </a:rPr>
                <a:t>To reveal the correct potential barrier</a:t>
              </a:r>
            </a:p>
            <a:p>
              <a:pPr fontAlgn="base">
                <a:spcBef>
                  <a:spcPct val="0"/>
                </a:spcBef>
                <a:spcAft>
                  <a:spcPct val="0"/>
                </a:spcAft>
              </a:pPr>
              <a:r>
                <a:rPr lang="en-US" sz="1700" b="1">
                  <a:solidFill>
                    <a:srgbClr val="800080"/>
                  </a:solidFill>
                </a:rPr>
                <a:t>on the wire edges we have to spot </a:t>
              </a:r>
            </a:p>
            <a:p>
              <a:pPr fontAlgn="base">
                <a:spcBef>
                  <a:spcPct val="0"/>
                </a:spcBef>
                <a:spcAft>
                  <a:spcPct val="0"/>
                </a:spcAft>
              </a:pPr>
              <a:r>
                <a:rPr lang="en-US" sz="1700" b="1">
                  <a:solidFill>
                    <a:srgbClr val="800080"/>
                  </a:solidFill>
                </a:rPr>
                <a:t>the expanding wire shape in experiment </a:t>
              </a:r>
            </a:p>
          </p:txBody>
        </p:sp>
        <p:sp>
          <p:nvSpPr>
            <p:cNvPr id="20494" name="Скругленный прямоугольник 21"/>
            <p:cNvSpPr>
              <a:spLocks noChangeArrowheads="1"/>
            </p:cNvSpPr>
            <p:nvPr/>
          </p:nvSpPr>
          <p:spPr bwMode="auto">
            <a:xfrm>
              <a:off x="4318000" y="742950"/>
              <a:ext cx="4724400" cy="3625850"/>
            </a:xfrm>
            <a:prstGeom prst="roundRect">
              <a:avLst>
                <a:gd name="adj" fmla="val 16667"/>
              </a:avLst>
            </a:prstGeom>
            <a:noFill/>
            <a:ln w="28575" algn="ctr">
              <a:solidFill>
                <a:srgbClr val="800080"/>
              </a:solidFill>
              <a:round/>
              <a:headEnd/>
              <a:tailEnd/>
            </a:ln>
          </p:spPr>
          <p:txBody>
            <a:bodyPr/>
            <a:lstStyle/>
            <a:p>
              <a:pPr fontAlgn="base">
                <a:spcBef>
                  <a:spcPct val="0"/>
                </a:spcBef>
                <a:spcAft>
                  <a:spcPct val="0"/>
                </a:spcAft>
              </a:pPr>
              <a:endParaRPr lang="en-US" b="1">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35"/>
                                        </p:tgtEl>
                                        <p:attrNameLst>
                                          <p:attrName>style.visibility</p:attrName>
                                        </p:attrNameLst>
                                      </p:cBhvr>
                                      <p:to>
                                        <p:strVal val="visible"/>
                                      </p:to>
                                    </p:set>
                                    <p:animEffect transition="in" filter="blinds(horizontal)">
                                      <p:cBhvr>
                                        <p:cTn id="7" dur="500"/>
                                        <p:tgtEl>
                                          <p:spTgt spid="1743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34"/>
                                        </p:tgtEl>
                                        <p:attrNameLst>
                                          <p:attrName>style.visibility</p:attrName>
                                        </p:attrNameLst>
                                      </p:cBhvr>
                                      <p:to>
                                        <p:strVal val="visible"/>
                                      </p:to>
                                    </p:set>
                                    <p:animEffect transition="in" filter="blinds(horizontal)">
                                      <p:cBhvr>
                                        <p:cTn id="10" dur="500"/>
                                        <p:tgtEl>
                                          <p:spTgt spid="1743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442"/>
                                        </p:tgtEl>
                                        <p:attrNameLst>
                                          <p:attrName>style.visibility</p:attrName>
                                        </p:attrNameLst>
                                      </p:cBhvr>
                                      <p:to>
                                        <p:strVal val="visible"/>
                                      </p:to>
                                    </p:set>
                                    <p:animEffect transition="in" filter="blinds(horizontal)">
                                      <p:cBhvr>
                                        <p:cTn id="15" dur="500"/>
                                        <p:tgtEl>
                                          <p:spTgt spid="17442"/>
                                        </p:tgtEl>
                                      </p:cBhvr>
                                    </p:animEffect>
                                  </p:childTnLst>
                                </p:cTn>
                              </p:par>
                              <p:par>
                                <p:cTn id="16" presetID="3" presetClass="entr" presetSubtype="10" fill="hold" nodeType="withEffect">
                                  <p:stCondLst>
                                    <p:cond delay="0"/>
                                  </p:stCondLst>
                                  <p:childTnLst>
                                    <p:set>
                                      <p:cBhvr>
                                        <p:cTn id="17" dur="1" fill="hold">
                                          <p:stCondLst>
                                            <p:cond delay="0"/>
                                          </p:stCondLst>
                                        </p:cTn>
                                        <p:tgtEl>
                                          <p:spTgt spid="17443"/>
                                        </p:tgtEl>
                                        <p:attrNameLst>
                                          <p:attrName>style.visibility</p:attrName>
                                        </p:attrNameLst>
                                      </p:cBhvr>
                                      <p:to>
                                        <p:strVal val="visible"/>
                                      </p:to>
                                    </p:set>
                                    <p:animEffect transition="in" filter="blinds(horizontal)">
                                      <p:cBhvr>
                                        <p:cTn id="18" dur="500"/>
                                        <p:tgtEl>
                                          <p:spTgt spid="1744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444"/>
                                        </p:tgtEl>
                                        <p:attrNameLst>
                                          <p:attrName>style.visibility</p:attrName>
                                        </p:attrNameLst>
                                      </p:cBhvr>
                                      <p:to>
                                        <p:strVal val="visible"/>
                                      </p:to>
                                    </p:set>
                                    <p:animEffect transition="in" filter="blinds(horizontal)">
                                      <p:cBhvr>
                                        <p:cTn id="23" dur="500"/>
                                        <p:tgtEl>
                                          <p:spTgt spid="1744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1+#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4" grpId="0"/>
      <p:bldP spid="17435" grpId="0" animBg="1"/>
      <p:bldP spid="174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556792"/>
            <a:ext cx="9144000" cy="2363452"/>
          </a:xfrm>
          <a:prstGeom prst="rect">
            <a:avLst/>
          </a:prstGeom>
          <a:gradFill rotWithShape="1">
            <a:gsLst>
              <a:gs pos="0">
                <a:srgbClr val="BB86F6"/>
              </a:gs>
              <a:gs pos="50000">
                <a:schemeClr val="bg1"/>
              </a:gs>
              <a:gs pos="100000">
                <a:srgbClr val="BB86F6"/>
              </a:gs>
            </a:gsLst>
            <a:lin ang="18900000" scaled="1"/>
          </a:gradFill>
          <a:ln w="9525">
            <a:noFill/>
            <a:miter lim="800000"/>
            <a:headEnd/>
            <a:tailEnd/>
          </a:ln>
          <a:effectLst/>
        </p:spPr>
        <p:txBody>
          <a:bodyPr wrap="none" lIns="91424" tIns="45713" rIns="91424" bIns="45713" anchor="ctr"/>
          <a:lstStyle/>
          <a:p>
            <a:endParaRPr lang="en-US" dirty="0"/>
          </a:p>
        </p:txBody>
      </p:sp>
      <p:sp>
        <p:nvSpPr>
          <p:cNvPr id="13" name="Прямоугольник 12"/>
          <p:cNvSpPr/>
          <p:nvPr/>
        </p:nvSpPr>
        <p:spPr>
          <a:xfrm>
            <a:off x="-36512" y="2143851"/>
            <a:ext cx="9361040" cy="1754326"/>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X-ray radiography to measure </a:t>
            </a:r>
          </a:p>
          <a:p>
            <a:pPr algn="ctr"/>
            <a:r>
              <a:rPr lang="en-US" sz="3600" b="1" i="1" dirty="0" smtClean="0">
                <a:solidFill>
                  <a:srgbClr val="7030A0"/>
                </a:solidFill>
                <a:effectLst>
                  <a:outerShdw blurRad="38100" dist="38100" dir="2700000" algn="tl">
                    <a:srgbClr val="000000">
                      <a:alpha val="43137"/>
                    </a:srgbClr>
                  </a:outerShdw>
                </a:effectLst>
              </a:rPr>
              <a:t>plasma density and hydrodynamics of WDM</a:t>
            </a:r>
          </a:p>
          <a:p>
            <a:pPr algn="ctr"/>
            <a:r>
              <a:rPr lang="en-US" sz="3600" b="1" i="1" dirty="0" smtClean="0">
                <a:solidFill>
                  <a:srgbClr val="7030A0"/>
                </a:solidFill>
                <a:effectLst>
                  <a:outerShdw blurRad="38100" dist="38100" dir="2700000" algn="tl">
                    <a:srgbClr val="000000">
                      <a:alpha val="43137"/>
                    </a:srgbClr>
                  </a:outerShdw>
                </a:effectLst>
              </a:rPr>
              <a:t>  </a:t>
            </a:r>
          </a:p>
        </p:txBody>
      </p:sp>
      <p:pic>
        <p:nvPicPr>
          <p:cNvPr id="15" name="Picture 2"/>
          <p:cNvPicPr>
            <a:picLocks noChangeAspect="1" noChangeArrowheads="1"/>
          </p:cNvPicPr>
          <p:nvPr/>
        </p:nvPicPr>
        <p:blipFill>
          <a:blip r:embed="rId2" cstate="email"/>
          <a:srcRect/>
          <a:stretch>
            <a:fillRect/>
          </a:stretch>
        </p:blipFill>
        <p:spPr bwMode="auto">
          <a:xfrm>
            <a:off x="3131840" y="3977681"/>
            <a:ext cx="2160240" cy="2880319"/>
          </a:xfrm>
          <a:prstGeom prst="rect">
            <a:avLst/>
          </a:prstGeom>
          <a:noFill/>
          <a:ln w="9525">
            <a:noFill/>
            <a:miter lim="800000"/>
            <a:headEnd/>
            <a:tailEnd/>
          </a:ln>
        </p:spPr>
      </p:pic>
      <p:pic>
        <p:nvPicPr>
          <p:cNvPr id="16" name="Picture 2"/>
          <p:cNvPicPr>
            <a:picLocks noChangeAspect="1" noChangeArrowheads="1"/>
          </p:cNvPicPr>
          <p:nvPr/>
        </p:nvPicPr>
        <p:blipFill>
          <a:blip r:embed="rId3" cstate="email"/>
          <a:srcRect/>
          <a:stretch>
            <a:fillRect/>
          </a:stretch>
        </p:blipFill>
        <p:spPr bwMode="auto">
          <a:xfrm>
            <a:off x="5508104" y="4149080"/>
            <a:ext cx="3379944" cy="2581804"/>
          </a:xfrm>
          <a:prstGeom prst="rect">
            <a:avLst/>
          </a:prstGeom>
          <a:noFill/>
          <a:ln w="9525">
            <a:noFill/>
            <a:miter lim="800000"/>
            <a:headEnd/>
            <a:tailEnd/>
          </a:ln>
        </p:spPr>
      </p:pic>
      <p:pic>
        <p:nvPicPr>
          <p:cNvPr id="17" name="Picture 2"/>
          <p:cNvPicPr>
            <a:picLocks noChangeAspect="1" noChangeArrowheads="1"/>
          </p:cNvPicPr>
          <p:nvPr/>
        </p:nvPicPr>
        <p:blipFill>
          <a:blip r:embed="rId4" cstate="email"/>
          <a:srcRect/>
          <a:stretch>
            <a:fillRect/>
          </a:stretch>
        </p:blipFill>
        <p:spPr bwMode="auto">
          <a:xfrm>
            <a:off x="467544" y="4077072"/>
            <a:ext cx="2376264"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251520" y="980728"/>
            <a:ext cx="4536504" cy="4536504"/>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srcRect/>
          <a:stretch>
            <a:fillRect/>
          </a:stretch>
        </p:blipFill>
        <p:spPr bwMode="auto">
          <a:xfrm>
            <a:off x="5076056" y="692696"/>
            <a:ext cx="3672408" cy="3024336"/>
          </a:xfrm>
          <a:prstGeom prst="rect">
            <a:avLst/>
          </a:prstGeom>
          <a:noFill/>
          <a:ln w="9525">
            <a:noFill/>
            <a:miter lim="800000"/>
            <a:headEnd/>
            <a:tailEnd/>
          </a:ln>
        </p:spPr>
      </p:pic>
      <p:pic>
        <p:nvPicPr>
          <p:cNvPr id="2052" name="Picture 4"/>
          <p:cNvPicPr>
            <a:picLocks noChangeAspect="1" noChangeArrowheads="1"/>
          </p:cNvPicPr>
          <p:nvPr/>
        </p:nvPicPr>
        <p:blipFill>
          <a:blip r:embed="rId4" cstate="email"/>
          <a:srcRect/>
          <a:stretch>
            <a:fillRect/>
          </a:stretch>
        </p:blipFill>
        <p:spPr bwMode="auto">
          <a:xfrm>
            <a:off x="5218851" y="3789040"/>
            <a:ext cx="3452723" cy="2952328"/>
          </a:xfrm>
          <a:prstGeom prst="rect">
            <a:avLst/>
          </a:prstGeom>
          <a:noFill/>
          <a:ln w="9525">
            <a:noFill/>
            <a:miter lim="800000"/>
            <a:headEnd/>
            <a:tailEnd/>
          </a:ln>
        </p:spPr>
      </p:pic>
      <p:sp>
        <p:nvSpPr>
          <p:cNvPr id="5" name="Rectangle 8"/>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smtClean="0">
                <a:solidFill>
                  <a:srgbClr val="5A0DAF"/>
                </a:solidFill>
                <a:effectLst>
                  <a:outerShdw blurRad="38100" dist="38100" dir="2700000" algn="tl">
                    <a:srgbClr val="000000"/>
                  </a:outerShdw>
                </a:effectLst>
                <a:latin typeface="Comic Sans MS" pitchFamily="66" charset="0"/>
              </a:rPr>
              <a:t>X-ray radiography approach </a:t>
            </a:r>
            <a:endParaRPr lang="en-US" sz="2400" b="1" dirty="0">
              <a:solidFill>
                <a:srgbClr val="5A0DAF"/>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07950" y="981075"/>
            <a:ext cx="6103938"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CC0000"/>
                </a:solidFill>
              </a:rPr>
              <a:t>Hot plasma (T</a:t>
            </a:r>
            <a:r>
              <a:rPr lang="en-US" sz="2000" b="1" baseline="-25000">
                <a:solidFill>
                  <a:srgbClr val="CC0000"/>
                </a:solidFill>
              </a:rPr>
              <a:t>e</a:t>
            </a:r>
            <a:r>
              <a:rPr lang="en-US" sz="2000" b="1">
                <a:solidFill>
                  <a:srgbClr val="CC0000"/>
                </a:solidFill>
              </a:rPr>
              <a:t> ~ 1 keV), commonly in laser focus</a:t>
            </a:r>
            <a:endParaRPr lang="ru-RU" sz="2000" b="1">
              <a:solidFill>
                <a:srgbClr val="CC0000"/>
              </a:solidFill>
            </a:endParaRPr>
          </a:p>
        </p:txBody>
      </p:sp>
      <p:sp>
        <p:nvSpPr>
          <p:cNvPr id="6147" name="Text Box 3"/>
          <p:cNvSpPr txBox="1">
            <a:spLocks noChangeArrowheads="1"/>
          </p:cNvSpPr>
          <p:nvPr/>
        </p:nvSpPr>
        <p:spPr bwMode="auto">
          <a:xfrm>
            <a:off x="127000" y="1341438"/>
            <a:ext cx="4589463"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CC6600"/>
                </a:solidFill>
              </a:rPr>
              <a:t>WDM – (T</a:t>
            </a:r>
            <a:r>
              <a:rPr lang="en-US" sz="2000" b="1" baseline="-25000">
                <a:solidFill>
                  <a:srgbClr val="CC6600"/>
                </a:solidFill>
              </a:rPr>
              <a:t>e</a:t>
            </a:r>
            <a:r>
              <a:rPr lang="en-US" sz="2000" b="1">
                <a:solidFill>
                  <a:srgbClr val="CC6600"/>
                </a:solidFill>
              </a:rPr>
              <a:t> ~ 10-100 eV, N</a:t>
            </a:r>
            <a:r>
              <a:rPr lang="en-US" sz="2000" b="1" baseline="-25000">
                <a:solidFill>
                  <a:srgbClr val="CC6600"/>
                </a:solidFill>
              </a:rPr>
              <a:t>e</a:t>
            </a:r>
            <a:r>
              <a:rPr lang="en-US" sz="2000" b="1">
                <a:solidFill>
                  <a:srgbClr val="CC6600"/>
                </a:solidFill>
              </a:rPr>
              <a:t>~10</a:t>
            </a:r>
            <a:r>
              <a:rPr lang="en-US" sz="2000" b="1" baseline="30000">
                <a:solidFill>
                  <a:srgbClr val="CC6600"/>
                </a:solidFill>
              </a:rPr>
              <a:t>23</a:t>
            </a:r>
            <a:r>
              <a:rPr lang="en-US" sz="2000" b="1">
                <a:solidFill>
                  <a:srgbClr val="CC6600"/>
                </a:solidFill>
              </a:rPr>
              <a:t> cm</a:t>
            </a:r>
            <a:r>
              <a:rPr lang="en-US" sz="2000" b="1" baseline="30000">
                <a:solidFill>
                  <a:srgbClr val="CC6600"/>
                </a:solidFill>
              </a:rPr>
              <a:t>-3</a:t>
            </a:r>
            <a:r>
              <a:rPr lang="en-US" sz="2000" b="1">
                <a:solidFill>
                  <a:srgbClr val="CC6600"/>
                </a:solidFill>
              </a:rPr>
              <a:t>)</a:t>
            </a:r>
            <a:endParaRPr lang="ru-RU" sz="2000" b="1">
              <a:solidFill>
                <a:srgbClr val="CC6600"/>
              </a:solidFill>
            </a:endParaRPr>
          </a:p>
        </p:txBody>
      </p:sp>
      <p:sp>
        <p:nvSpPr>
          <p:cNvPr id="30724" name="Rectangle 4"/>
          <p:cNvSpPr>
            <a:spLocks noChangeArrowheads="1"/>
          </p:cNvSpPr>
          <p:nvPr/>
        </p:nvSpPr>
        <p:spPr bwMode="auto">
          <a:xfrm>
            <a:off x="468313" y="5734050"/>
            <a:ext cx="5183187" cy="1046163"/>
          </a:xfrm>
          <a:prstGeom prst="rect">
            <a:avLst/>
          </a:prstGeom>
          <a:noFill/>
          <a:ln w="9525">
            <a:noFill/>
            <a:miter lim="800000"/>
            <a:headEnd/>
            <a:tailEnd/>
          </a:ln>
        </p:spPr>
        <p:txBody>
          <a:bodyPr>
            <a:spAutoFit/>
          </a:bodyPr>
          <a:lstStyle/>
          <a:p>
            <a:pPr algn="ctr" fontAlgn="base">
              <a:spcBef>
                <a:spcPct val="0"/>
              </a:spcBef>
              <a:spcAft>
                <a:spcPct val="0"/>
              </a:spcAft>
            </a:pPr>
            <a:r>
              <a:rPr lang="en-US" b="1">
                <a:solidFill>
                  <a:srgbClr val="000066"/>
                </a:solidFill>
              </a:rPr>
              <a:t>By means of X-ray spectroscopy </a:t>
            </a:r>
          </a:p>
          <a:p>
            <a:pPr algn="ctr" fontAlgn="base">
              <a:spcBef>
                <a:spcPct val="0"/>
              </a:spcBef>
              <a:spcAft>
                <a:spcPct val="0"/>
              </a:spcAft>
            </a:pPr>
            <a:r>
              <a:rPr lang="en-US" b="1" u="sng">
                <a:solidFill>
                  <a:srgbClr val="000066"/>
                </a:solidFill>
              </a:rPr>
              <a:t>T</a:t>
            </a:r>
            <a:r>
              <a:rPr lang="en-US" b="1" u="sng" baseline="-25000">
                <a:solidFill>
                  <a:srgbClr val="000066"/>
                </a:solidFill>
              </a:rPr>
              <a:t>e</a:t>
            </a:r>
            <a:r>
              <a:rPr lang="en-US" b="1" u="sng" baseline="30000">
                <a:solidFill>
                  <a:srgbClr val="000066"/>
                </a:solidFill>
              </a:rPr>
              <a:t>warm</a:t>
            </a:r>
            <a:r>
              <a:rPr lang="en-US" b="1">
                <a:solidFill>
                  <a:srgbClr val="000066"/>
                </a:solidFill>
              </a:rPr>
              <a:t>   can be determined when </a:t>
            </a:r>
            <a:r>
              <a:rPr lang="en-US" b="1" u="sng">
                <a:solidFill>
                  <a:srgbClr val="000066"/>
                </a:solidFill>
              </a:rPr>
              <a:t>over 10 eV.</a:t>
            </a:r>
          </a:p>
          <a:p>
            <a:pPr algn="ctr" fontAlgn="base">
              <a:spcBef>
                <a:spcPct val="0"/>
              </a:spcBef>
              <a:spcAft>
                <a:spcPct val="0"/>
              </a:spcAft>
            </a:pPr>
            <a:endParaRPr lang="en-US" sz="800" b="1">
              <a:solidFill>
                <a:srgbClr val="000066"/>
              </a:solidFill>
            </a:endParaRPr>
          </a:p>
          <a:p>
            <a:pPr algn="ctr" fontAlgn="base">
              <a:spcBef>
                <a:spcPct val="0"/>
              </a:spcBef>
              <a:spcAft>
                <a:spcPct val="0"/>
              </a:spcAft>
            </a:pPr>
            <a:r>
              <a:rPr lang="en-US" b="1" u="sng">
                <a:solidFill>
                  <a:srgbClr val="000066"/>
                </a:solidFill>
              </a:rPr>
              <a:t> Spatial resolution is of crucial importance.</a:t>
            </a:r>
            <a:endParaRPr lang="ru-RU" b="1" u="sng">
              <a:solidFill>
                <a:srgbClr val="000066"/>
              </a:solidFill>
            </a:endParaRPr>
          </a:p>
        </p:txBody>
      </p:sp>
      <p:sp>
        <p:nvSpPr>
          <p:cNvPr id="6152" name="Oval 5"/>
          <p:cNvSpPr>
            <a:spLocks noChangeArrowheads="1"/>
          </p:cNvSpPr>
          <p:nvPr/>
        </p:nvSpPr>
        <p:spPr bwMode="auto">
          <a:xfrm>
            <a:off x="1476375" y="4105275"/>
            <a:ext cx="2590800" cy="1066800"/>
          </a:xfrm>
          <a:prstGeom prst="ellipse">
            <a:avLst/>
          </a:prstGeom>
          <a:solidFill>
            <a:srgbClr val="FF9933"/>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3" name="Oval 5"/>
          <p:cNvSpPr>
            <a:spLocks noChangeArrowheads="1"/>
          </p:cNvSpPr>
          <p:nvPr/>
        </p:nvSpPr>
        <p:spPr bwMode="auto">
          <a:xfrm>
            <a:off x="1477963" y="2276475"/>
            <a:ext cx="2590800" cy="1066800"/>
          </a:xfrm>
          <a:prstGeom prst="ellipse">
            <a:avLst/>
          </a:prstGeom>
          <a:solidFill>
            <a:srgbClr val="FF5050"/>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6154" name="Text Box 7"/>
          <p:cNvSpPr txBox="1">
            <a:spLocks noChangeArrowheads="1"/>
          </p:cNvSpPr>
          <p:nvPr/>
        </p:nvSpPr>
        <p:spPr bwMode="auto">
          <a:xfrm>
            <a:off x="1569644" y="2447925"/>
            <a:ext cx="2405851" cy="646331"/>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dirty="0">
                <a:solidFill>
                  <a:srgbClr val="000000"/>
                </a:solidFill>
              </a:rPr>
              <a:t>Hot plasma</a:t>
            </a:r>
            <a:endParaRPr lang="ru-RU" b="1" i="1" dirty="0">
              <a:solidFill>
                <a:srgbClr val="000000"/>
              </a:solidFill>
            </a:endParaRPr>
          </a:p>
          <a:p>
            <a:pPr algn="ctr" fontAlgn="base">
              <a:spcBef>
                <a:spcPct val="0"/>
              </a:spcBef>
              <a:spcAft>
                <a:spcPct val="0"/>
              </a:spcAft>
            </a:pPr>
            <a:r>
              <a:rPr lang="en-US" b="1" i="1" dirty="0" err="1">
                <a:solidFill>
                  <a:srgbClr val="000000"/>
                </a:solidFill>
              </a:rPr>
              <a:t>T</a:t>
            </a:r>
            <a:r>
              <a:rPr lang="en-US" b="1" i="1" baseline="-25000" dirty="0" err="1">
                <a:solidFill>
                  <a:srgbClr val="000000"/>
                </a:solidFill>
              </a:rPr>
              <a:t>e</a:t>
            </a:r>
            <a:r>
              <a:rPr lang="en-US" b="1" i="1" baseline="30000" dirty="0" err="1">
                <a:solidFill>
                  <a:srgbClr val="000000"/>
                </a:solidFill>
              </a:rPr>
              <a:t>hot</a:t>
            </a:r>
            <a:r>
              <a:rPr lang="en-US" b="1" i="1" dirty="0">
                <a:solidFill>
                  <a:srgbClr val="000000"/>
                </a:solidFill>
              </a:rPr>
              <a:t> ~ 500 – 5000 </a:t>
            </a:r>
            <a:r>
              <a:rPr lang="en-US" b="1" i="1" dirty="0" err="1">
                <a:solidFill>
                  <a:srgbClr val="000000"/>
                </a:solidFill>
              </a:rPr>
              <a:t>eV</a:t>
            </a:r>
            <a:endParaRPr lang="ru-RU" b="1" i="1" dirty="0">
              <a:solidFill>
                <a:srgbClr val="000000"/>
              </a:solidFill>
            </a:endParaRPr>
          </a:p>
        </p:txBody>
      </p:sp>
      <p:sp>
        <p:nvSpPr>
          <p:cNvPr id="6155" name="Text Box 8"/>
          <p:cNvSpPr txBox="1">
            <a:spLocks noChangeArrowheads="1"/>
          </p:cNvSpPr>
          <p:nvPr/>
        </p:nvSpPr>
        <p:spPr bwMode="auto">
          <a:xfrm>
            <a:off x="1776413" y="4333875"/>
            <a:ext cx="1992313"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a:solidFill>
                  <a:srgbClr val="000000"/>
                </a:solidFill>
              </a:rPr>
              <a:t>Warm plasma</a:t>
            </a:r>
            <a:endParaRPr lang="ru-RU" b="1" i="1">
              <a:solidFill>
                <a:srgbClr val="000000"/>
              </a:solidFill>
            </a:endParaRPr>
          </a:p>
          <a:p>
            <a:pPr algn="ctr" fontAlgn="base">
              <a:spcBef>
                <a:spcPct val="0"/>
              </a:spcBef>
              <a:spcAft>
                <a:spcPct val="0"/>
              </a:spcAft>
            </a:pPr>
            <a:r>
              <a:rPr lang="en-US" b="1" i="1">
                <a:solidFill>
                  <a:srgbClr val="000000"/>
                </a:solidFill>
              </a:rPr>
              <a:t>T</a:t>
            </a:r>
            <a:r>
              <a:rPr lang="en-US" b="1" i="1" baseline="-25000">
                <a:solidFill>
                  <a:srgbClr val="000000"/>
                </a:solidFill>
              </a:rPr>
              <a:t>e</a:t>
            </a:r>
            <a:r>
              <a:rPr lang="en-US" b="1" i="1" baseline="30000">
                <a:solidFill>
                  <a:srgbClr val="000000"/>
                </a:solidFill>
              </a:rPr>
              <a:t>warm</a:t>
            </a:r>
            <a:r>
              <a:rPr lang="en-US" b="1" i="1">
                <a:solidFill>
                  <a:srgbClr val="000000"/>
                </a:solidFill>
              </a:rPr>
              <a:t> ~ </a:t>
            </a:r>
            <a:r>
              <a:rPr lang="ru-RU" b="1" i="1">
                <a:solidFill>
                  <a:srgbClr val="000000"/>
                </a:solidFill>
              </a:rPr>
              <a:t>1 -</a:t>
            </a:r>
            <a:r>
              <a:rPr lang="en-US" b="1" i="1">
                <a:solidFill>
                  <a:srgbClr val="000000"/>
                </a:solidFill>
              </a:rPr>
              <a:t> </a:t>
            </a:r>
            <a:r>
              <a:rPr lang="ru-RU" b="1" i="1">
                <a:solidFill>
                  <a:srgbClr val="000000"/>
                </a:solidFill>
              </a:rPr>
              <a:t>3</a:t>
            </a:r>
            <a:r>
              <a:rPr lang="en-US" b="1" i="1">
                <a:solidFill>
                  <a:srgbClr val="000000"/>
                </a:solidFill>
              </a:rPr>
              <a:t>0 eV</a:t>
            </a:r>
            <a:endParaRPr lang="ru-RU" b="1" i="1">
              <a:solidFill>
                <a:srgbClr val="000000"/>
              </a:solidFill>
            </a:endParaRPr>
          </a:p>
        </p:txBody>
      </p:sp>
      <p:sp>
        <p:nvSpPr>
          <p:cNvPr id="6156" name="Line 11"/>
          <p:cNvSpPr>
            <a:spLocks noChangeShapeType="1"/>
          </p:cNvSpPr>
          <p:nvPr/>
        </p:nvSpPr>
        <p:spPr bwMode="auto">
          <a:xfrm flipH="1">
            <a:off x="3379788"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6157" name="Line 11"/>
          <p:cNvSpPr>
            <a:spLocks noChangeShapeType="1"/>
          </p:cNvSpPr>
          <p:nvPr/>
        </p:nvSpPr>
        <p:spPr bwMode="auto">
          <a:xfrm flipH="1">
            <a:off x="2084388"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6158" name="Line 11"/>
          <p:cNvSpPr>
            <a:spLocks noChangeShapeType="1"/>
          </p:cNvSpPr>
          <p:nvPr/>
        </p:nvSpPr>
        <p:spPr bwMode="auto">
          <a:xfrm flipH="1">
            <a:off x="2771775" y="3495675"/>
            <a:ext cx="0" cy="609600"/>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6159" name="Text Box 13"/>
          <p:cNvSpPr txBox="1">
            <a:spLocks noChangeArrowheads="1"/>
          </p:cNvSpPr>
          <p:nvPr/>
        </p:nvSpPr>
        <p:spPr bwMode="auto">
          <a:xfrm>
            <a:off x="571136" y="3430875"/>
            <a:ext cx="1324402" cy="707886"/>
          </a:xfrm>
          <a:prstGeom prst="rect">
            <a:avLst/>
          </a:prstGeom>
          <a:noFill/>
          <a:ln w="9525">
            <a:noFill/>
            <a:miter lim="800000"/>
            <a:headEnd/>
            <a:tailEnd/>
          </a:ln>
        </p:spPr>
        <p:txBody>
          <a:bodyPr wrap="none">
            <a:spAutoFit/>
          </a:bodyPr>
          <a:lstStyle/>
          <a:p>
            <a:pPr algn="r" fontAlgn="base">
              <a:spcBef>
                <a:spcPct val="0"/>
              </a:spcBef>
              <a:spcAft>
                <a:spcPct val="0"/>
              </a:spcAft>
            </a:pPr>
            <a:r>
              <a:rPr lang="en-US" sz="2000" b="1" dirty="0">
                <a:solidFill>
                  <a:srgbClr val="CC0000"/>
                </a:solidFill>
              </a:rPr>
              <a:t>hot</a:t>
            </a:r>
          </a:p>
          <a:p>
            <a:pPr algn="r" fontAlgn="base">
              <a:spcBef>
                <a:spcPct val="0"/>
              </a:spcBef>
              <a:spcAft>
                <a:spcPct val="0"/>
              </a:spcAft>
            </a:pPr>
            <a:r>
              <a:rPr lang="en-US" sz="2000" b="1" dirty="0">
                <a:solidFill>
                  <a:srgbClr val="CC0000"/>
                </a:solidFill>
              </a:rPr>
              <a:t>electrons</a:t>
            </a:r>
            <a:endParaRPr lang="ru-RU" sz="2000" b="1" dirty="0">
              <a:solidFill>
                <a:srgbClr val="CC0000"/>
              </a:solidFill>
            </a:endParaRPr>
          </a:p>
        </p:txBody>
      </p:sp>
      <p:sp>
        <p:nvSpPr>
          <p:cNvPr id="6160" name="AutoShape 14"/>
          <p:cNvSpPr>
            <a:spLocks noChangeArrowheads="1"/>
          </p:cNvSpPr>
          <p:nvPr/>
        </p:nvSpPr>
        <p:spPr bwMode="auto">
          <a:xfrm>
            <a:off x="4217988" y="4486275"/>
            <a:ext cx="304800" cy="457200"/>
          </a:xfrm>
          <a:prstGeom prst="rightArrow">
            <a:avLst>
              <a:gd name="adj1" fmla="val 50000"/>
              <a:gd name="adj2" fmla="val 25000"/>
            </a:avLst>
          </a:prstGeom>
          <a:solidFill>
            <a:schemeClr val="accent2"/>
          </a:solidFill>
          <a:ln w="9525">
            <a:no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6161" name="Text Box 15"/>
          <p:cNvSpPr txBox="1">
            <a:spLocks noChangeArrowheads="1"/>
          </p:cNvSpPr>
          <p:nvPr/>
        </p:nvSpPr>
        <p:spPr bwMode="auto">
          <a:xfrm>
            <a:off x="4125913" y="4910138"/>
            <a:ext cx="8826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66"/>
                </a:solidFill>
              </a:rPr>
              <a:t>X-rays</a:t>
            </a:r>
            <a:endParaRPr lang="ru-RU" b="1">
              <a:solidFill>
                <a:srgbClr val="000066"/>
              </a:solidFill>
            </a:endParaRPr>
          </a:p>
        </p:txBody>
      </p:sp>
      <p:pic>
        <p:nvPicPr>
          <p:cNvPr id="30736" name="Picture 16" descr="wdm-concepts"/>
          <p:cNvPicPr>
            <a:picLocks noChangeAspect="1" noChangeArrowheads="1"/>
          </p:cNvPicPr>
          <p:nvPr/>
        </p:nvPicPr>
        <p:blipFill>
          <a:blip r:embed="rId2" cstate="email">
            <a:lum contrast="24000"/>
          </a:blip>
          <a:srcRect/>
          <a:stretch>
            <a:fillRect/>
          </a:stretch>
        </p:blipFill>
        <p:spPr bwMode="auto">
          <a:xfrm>
            <a:off x="6227763" y="765175"/>
            <a:ext cx="2387600" cy="6092825"/>
          </a:xfrm>
          <a:prstGeom prst="rect">
            <a:avLst/>
          </a:prstGeom>
          <a:noFill/>
          <a:ln w="9525">
            <a:noFill/>
            <a:miter lim="800000"/>
            <a:headEnd/>
            <a:tailEnd/>
          </a:ln>
        </p:spPr>
      </p:pic>
      <p:sp>
        <p:nvSpPr>
          <p:cNvPr id="30737" name="Rectangle 17"/>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a:solidFill>
                  <a:srgbClr val="5A0DAF"/>
                </a:solidFill>
                <a:effectLst>
                  <a:outerShdw blurRad="38100" dist="38100" dir="2700000" algn="tl">
                    <a:srgbClr val="000000"/>
                  </a:outerShdw>
                </a:effectLst>
                <a:latin typeface="Comic Sans MS" pitchFamily="66" charset="0"/>
              </a:rPr>
              <a:t>WDM studies using optical lasers – principle and setup</a:t>
            </a:r>
            <a:r>
              <a:rPr lang="ru-RU" sz="2400" b="1" dirty="0">
                <a:solidFill>
                  <a:srgbClr val="5A0DAF"/>
                </a:solidFill>
                <a:effectLst>
                  <a:outerShdw blurRad="38100" dist="38100" dir="2700000" algn="tl">
                    <a:srgbClr val="000000"/>
                  </a:outerShdw>
                </a:effectLst>
                <a:latin typeface="Comic Sans MS" pitchFamily="66" charset="0"/>
              </a:rPr>
              <a:t> </a:t>
            </a:r>
            <a:endParaRPr lang="en-US" sz="2400" b="1" dirty="0">
              <a:solidFill>
                <a:srgbClr val="5A0DAF"/>
              </a:solidFill>
              <a:effectLst>
                <a:outerShdw blurRad="38100" dist="38100" dir="2700000" algn="tl">
                  <a:srgbClr val="000000"/>
                </a:outerShdw>
              </a:effectLst>
              <a:latin typeface="Comic Sans MS" pitchFamily="66" charset="0"/>
            </a:endParaRPr>
          </a:p>
        </p:txBody>
      </p:sp>
      <p:grpSp>
        <p:nvGrpSpPr>
          <p:cNvPr id="2" name="Группа 28"/>
          <p:cNvGrpSpPr/>
          <p:nvPr/>
        </p:nvGrpSpPr>
        <p:grpSpPr>
          <a:xfrm>
            <a:off x="3686400" y="2658000"/>
            <a:ext cx="1457538" cy="1366800"/>
            <a:chOff x="3686400" y="2658000"/>
            <a:chExt cx="1457538" cy="1366800"/>
          </a:xfrm>
        </p:grpSpPr>
        <p:sp>
          <p:nvSpPr>
            <p:cNvPr id="18" name="Text Box 13"/>
            <p:cNvSpPr txBox="1">
              <a:spLocks noChangeArrowheads="1"/>
            </p:cNvSpPr>
            <p:nvPr/>
          </p:nvSpPr>
          <p:spPr bwMode="auto">
            <a:xfrm>
              <a:off x="3859612" y="3050475"/>
              <a:ext cx="1284326" cy="523220"/>
            </a:xfrm>
            <a:prstGeom prst="rect">
              <a:avLst/>
            </a:prstGeom>
            <a:noFill/>
            <a:ln w="9525">
              <a:noFill/>
              <a:miter lim="800000"/>
              <a:headEnd/>
              <a:tailEnd/>
            </a:ln>
          </p:spPr>
          <p:txBody>
            <a:bodyPr wrap="none">
              <a:spAutoFit/>
            </a:bodyPr>
            <a:lstStyle/>
            <a:p>
              <a:pPr algn="r" fontAlgn="base">
                <a:spcBef>
                  <a:spcPct val="0"/>
                </a:spcBef>
                <a:spcAft>
                  <a:spcPct val="0"/>
                </a:spcAft>
              </a:pPr>
              <a:r>
                <a:rPr lang="en-US" sz="2800" b="1" dirty="0">
                  <a:solidFill>
                    <a:srgbClr val="800080"/>
                  </a:solidFill>
                </a:rPr>
                <a:t>X-rays</a:t>
              </a:r>
              <a:endParaRPr lang="ru-RU" sz="2000" b="1" dirty="0">
                <a:solidFill>
                  <a:srgbClr val="800080"/>
                </a:solidFill>
              </a:endParaRPr>
            </a:p>
          </p:txBody>
        </p:sp>
        <p:sp>
          <p:nvSpPr>
            <p:cNvPr id="27" name="Стрелка вниз 26"/>
            <p:cNvSpPr/>
            <p:nvPr/>
          </p:nvSpPr>
          <p:spPr bwMode="auto">
            <a:xfrm>
              <a:off x="3686400" y="35784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dirty="0">
                <a:solidFill>
                  <a:srgbClr val="800080"/>
                </a:solidFill>
              </a:endParaRPr>
            </a:p>
          </p:txBody>
        </p:sp>
        <p:sp>
          <p:nvSpPr>
            <p:cNvPr id="28" name="Стрелка вниз 27"/>
            <p:cNvSpPr/>
            <p:nvPr/>
          </p:nvSpPr>
          <p:spPr bwMode="auto">
            <a:xfrm rot="16200000">
              <a:off x="4206000" y="26940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dirty="0">
                <a:solidFill>
                  <a:srgbClr val="80008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blinds(horizontal)">
                                      <p:cBhvr>
                                        <p:cTn id="7" dur="500"/>
                                        <p:tgtEl>
                                          <p:spTgt spid="307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36"/>
                                        </p:tgtEl>
                                        <p:attrNameLst>
                                          <p:attrName>style.visibility</p:attrName>
                                        </p:attrNameLst>
                                      </p:cBhvr>
                                      <p:to>
                                        <p:strVal val="visible"/>
                                      </p:to>
                                    </p:set>
                                    <p:animEffect transition="in" filter="blinds(horizontal)">
                                      <p:cBhvr>
                                        <p:cTn id="12" dur="500"/>
                                        <p:tgtEl>
                                          <p:spTgt spid="307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email"/>
          <a:srcRect/>
          <a:stretch>
            <a:fillRect/>
          </a:stretch>
        </p:blipFill>
        <p:spPr bwMode="auto">
          <a:xfrm>
            <a:off x="5076056" y="3861048"/>
            <a:ext cx="3821114" cy="2996952"/>
          </a:xfrm>
          <a:prstGeom prst="rect">
            <a:avLst/>
          </a:prstGeom>
          <a:noFill/>
          <a:ln w="9525">
            <a:noFill/>
            <a:miter lim="800000"/>
            <a:headEnd/>
            <a:tailEnd/>
          </a:ln>
        </p:spPr>
      </p:pic>
      <p:sp>
        <p:nvSpPr>
          <p:cNvPr id="7" name="Rectangle 8"/>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smtClean="0">
                <a:solidFill>
                  <a:srgbClr val="5A0DAF"/>
                </a:solidFill>
                <a:effectLst>
                  <a:outerShdw blurRad="38100" dist="38100" dir="2700000" algn="tl">
                    <a:srgbClr val="000000"/>
                  </a:outerShdw>
                </a:effectLst>
                <a:latin typeface="Comic Sans MS" pitchFamily="66" charset="0"/>
              </a:rPr>
              <a:t>X-ray radiography data for wire target</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3074" name="Picture 2"/>
          <p:cNvPicPr>
            <a:picLocks noChangeAspect="1" noChangeArrowheads="1"/>
          </p:cNvPicPr>
          <p:nvPr/>
        </p:nvPicPr>
        <p:blipFill>
          <a:blip r:embed="rId3" cstate="email"/>
          <a:srcRect/>
          <a:stretch>
            <a:fillRect/>
          </a:stretch>
        </p:blipFill>
        <p:spPr bwMode="auto">
          <a:xfrm>
            <a:off x="107504" y="764704"/>
            <a:ext cx="4896544" cy="3168352"/>
          </a:xfrm>
          <a:prstGeom prst="rect">
            <a:avLst/>
          </a:prstGeom>
          <a:noFill/>
          <a:ln w="9525">
            <a:noFill/>
            <a:miter lim="800000"/>
            <a:headEnd/>
            <a:tailEnd/>
          </a:ln>
        </p:spPr>
      </p:pic>
      <p:pic>
        <p:nvPicPr>
          <p:cNvPr id="3075" name="Picture 3"/>
          <p:cNvPicPr>
            <a:picLocks noChangeAspect="1" noChangeArrowheads="1"/>
          </p:cNvPicPr>
          <p:nvPr/>
        </p:nvPicPr>
        <p:blipFill>
          <a:blip r:embed="rId4" cstate="email"/>
          <a:srcRect/>
          <a:stretch>
            <a:fillRect/>
          </a:stretch>
        </p:blipFill>
        <p:spPr bwMode="auto">
          <a:xfrm>
            <a:off x="323528" y="4005064"/>
            <a:ext cx="4067944" cy="1001340"/>
          </a:xfrm>
          <a:prstGeom prst="rect">
            <a:avLst/>
          </a:prstGeom>
          <a:noFill/>
          <a:ln w="9525">
            <a:noFill/>
            <a:miter lim="800000"/>
            <a:headEnd/>
            <a:tailEnd/>
          </a:ln>
        </p:spPr>
      </p:pic>
      <p:pic>
        <p:nvPicPr>
          <p:cNvPr id="3077" name="Picture 5"/>
          <p:cNvPicPr>
            <a:picLocks noChangeAspect="1" noChangeArrowheads="1"/>
          </p:cNvPicPr>
          <p:nvPr/>
        </p:nvPicPr>
        <p:blipFill>
          <a:blip r:embed="rId5" cstate="email"/>
          <a:srcRect/>
          <a:stretch>
            <a:fillRect/>
          </a:stretch>
        </p:blipFill>
        <p:spPr bwMode="auto">
          <a:xfrm>
            <a:off x="4932040" y="836712"/>
            <a:ext cx="4104456" cy="2992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email"/>
          <a:srcRect/>
          <a:stretch>
            <a:fillRect/>
          </a:stretch>
        </p:blipFill>
        <p:spPr bwMode="auto">
          <a:xfrm>
            <a:off x="2411760" y="1412776"/>
            <a:ext cx="3312368" cy="2592288"/>
          </a:xfrm>
          <a:prstGeom prst="rect">
            <a:avLst/>
          </a:prstGeom>
          <a:noFill/>
          <a:ln w="9525">
            <a:noFill/>
            <a:miter lim="800000"/>
            <a:headEnd/>
            <a:tailEnd/>
          </a:ln>
        </p:spPr>
      </p:pic>
      <p:pic>
        <p:nvPicPr>
          <p:cNvPr id="4098" name="Picture 2"/>
          <p:cNvPicPr>
            <a:picLocks noChangeAspect="1" noChangeArrowheads="1"/>
          </p:cNvPicPr>
          <p:nvPr/>
        </p:nvPicPr>
        <p:blipFill>
          <a:blip r:embed="rId3" cstate="email"/>
          <a:srcRect/>
          <a:stretch>
            <a:fillRect/>
          </a:stretch>
        </p:blipFill>
        <p:spPr bwMode="auto">
          <a:xfrm>
            <a:off x="1979712" y="4059032"/>
            <a:ext cx="3605822" cy="2754344"/>
          </a:xfrm>
          <a:prstGeom prst="rect">
            <a:avLst/>
          </a:prstGeom>
          <a:noFill/>
          <a:ln w="9525">
            <a:noFill/>
            <a:miter lim="800000"/>
            <a:headEnd/>
            <a:tailEnd/>
          </a:ln>
        </p:spPr>
      </p:pic>
      <p:pic>
        <p:nvPicPr>
          <p:cNvPr id="4" name="Picture 2"/>
          <p:cNvPicPr>
            <a:picLocks noChangeAspect="1" noChangeArrowheads="1"/>
          </p:cNvPicPr>
          <p:nvPr/>
        </p:nvPicPr>
        <p:blipFill>
          <a:blip r:embed="rId4" cstate="email"/>
          <a:srcRect/>
          <a:stretch>
            <a:fillRect/>
          </a:stretch>
        </p:blipFill>
        <p:spPr bwMode="auto">
          <a:xfrm>
            <a:off x="107504" y="980728"/>
            <a:ext cx="2376264" cy="3168352"/>
          </a:xfrm>
          <a:prstGeom prst="rect">
            <a:avLst/>
          </a:prstGeom>
          <a:noFill/>
          <a:ln w="9525">
            <a:noFill/>
            <a:miter lim="800000"/>
            <a:headEnd/>
            <a:tailEnd/>
          </a:ln>
        </p:spPr>
      </p:pic>
      <p:pic>
        <p:nvPicPr>
          <p:cNvPr id="5" name="Picture 2"/>
          <p:cNvPicPr>
            <a:picLocks noChangeAspect="1" noChangeArrowheads="1"/>
          </p:cNvPicPr>
          <p:nvPr/>
        </p:nvPicPr>
        <p:blipFill>
          <a:blip r:embed="rId5" cstate="email"/>
          <a:srcRect/>
          <a:stretch>
            <a:fillRect/>
          </a:stretch>
        </p:blipFill>
        <p:spPr bwMode="auto">
          <a:xfrm>
            <a:off x="5612411" y="4040992"/>
            <a:ext cx="3424085" cy="2754344"/>
          </a:xfrm>
          <a:prstGeom prst="rect">
            <a:avLst/>
          </a:prstGeom>
          <a:noFill/>
          <a:ln w="9525">
            <a:noFill/>
            <a:miter lim="800000"/>
            <a:headEnd/>
            <a:tailEnd/>
          </a:ln>
        </p:spPr>
      </p:pic>
      <p:pic>
        <p:nvPicPr>
          <p:cNvPr id="6" name="Picture 4"/>
          <p:cNvPicPr>
            <a:picLocks noChangeAspect="1" noChangeArrowheads="1"/>
          </p:cNvPicPr>
          <p:nvPr/>
        </p:nvPicPr>
        <p:blipFill>
          <a:blip r:embed="rId6" cstate="email"/>
          <a:srcRect/>
          <a:stretch>
            <a:fillRect/>
          </a:stretch>
        </p:blipFill>
        <p:spPr bwMode="auto">
          <a:xfrm>
            <a:off x="5652120" y="1395360"/>
            <a:ext cx="3312368" cy="2592288"/>
          </a:xfrm>
          <a:prstGeom prst="rect">
            <a:avLst/>
          </a:prstGeom>
          <a:noFill/>
          <a:ln w="9525">
            <a:noFill/>
            <a:miter lim="800000"/>
            <a:headEnd/>
            <a:tailEnd/>
          </a:ln>
        </p:spPr>
      </p:pic>
      <p:sp>
        <p:nvSpPr>
          <p:cNvPr id="8" name="TextBox 7"/>
          <p:cNvSpPr txBox="1"/>
          <p:nvPr/>
        </p:nvSpPr>
        <p:spPr>
          <a:xfrm>
            <a:off x="251520" y="5229200"/>
            <a:ext cx="1512168" cy="378769"/>
          </a:xfrm>
          <a:prstGeom prst="rect">
            <a:avLst/>
          </a:prstGeom>
          <a:noFill/>
        </p:spPr>
        <p:txBody>
          <a:bodyPr wrap="square" lIns="100785" tIns="50393" rIns="100785" bIns="50393" rtlCol="0">
            <a:spAutoFit/>
          </a:bodyPr>
          <a:lstStyle/>
          <a:p>
            <a:endParaRPr lang="en-US">
              <a:noFill/>
            </a:endParaRPr>
          </a:p>
        </p:txBody>
      </p:sp>
      <p:sp>
        <p:nvSpPr>
          <p:cNvPr id="10" name="TextBox 9"/>
          <p:cNvSpPr txBox="1"/>
          <p:nvPr/>
        </p:nvSpPr>
        <p:spPr>
          <a:xfrm>
            <a:off x="35496" y="5949280"/>
            <a:ext cx="2165294" cy="655768"/>
          </a:xfrm>
          <a:prstGeom prst="rect">
            <a:avLst/>
          </a:prstGeom>
          <a:noFill/>
        </p:spPr>
        <p:txBody>
          <a:bodyPr wrap="none" lIns="100785" tIns="50393" rIns="100785" bIns="50393" rtlCol="0">
            <a:spAutoFit/>
          </a:bodyPr>
          <a:lstStyle/>
          <a:p>
            <a:r>
              <a:rPr lang="en-US" i="1" dirty="0" smtClean="0"/>
              <a:t>// J. Green et al. </a:t>
            </a:r>
          </a:p>
          <a:p>
            <a:r>
              <a:rPr lang="en-US" i="1" dirty="0" smtClean="0"/>
              <a:t>Nature Phys 3 (2007)</a:t>
            </a:r>
            <a:endParaRPr lang="en-US" i="1" dirty="0"/>
          </a:p>
        </p:txBody>
      </p:sp>
      <p:sp>
        <p:nvSpPr>
          <p:cNvPr id="11" name="Rectangle 8"/>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400" b="1" dirty="0" smtClean="0">
                <a:solidFill>
                  <a:srgbClr val="5A0DAF"/>
                </a:solidFill>
                <a:effectLst>
                  <a:outerShdw blurRad="38100" dist="38100" dir="2700000" algn="tl">
                    <a:srgbClr val="000000"/>
                  </a:outerShdw>
                </a:effectLst>
                <a:latin typeface="Comic Sans MS" pitchFamily="66" charset="0"/>
              </a:rPr>
              <a:t>Early expansion, inhomogeneous heating / e-currents</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13" name="TextBox 12"/>
          <p:cNvSpPr txBox="1"/>
          <p:nvPr/>
        </p:nvSpPr>
        <p:spPr>
          <a:xfrm>
            <a:off x="351612" y="4077072"/>
            <a:ext cx="1340068" cy="378769"/>
          </a:xfrm>
          <a:prstGeom prst="rect">
            <a:avLst/>
          </a:prstGeom>
          <a:noFill/>
        </p:spPr>
        <p:txBody>
          <a:bodyPr wrap="none" lIns="100785" tIns="50393" rIns="100785" bIns="50393" rtlCol="0">
            <a:spAutoFit/>
          </a:bodyPr>
          <a:lstStyle/>
          <a:p>
            <a:r>
              <a:rPr lang="en-US" b="1" i="1" dirty="0" smtClean="0">
                <a:solidFill>
                  <a:srgbClr val="7030A0"/>
                </a:solidFill>
              </a:rPr>
              <a:t>2.2 ns delay</a:t>
            </a:r>
            <a:endParaRPr lang="en-US" b="1" i="1" dirty="0">
              <a:solidFill>
                <a:srgbClr val="7030A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556792"/>
            <a:ext cx="9144000" cy="2363452"/>
          </a:xfrm>
          <a:prstGeom prst="rect">
            <a:avLst/>
          </a:prstGeom>
          <a:gradFill rotWithShape="1">
            <a:gsLst>
              <a:gs pos="0">
                <a:srgbClr val="BB86F6"/>
              </a:gs>
              <a:gs pos="50000">
                <a:schemeClr val="bg1"/>
              </a:gs>
              <a:gs pos="100000">
                <a:srgbClr val="BB86F6"/>
              </a:gs>
            </a:gsLst>
            <a:lin ang="18900000" scaled="1"/>
          </a:gradFill>
          <a:ln w="9525">
            <a:noFill/>
            <a:miter lim="800000"/>
            <a:headEnd/>
            <a:tailEnd/>
          </a:ln>
          <a:effectLst/>
        </p:spPr>
        <p:txBody>
          <a:bodyPr wrap="none" lIns="91424" tIns="45713" rIns="91424" bIns="45713" anchor="ctr"/>
          <a:lstStyle/>
          <a:p>
            <a:endParaRPr lang="en-US" dirty="0"/>
          </a:p>
        </p:txBody>
      </p:sp>
      <p:sp>
        <p:nvSpPr>
          <p:cNvPr id="13" name="Прямоугольник 12"/>
          <p:cNvSpPr/>
          <p:nvPr/>
        </p:nvSpPr>
        <p:spPr>
          <a:xfrm>
            <a:off x="1349896" y="2143851"/>
            <a:ext cx="6678488" cy="1200329"/>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Exotic atomic states and solid </a:t>
            </a:r>
          </a:p>
          <a:p>
            <a:pPr algn="ctr"/>
            <a:r>
              <a:rPr lang="en-US" sz="3600" b="1" i="1" dirty="0" smtClean="0">
                <a:solidFill>
                  <a:srgbClr val="7030A0"/>
                </a:solidFill>
                <a:effectLst>
                  <a:outerShdw blurRad="38100" dist="38100" dir="2700000" algn="tl">
                    <a:srgbClr val="000000">
                      <a:alpha val="43137"/>
                    </a:srgbClr>
                  </a:outerShdw>
                </a:effectLst>
              </a:rPr>
              <a:t>density effects</a:t>
            </a:r>
          </a:p>
        </p:txBody>
      </p:sp>
      <p:pic>
        <p:nvPicPr>
          <p:cNvPr id="16" name="Рисунок 15">
            <a:extLst>
              <a:ext uri="{FF2B5EF4-FFF2-40B4-BE49-F238E27FC236}">
                <a16:creationId xmlns="" xmlns:a16="http://schemas.microsoft.com/office/drawing/2014/main" id="{D788E6CF-D287-4855-9669-CD26BF445BF7}"/>
              </a:ext>
            </a:extLst>
          </p:cNvPr>
          <p:cNvPicPr>
            <a:picLocks noChangeAspect="1"/>
          </p:cNvPicPr>
          <p:nvPr/>
        </p:nvPicPr>
        <p:blipFill>
          <a:blip r:embed="rId2" cstate="email"/>
          <a:stretch>
            <a:fillRect/>
          </a:stretch>
        </p:blipFill>
        <p:spPr>
          <a:xfrm>
            <a:off x="5724128" y="4293096"/>
            <a:ext cx="2133140" cy="2296681"/>
          </a:xfrm>
          <a:prstGeom prst="rect">
            <a:avLst/>
          </a:prstGeom>
        </p:spPr>
      </p:pic>
      <p:pic>
        <p:nvPicPr>
          <p:cNvPr id="17" name="Picture 10" descr="Fig2"/>
          <p:cNvPicPr>
            <a:picLocks noChangeAspect="1" noChangeArrowheads="1"/>
          </p:cNvPicPr>
          <p:nvPr/>
        </p:nvPicPr>
        <p:blipFill>
          <a:blip r:embed="rId3" cstate="email">
            <a:lum bright="-12000" contrast="30000"/>
          </a:blip>
          <a:srcRect/>
          <a:stretch>
            <a:fillRect/>
          </a:stretch>
        </p:blipFill>
        <p:spPr bwMode="auto">
          <a:xfrm>
            <a:off x="899592" y="4303302"/>
            <a:ext cx="2880320" cy="229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X-ray spectroscopy studies of solid-density PW plasma </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13" name="Рисунок 12" descr="JETPL-fig1.jpg"/>
          <p:cNvPicPr>
            <a:picLocks noChangeAspect="1"/>
          </p:cNvPicPr>
          <p:nvPr/>
        </p:nvPicPr>
        <p:blipFill>
          <a:blip r:embed="rId2" cstate="email"/>
          <a:stretch>
            <a:fillRect/>
          </a:stretch>
        </p:blipFill>
        <p:spPr>
          <a:xfrm>
            <a:off x="1652606" y="1354812"/>
            <a:ext cx="6184392" cy="3313176"/>
          </a:xfrm>
          <a:prstGeom prst="rect">
            <a:avLst/>
          </a:prstGeom>
        </p:spPr>
      </p:pic>
      <p:sp>
        <p:nvSpPr>
          <p:cNvPr id="14" name="TextBox 13"/>
          <p:cNvSpPr txBox="1"/>
          <p:nvPr/>
        </p:nvSpPr>
        <p:spPr>
          <a:xfrm>
            <a:off x="806401" y="5148001"/>
            <a:ext cx="8015303" cy="1692757"/>
          </a:xfrm>
          <a:prstGeom prst="rect">
            <a:avLst/>
          </a:prstGeom>
          <a:noFill/>
        </p:spPr>
        <p:txBody>
          <a:bodyPr wrap="none" lIns="91424" tIns="45713" rIns="91424" bIns="45713" rtlCol="0">
            <a:spAutoFit/>
          </a:bodyPr>
          <a:lstStyle/>
          <a:p>
            <a:pPr defTabSz="914323"/>
            <a:r>
              <a:rPr lang="en-US" sz="2000" b="1" dirty="0">
                <a:solidFill>
                  <a:srgbClr val="000000"/>
                </a:solidFill>
                <a:latin typeface="Arial" charset="0"/>
              </a:rPr>
              <a:t>Experiment @ Vulcan PW: </a:t>
            </a:r>
            <a:r>
              <a:rPr lang="en-US" sz="2000" b="1" dirty="0">
                <a:solidFill>
                  <a:srgbClr val="C00000"/>
                </a:solidFill>
                <a:latin typeface="Arial" charset="0"/>
              </a:rPr>
              <a:t>5e20 W/cm2, 600J @1ps, </a:t>
            </a:r>
          </a:p>
          <a:p>
            <a:pPr defTabSz="914323"/>
            <a:r>
              <a:rPr lang="en-US" sz="2000" b="1" dirty="0">
                <a:solidFill>
                  <a:srgbClr val="C00000"/>
                </a:solidFill>
                <a:latin typeface="Arial" charset="0"/>
              </a:rPr>
              <a:t>OPCPA + plasma mirror to ensure ultra high pulse contrast</a:t>
            </a:r>
          </a:p>
          <a:p>
            <a:pPr defTabSz="914323"/>
            <a:endParaRPr lang="en-US" sz="2000" b="1" dirty="0">
              <a:solidFill>
                <a:srgbClr val="C00000"/>
              </a:solidFill>
              <a:latin typeface="Arial" charset="0"/>
            </a:endParaRPr>
          </a:p>
          <a:p>
            <a:pPr defTabSz="914323"/>
            <a:r>
              <a:rPr lang="en-US" sz="2000" b="1" dirty="0">
                <a:solidFill>
                  <a:srgbClr val="000000"/>
                </a:solidFill>
                <a:latin typeface="Arial" charset="0"/>
              </a:rPr>
              <a:t>Combination of 3 FSSRs at each side aligned </a:t>
            </a:r>
            <a:r>
              <a:rPr lang="en-US" sz="2000" b="1" u="sng" dirty="0">
                <a:solidFill>
                  <a:srgbClr val="000000"/>
                </a:solidFill>
                <a:latin typeface="Arial" charset="0"/>
              </a:rPr>
              <a:t>at merged bands</a:t>
            </a:r>
          </a:p>
          <a:p>
            <a:pPr defTabSz="914323"/>
            <a:r>
              <a:rPr lang="en-US" sz="2000" b="1" dirty="0">
                <a:solidFill>
                  <a:srgbClr val="000000"/>
                </a:solidFill>
                <a:latin typeface="Arial" charset="0"/>
              </a:rPr>
              <a:t>in order to cross-calibrate and combine the spectra.</a:t>
            </a:r>
          </a:p>
        </p:txBody>
      </p:sp>
      <p:pic>
        <p:nvPicPr>
          <p:cNvPr id="15" name="Рисунок 14" descr="RAL2016-exp-scheme-present..jpg"/>
          <p:cNvPicPr>
            <a:picLocks noChangeAspect="1"/>
          </p:cNvPicPr>
          <p:nvPr/>
        </p:nvPicPr>
        <p:blipFill>
          <a:blip r:embed="rId3" cstate="email"/>
          <a:stretch>
            <a:fillRect/>
          </a:stretch>
        </p:blipFill>
        <p:spPr>
          <a:xfrm>
            <a:off x="243440" y="986400"/>
            <a:ext cx="8735441" cy="3889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linds(horizontal)">
                                      <p:cBhvr>
                                        <p:cTn id="10" dur="500"/>
                                        <p:tgtEl>
                                          <p:spTgt spid="1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blinds(horizontal)">
                                      <p:cBhvr>
                                        <p:cTn id="13" dur="500"/>
                                        <p:tgtEl>
                                          <p:spTgt spid="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blinds(horizontal)">
                                      <p:cBhvr>
                                        <p:cTn id="18" dur="500"/>
                                        <p:tgtEl>
                                          <p:spTgt spid="14">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blinds(horizontal)">
                                      <p:cBhvr>
                                        <p:cTn id="2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BB8B2ACE-12B1-4191-889A-DCC108E96A37}"/>
              </a:ext>
            </a:extLst>
          </p:cNvPr>
          <p:cNvPicPr>
            <a:picLocks noChangeAspect="1"/>
          </p:cNvPicPr>
          <p:nvPr/>
        </p:nvPicPr>
        <p:blipFill>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tretch>
            <a:fillRect/>
          </a:stretch>
        </p:blipFill>
        <p:spPr>
          <a:xfrm>
            <a:off x="3802460" y="1472394"/>
            <a:ext cx="5234036" cy="2892710"/>
          </a:xfrm>
          <a:prstGeom prst="rect">
            <a:avLst/>
          </a:prstGeom>
        </p:spPr>
      </p:pic>
      <p:pic>
        <p:nvPicPr>
          <p:cNvPr id="5" name="Рисунок 4">
            <a:extLst>
              <a:ext uri="{FF2B5EF4-FFF2-40B4-BE49-F238E27FC236}">
                <a16:creationId xmlns="" xmlns:a16="http://schemas.microsoft.com/office/drawing/2014/main" id="{D788E6CF-D287-4855-9669-CD26BF445BF7}"/>
              </a:ext>
            </a:extLst>
          </p:cNvPr>
          <p:cNvPicPr>
            <a:picLocks noChangeAspect="1"/>
          </p:cNvPicPr>
          <p:nvPr/>
        </p:nvPicPr>
        <p:blipFill>
          <a:blip r:embed="rId3" cstate="email"/>
          <a:stretch>
            <a:fillRect/>
          </a:stretch>
        </p:blipFill>
        <p:spPr>
          <a:xfrm>
            <a:off x="216024" y="1412776"/>
            <a:ext cx="3491880" cy="3759590"/>
          </a:xfrm>
          <a:prstGeom prst="rect">
            <a:avLst/>
          </a:prstGeom>
        </p:spPr>
      </p:pic>
      <p:sp>
        <p:nvSpPr>
          <p:cNvPr id="6" name="Прямоугольник 5"/>
          <p:cNvSpPr/>
          <p:nvPr/>
        </p:nvSpPr>
        <p:spPr>
          <a:xfrm>
            <a:off x="919834" y="5661248"/>
            <a:ext cx="2860078" cy="923330"/>
          </a:xfrm>
          <a:prstGeom prst="rect">
            <a:avLst/>
          </a:prstGeom>
        </p:spPr>
        <p:txBody>
          <a:bodyPr wrap="none">
            <a:spAutoFit/>
          </a:bodyPr>
          <a:lstStyle/>
          <a:p>
            <a:pPr algn="r"/>
            <a:r>
              <a:rPr lang="fr-FR" i="1" dirty="0" smtClean="0"/>
              <a:t>Hummer and Mihalas model</a:t>
            </a:r>
          </a:p>
          <a:p>
            <a:pPr algn="r"/>
            <a:r>
              <a:rPr lang="fr-FR" i="1" dirty="0" smtClean="0"/>
              <a:t>for occupation probabilities</a:t>
            </a:r>
          </a:p>
          <a:p>
            <a:pPr algn="r"/>
            <a:r>
              <a:rPr lang="fr-FR" i="1" dirty="0" smtClean="0"/>
              <a:t>// Astrophys J., 331 (1988)</a:t>
            </a:r>
            <a:endParaRPr lang="en-US" i="1" dirty="0"/>
          </a:p>
        </p:txBody>
      </p:sp>
      <p:pic>
        <p:nvPicPr>
          <p:cNvPr id="2" name="Рисунок 1">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74FC3489-26E8-4F12-862F-E6958450C923}"/>
              </a:ext>
            </a:extLst>
          </p:cNvPr>
          <p:cNvPicPr>
            <a:picLocks noChangeAspect="1"/>
          </p:cNvPicPr>
          <p:nvPr/>
        </p:nvPicPr>
        <p:blipFill>
          <a:blip r:embed="rId4"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t="2334"/>
          <a:stretch>
            <a:fillRect/>
          </a:stretch>
        </p:blipFill>
        <p:spPr>
          <a:xfrm>
            <a:off x="3802460" y="3988181"/>
            <a:ext cx="5234036" cy="2825195"/>
          </a:xfrm>
          <a:prstGeom prst="rect">
            <a:avLst/>
          </a:prstGeom>
        </p:spPr>
      </p:pic>
      <p:sp>
        <p:nvSpPr>
          <p:cNvPr id="7"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Effect of ionization potential depression</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8" name="TextBox 7"/>
          <p:cNvSpPr txBox="1"/>
          <p:nvPr/>
        </p:nvSpPr>
        <p:spPr>
          <a:xfrm>
            <a:off x="4572000" y="908720"/>
            <a:ext cx="3983719" cy="646331"/>
          </a:xfrm>
          <a:prstGeom prst="rect">
            <a:avLst/>
          </a:prstGeom>
          <a:noFill/>
        </p:spPr>
        <p:txBody>
          <a:bodyPr wrap="none" rtlCol="0">
            <a:spAutoFit/>
          </a:bodyPr>
          <a:lstStyle/>
          <a:p>
            <a:r>
              <a:rPr lang="en-US" b="1" i="1" dirty="0" smtClean="0"/>
              <a:t>Spectra modeled by </a:t>
            </a:r>
            <a:r>
              <a:rPr lang="en-US" b="1" i="1" dirty="0" err="1" smtClean="0"/>
              <a:t>PrismSPECT</a:t>
            </a:r>
            <a:r>
              <a:rPr lang="en-US" b="1" i="1" dirty="0" smtClean="0"/>
              <a:t> code – </a:t>
            </a:r>
          </a:p>
          <a:p>
            <a:r>
              <a:rPr lang="en-US" b="1" i="1" dirty="0" smtClean="0"/>
              <a:t>considering and excluding IPD effect</a:t>
            </a:r>
            <a:endParaRPr lang="en-US" b="1"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l="1633" t="1084" r="933" b="4881"/>
          <a:stretch/>
        </p:blipFill>
        <p:spPr bwMode="auto">
          <a:xfrm>
            <a:off x="827584" y="980728"/>
            <a:ext cx="7397996" cy="358461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pic>
        <p:nvPicPr>
          <p:cNvPr id="3" name="Рисунок 2"/>
          <p:cNvPicPr/>
          <p:nvPr/>
        </p:nvPicPr>
        <p:blipFill rotWithShape="1">
          <a:blip r:embed="rId3"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p:blipFill>
        <p:spPr bwMode="auto">
          <a:xfrm>
            <a:off x="2483768" y="4593941"/>
            <a:ext cx="4271925" cy="2291443"/>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sp>
        <p:nvSpPr>
          <p:cNvPr id="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Spectral features depending on type of the target</a:t>
            </a:r>
            <a:endParaRPr lang="en-US" sz="2400" b="1" dirty="0">
              <a:solidFill>
                <a:srgbClr val="5A0DAF"/>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179512" y="836712"/>
            <a:ext cx="4536504" cy="3704340"/>
          </a:xfrm>
          <a:prstGeom prst="rect">
            <a:avLst/>
          </a:prstGeom>
          <a:noFill/>
          <a:ln>
            <a:noFill/>
          </a:ln>
        </p:spPr>
      </p:pic>
      <p:sp>
        <p:nvSpPr>
          <p:cNvPr id="3"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Stark broadening consideration</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4" name="Прямоугольник 3"/>
          <p:cNvSpPr/>
          <p:nvPr/>
        </p:nvSpPr>
        <p:spPr>
          <a:xfrm>
            <a:off x="2024960" y="4581128"/>
            <a:ext cx="2549865" cy="369332"/>
          </a:xfrm>
          <a:prstGeom prst="rect">
            <a:avLst/>
          </a:prstGeom>
        </p:spPr>
        <p:txBody>
          <a:bodyPr wrap="none">
            <a:spAutoFit/>
          </a:bodyPr>
          <a:lstStyle/>
          <a:p>
            <a:r>
              <a:rPr lang="en-GB" b="1" dirty="0" smtClean="0">
                <a:solidFill>
                  <a:srgbClr val="7030A0"/>
                </a:solidFill>
              </a:rPr>
              <a:t>Ni = 2</a:t>
            </a:r>
            <a:r>
              <a:rPr lang="en-GB" b="1" dirty="0">
                <a:solidFill>
                  <a:srgbClr val="7030A0"/>
                </a:solidFill>
              </a:rPr>
              <a:t>(±</a:t>
            </a:r>
            <a:r>
              <a:rPr lang="en-GB" b="1" dirty="0" smtClean="0">
                <a:solidFill>
                  <a:srgbClr val="7030A0"/>
                </a:solidFill>
              </a:rPr>
              <a:t>0.5)E21</a:t>
            </a:r>
            <a:r>
              <a:rPr lang="en-GB" b="1" dirty="0">
                <a:solidFill>
                  <a:srgbClr val="7030A0"/>
                </a:solidFill>
              </a:rPr>
              <a:t> ion/cm</a:t>
            </a:r>
            <a:r>
              <a:rPr lang="en-GB" b="1" baseline="30000" dirty="0">
                <a:solidFill>
                  <a:srgbClr val="7030A0"/>
                </a:solidFill>
              </a:rPr>
              <a:t>3</a:t>
            </a:r>
            <a:r>
              <a:rPr lang="en-GB" b="1" dirty="0">
                <a:solidFill>
                  <a:srgbClr val="7030A0"/>
                </a:solidFill>
              </a:rPr>
              <a:t> </a:t>
            </a:r>
            <a:endParaRPr lang="en-US" b="1" dirty="0">
              <a:solidFill>
                <a:srgbClr val="7030A0"/>
              </a:solidFill>
            </a:endParaRPr>
          </a:p>
        </p:txBody>
      </p:sp>
      <p:sp>
        <p:nvSpPr>
          <p:cNvPr id="5" name="Прямоугольник 4"/>
          <p:cNvSpPr/>
          <p:nvPr/>
        </p:nvSpPr>
        <p:spPr>
          <a:xfrm>
            <a:off x="2024960" y="4869160"/>
            <a:ext cx="2753446" cy="369332"/>
          </a:xfrm>
          <a:prstGeom prst="rect">
            <a:avLst/>
          </a:prstGeom>
        </p:spPr>
        <p:txBody>
          <a:bodyPr wrap="none">
            <a:spAutoFit/>
          </a:bodyPr>
          <a:lstStyle/>
          <a:p>
            <a:r>
              <a:rPr lang="en-GB" b="1" i="1" dirty="0" err="1" smtClean="0"/>
              <a:t>dE</a:t>
            </a:r>
            <a:r>
              <a:rPr lang="en-GB" b="1" i="1" dirty="0" smtClean="0"/>
              <a:t>/</a:t>
            </a:r>
            <a:r>
              <a:rPr lang="en-GB" b="1" i="1" dirty="0" err="1" smtClean="0"/>
              <a:t>dv</a:t>
            </a:r>
            <a:r>
              <a:rPr lang="en-GB" b="1" i="1" dirty="0" smtClean="0"/>
              <a:t> ~ 1.5-2.5</a:t>
            </a:r>
            <a:r>
              <a:rPr lang="en-GB" b="1" i="1" dirty="0"/>
              <a:t> × 10</a:t>
            </a:r>
            <a:r>
              <a:rPr lang="en-GB" b="1" i="1" baseline="30000" dirty="0"/>
              <a:t>6</a:t>
            </a:r>
            <a:r>
              <a:rPr lang="en-GB" b="1" i="1" dirty="0"/>
              <a:t> </a:t>
            </a:r>
            <a:r>
              <a:rPr lang="en-US" b="1" i="1" dirty="0"/>
              <a:t>J</a:t>
            </a:r>
            <a:r>
              <a:rPr lang="en-GB" b="1" i="1" dirty="0"/>
              <a:t>/</a:t>
            </a:r>
            <a:r>
              <a:rPr lang="en-US" b="1" i="1" dirty="0"/>
              <a:t>cm</a:t>
            </a:r>
            <a:r>
              <a:rPr lang="en-GB" b="1" baseline="30000" dirty="0"/>
              <a:t>3</a:t>
            </a:r>
            <a:endParaRPr lang="en-US" b="1" dirty="0"/>
          </a:p>
        </p:txBody>
      </p:sp>
      <p:sp>
        <p:nvSpPr>
          <p:cNvPr id="6" name="Прямоугольник 5"/>
          <p:cNvSpPr/>
          <p:nvPr/>
        </p:nvSpPr>
        <p:spPr>
          <a:xfrm>
            <a:off x="251520" y="4581128"/>
            <a:ext cx="1801840" cy="646331"/>
          </a:xfrm>
          <a:prstGeom prst="rect">
            <a:avLst/>
          </a:prstGeom>
        </p:spPr>
        <p:txBody>
          <a:bodyPr wrap="none">
            <a:spAutoFit/>
          </a:bodyPr>
          <a:lstStyle/>
          <a:p>
            <a:r>
              <a:rPr lang="en-GB" b="1" u="sng" dirty="0" smtClean="0"/>
              <a:t>SiN3 0.5 um foil, </a:t>
            </a:r>
          </a:p>
          <a:p>
            <a:r>
              <a:rPr lang="en-GB" b="1" u="sng" dirty="0" smtClean="0"/>
              <a:t>uncoated</a:t>
            </a:r>
            <a:endParaRPr lang="en-US" b="1" u="sng" dirty="0"/>
          </a:p>
        </p:txBody>
      </p:sp>
      <p:pic>
        <p:nvPicPr>
          <p:cNvPr id="7" name="Рисунок 6"/>
          <p:cNvPicPr>
            <a:picLocks noChangeAspect="1"/>
          </p:cNvPicPr>
          <p:nvPr/>
        </p:nvPicPr>
        <p:blipFill>
          <a:blip r:embed="rId3"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5148064" y="629660"/>
            <a:ext cx="3888871" cy="3382612"/>
          </a:xfrm>
          <a:prstGeom prst="rect">
            <a:avLst/>
          </a:prstGeom>
          <a:noFill/>
          <a:ln>
            <a:noFill/>
          </a:ln>
        </p:spPr>
      </p:pic>
      <p:pic>
        <p:nvPicPr>
          <p:cNvPr id="8" name="Рисунок 7"/>
          <p:cNvPicPr>
            <a:picLocks noChangeAspect="1"/>
          </p:cNvPicPr>
          <p:nvPr/>
        </p:nvPicPr>
        <p:blipFill>
          <a:blip r:embed="rId4"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860032" y="3717032"/>
            <a:ext cx="3838182" cy="3266622"/>
          </a:xfrm>
          <a:prstGeom prst="rect">
            <a:avLst/>
          </a:prstGeom>
          <a:noFill/>
          <a:ln>
            <a:noFill/>
          </a:ln>
        </p:spPr>
      </p:pic>
      <p:sp>
        <p:nvSpPr>
          <p:cNvPr id="9" name="Прямоугольник 8"/>
          <p:cNvSpPr/>
          <p:nvPr/>
        </p:nvSpPr>
        <p:spPr>
          <a:xfrm>
            <a:off x="2051720" y="5579948"/>
            <a:ext cx="2674899" cy="369332"/>
          </a:xfrm>
          <a:prstGeom prst="rect">
            <a:avLst/>
          </a:prstGeom>
        </p:spPr>
        <p:txBody>
          <a:bodyPr wrap="none">
            <a:spAutoFit/>
          </a:bodyPr>
          <a:lstStyle/>
          <a:p>
            <a:r>
              <a:rPr lang="en-GB" b="1" dirty="0" smtClean="0">
                <a:solidFill>
                  <a:srgbClr val="C00000"/>
                </a:solidFill>
              </a:rPr>
              <a:t>Ni = 2.8(±0.4)E22</a:t>
            </a:r>
            <a:r>
              <a:rPr lang="en-GB" b="1" dirty="0">
                <a:solidFill>
                  <a:srgbClr val="C00000"/>
                </a:solidFill>
              </a:rPr>
              <a:t> ion/cm</a:t>
            </a:r>
            <a:r>
              <a:rPr lang="en-GB" b="1" baseline="30000" dirty="0">
                <a:solidFill>
                  <a:srgbClr val="C00000"/>
                </a:solidFill>
              </a:rPr>
              <a:t>3</a:t>
            </a:r>
            <a:r>
              <a:rPr lang="en-GB" b="1" dirty="0">
                <a:solidFill>
                  <a:srgbClr val="C00000"/>
                </a:solidFill>
              </a:rPr>
              <a:t> </a:t>
            </a:r>
            <a:endParaRPr lang="en-US" b="1" dirty="0">
              <a:solidFill>
                <a:srgbClr val="C00000"/>
              </a:solidFill>
            </a:endParaRPr>
          </a:p>
        </p:txBody>
      </p:sp>
      <p:sp>
        <p:nvSpPr>
          <p:cNvPr id="10" name="Прямоугольник 9"/>
          <p:cNvSpPr/>
          <p:nvPr/>
        </p:nvSpPr>
        <p:spPr>
          <a:xfrm>
            <a:off x="2051720" y="6488668"/>
            <a:ext cx="2206823" cy="369332"/>
          </a:xfrm>
          <a:prstGeom prst="rect">
            <a:avLst/>
          </a:prstGeom>
        </p:spPr>
        <p:txBody>
          <a:bodyPr wrap="none">
            <a:spAutoFit/>
          </a:bodyPr>
          <a:lstStyle/>
          <a:p>
            <a:r>
              <a:rPr lang="en-GB" b="1" i="1" dirty="0" err="1" smtClean="0"/>
              <a:t>dE</a:t>
            </a:r>
            <a:r>
              <a:rPr lang="en-GB" b="1" i="1" dirty="0" smtClean="0"/>
              <a:t>/</a:t>
            </a:r>
            <a:r>
              <a:rPr lang="en-GB" b="1" i="1" dirty="0" err="1" smtClean="0"/>
              <a:t>dv</a:t>
            </a:r>
            <a:r>
              <a:rPr lang="en-GB" b="1" i="1" dirty="0" smtClean="0"/>
              <a:t> ~ 5</a:t>
            </a:r>
            <a:r>
              <a:rPr lang="en-GB" b="1" i="1" dirty="0"/>
              <a:t> × </a:t>
            </a:r>
            <a:r>
              <a:rPr lang="en-GB" b="1" i="1" dirty="0" smtClean="0"/>
              <a:t>10</a:t>
            </a:r>
            <a:r>
              <a:rPr lang="en-GB" b="1" i="1" baseline="30000" dirty="0" smtClean="0"/>
              <a:t>7</a:t>
            </a:r>
            <a:r>
              <a:rPr lang="en-GB" b="1" i="1" dirty="0"/>
              <a:t> </a:t>
            </a:r>
            <a:r>
              <a:rPr lang="en-US" b="1" i="1" dirty="0"/>
              <a:t>J</a:t>
            </a:r>
            <a:r>
              <a:rPr lang="en-GB" b="1" i="1" dirty="0"/>
              <a:t>/</a:t>
            </a:r>
            <a:r>
              <a:rPr lang="en-US" b="1" i="1" dirty="0"/>
              <a:t>cm</a:t>
            </a:r>
            <a:r>
              <a:rPr lang="en-GB" b="1" baseline="30000" dirty="0"/>
              <a:t>3</a:t>
            </a:r>
            <a:endParaRPr lang="en-US" b="1" dirty="0"/>
          </a:p>
        </p:txBody>
      </p:sp>
      <p:sp>
        <p:nvSpPr>
          <p:cNvPr id="11" name="Прямоугольник 10"/>
          <p:cNvSpPr/>
          <p:nvPr/>
        </p:nvSpPr>
        <p:spPr>
          <a:xfrm>
            <a:off x="251520" y="5445224"/>
            <a:ext cx="1077859" cy="646331"/>
          </a:xfrm>
          <a:prstGeom prst="rect">
            <a:avLst/>
          </a:prstGeom>
        </p:spPr>
        <p:txBody>
          <a:bodyPr wrap="none">
            <a:spAutoFit/>
          </a:bodyPr>
          <a:lstStyle/>
          <a:p>
            <a:r>
              <a:rPr lang="en-GB" b="1" u="sng" dirty="0" smtClean="0"/>
              <a:t>Si 2 um, </a:t>
            </a:r>
          </a:p>
          <a:p>
            <a:r>
              <a:rPr lang="en-GB" b="1" u="sng" dirty="0" smtClean="0"/>
              <a:t>uncoated</a:t>
            </a:r>
            <a:endParaRPr lang="en-US" b="1" u="sng" dirty="0"/>
          </a:p>
        </p:txBody>
      </p:sp>
      <p:sp>
        <p:nvSpPr>
          <p:cNvPr id="12" name="Прямоугольник 11"/>
          <p:cNvSpPr/>
          <p:nvPr/>
        </p:nvSpPr>
        <p:spPr>
          <a:xfrm>
            <a:off x="2051720" y="6165304"/>
            <a:ext cx="2674899" cy="369332"/>
          </a:xfrm>
          <a:prstGeom prst="rect">
            <a:avLst/>
          </a:prstGeom>
        </p:spPr>
        <p:txBody>
          <a:bodyPr wrap="none">
            <a:spAutoFit/>
          </a:bodyPr>
          <a:lstStyle/>
          <a:p>
            <a:r>
              <a:rPr lang="en-GB" b="1" u="sng" dirty="0" smtClean="0">
                <a:solidFill>
                  <a:srgbClr val="C00000"/>
                </a:solidFill>
              </a:rPr>
              <a:t>Ni = 4.2(±0.4)E22</a:t>
            </a:r>
            <a:r>
              <a:rPr lang="en-GB" b="1" u="sng" dirty="0">
                <a:solidFill>
                  <a:srgbClr val="C00000"/>
                </a:solidFill>
              </a:rPr>
              <a:t> ion/cm</a:t>
            </a:r>
            <a:r>
              <a:rPr lang="en-GB" b="1" u="sng" baseline="30000" dirty="0">
                <a:solidFill>
                  <a:srgbClr val="C00000"/>
                </a:solidFill>
              </a:rPr>
              <a:t>3</a:t>
            </a:r>
            <a:r>
              <a:rPr lang="en-GB" b="1" u="sng" dirty="0">
                <a:solidFill>
                  <a:srgbClr val="C00000"/>
                </a:solidFill>
              </a:rPr>
              <a:t> </a:t>
            </a:r>
            <a:endParaRPr lang="en-US" b="1" u="sng" dirty="0">
              <a:solidFill>
                <a:srgbClr val="C00000"/>
              </a:solidFill>
            </a:endParaRPr>
          </a:p>
        </p:txBody>
      </p:sp>
      <p:sp>
        <p:nvSpPr>
          <p:cNvPr id="13" name="Прямоугольник 12"/>
          <p:cNvSpPr/>
          <p:nvPr/>
        </p:nvSpPr>
        <p:spPr>
          <a:xfrm>
            <a:off x="251520" y="6211669"/>
            <a:ext cx="1648208" cy="646331"/>
          </a:xfrm>
          <a:prstGeom prst="rect">
            <a:avLst/>
          </a:prstGeom>
        </p:spPr>
        <p:txBody>
          <a:bodyPr wrap="none">
            <a:spAutoFit/>
          </a:bodyPr>
          <a:lstStyle/>
          <a:p>
            <a:r>
              <a:rPr lang="en-GB" b="1" u="sng" dirty="0" smtClean="0"/>
              <a:t>Si 2 um coated</a:t>
            </a:r>
          </a:p>
          <a:p>
            <a:r>
              <a:rPr lang="en-GB" b="1" u="sng" dirty="0" smtClean="0"/>
              <a:t>with 1.4 um 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X-ray spectra depending on plasma density</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3" name="Рисунок 2">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744EE371-985B-4139-AEE1-8CDD8259BF08}"/>
              </a:ext>
            </a:extLst>
          </p:cNvPr>
          <p:cNvPicPr/>
          <p:nvPr/>
        </p:nvPicPr>
        <p:blipFill>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tretch>
            <a:fillRect/>
          </a:stretch>
        </p:blipFill>
        <p:spPr>
          <a:xfrm>
            <a:off x="1942093" y="1836420"/>
            <a:ext cx="5259813" cy="3185160"/>
          </a:xfrm>
          <a:prstGeom prst="rect">
            <a:avLst/>
          </a:prstGeom>
        </p:spPr>
      </p:pic>
      <p:grpSp>
        <p:nvGrpSpPr>
          <p:cNvPr id="8" name="Группа 7"/>
          <p:cNvGrpSpPr/>
          <p:nvPr/>
        </p:nvGrpSpPr>
        <p:grpSpPr>
          <a:xfrm>
            <a:off x="1338840" y="879920"/>
            <a:ext cx="6257496" cy="5866451"/>
            <a:chOff x="899592" y="879920"/>
            <a:chExt cx="6257496" cy="5866451"/>
          </a:xfrm>
        </p:grpSpPr>
        <p:pic>
          <p:nvPicPr>
            <p:cNvPr id="4" name="Рисунок 3"/>
            <p:cNvPicPr>
              <a:picLocks noChangeAspect="1"/>
            </p:cNvPicPr>
            <p:nvPr/>
          </p:nvPicPr>
          <p:blipFill rotWithShape="1">
            <a:blip r:embed="rId3"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b="6184"/>
            <a:stretch/>
          </p:blipFill>
          <p:spPr bwMode="auto">
            <a:xfrm>
              <a:off x="899592" y="879920"/>
              <a:ext cx="3296419" cy="2961031"/>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pic>
          <p:nvPicPr>
            <p:cNvPr id="5" name="Рисунок 4"/>
            <p:cNvPicPr>
              <a:picLocks noChangeAspect="1"/>
            </p:cNvPicPr>
            <p:nvPr/>
          </p:nvPicPr>
          <p:blipFill>
            <a:blip r:embed="rId4"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171566" y="937520"/>
              <a:ext cx="2985522" cy="2953518"/>
            </a:xfrm>
            <a:prstGeom prst="rect">
              <a:avLst/>
            </a:prstGeom>
            <a:noFill/>
            <a:ln>
              <a:noFill/>
            </a:ln>
          </p:spPr>
        </p:pic>
        <p:pic>
          <p:nvPicPr>
            <p:cNvPr id="6" name="Рисунок 5"/>
            <p:cNvPicPr>
              <a:picLocks noChangeAspect="1"/>
            </p:cNvPicPr>
            <p:nvPr/>
          </p:nvPicPr>
          <p:blipFill>
            <a:blip r:embed="rId5"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913992" y="3645024"/>
              <a:ext cx="3270511" cy="3101347"/>
            </a:xfrm>
            <a:prstGeom prst="rect">
              <a:avLst/>
            </a:prstGeom>
            <a:noFill/>
            <a:ln>
              <a:noFill/>
            </a:ln>
          </p:spPr>
        </p:pic>
        <p:pic>
          <p:nvPicPr>
            <p:cNvPr id="7" name="Рисунок 6"/>
            <p:cNvPicPr>
              <a:picLocks noChangeAspect="1"/>
            </p:cNvPicPr>
            <p:nvPr/>
          </p:nvPicPr>
          <p:blipFill>
            <a:blip r:embed="rId6"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283968" y="3645024"/>
              <a:ext cx="2863602" cy="309525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email"/>
          <a:stretch>
            <a:fillRect/>
          </a:stretch>
        </p:blipFill>
        <p:spPr bwMode="auto">
          <a:xfrm>
            <a:off x="4211960" y="2060848"/>
            <a:ext cx="4856564" cy="3930804"/>
          </a:xfrm>
          <a:prstGeom prst="rect">
            <a:avLst/>
          </a:prstGeom>
        </p:spPr>
      </p:pic>
      <p:sp>
        <p:nvSpPr>
          <p:cNvPr id="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Verifying ionization potential depression model</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6" name="Рисунок 5"/>
          <p:cNvPicPr/>
          <p:nvPr/>
        </p:nvPicPr>
        <p:blipFill>
          <a:blip r:embed="rId3" cstate="email"/>
          <a:srcRect r="50446"/>
          <a:stretch>
            <a:fillRect/>
          </a:stretch>
        </p:blipFill>
        <p:spPr bwMode="auto">
          <a:xfrm>
            <a:off x="251520" y="901520"/>
            <a:ext cx="3672408" cy="2952328"/>
          </a:xfrm>
          <a:prstGeom prst="rect">
            <a:avLst/>
          </a:prstGeom>
        </p:spPr>
      </p:pic>
      <p:pic>
        <p:nvPicPr>
          <p:cNvPr id="7" name="Рисунок 6"/>
          <p:cNvPicPr/>
          <p:nvPr/>
        </p:nvPicPr>
        <p:blipFill>
          <a:blip r:embed="rId4" cstate="email"/>
          <a:stretch>
            <a:fillRect/>
          </a:stretch>
        </p:blipFill>
        <p:spPr bwMode="auto">
          <a:xfrm>
            <a:off x="467536" y="3861048"/>
            <a:ext cx="3672408" cy="2900546"/>
          </a:xfrm>
          <a:prstGeom prst="rect">
            <a:avLst/>
          </a:prstGeom>
        </p:spPr>
      </p:pic>
      <p:pic>
        <p:nvPicPr>
          <p:cNvPr id="10" name="Рисунок 9"/>
          <p:cNvPicPr>
            <a:picLocks noChangeAspect="1"/>
          </p:cNvPicPr>
          <p:nvPr/>
        </p:nvPicPr>
        <p:blipFill>
          <a:blip r:embed="rId5"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610814" y="937520"/>
            <a:ext cx="2985522" cy="2953518"/>
          </a:xfrm>
          <a:prstGeom prst="rect">
            <a:avLst/>
          </a:prstGeom>
          <a:noFill/>
          <a:ln>
            <a:noFill/>
          </a:ln>
        </p:spPr>
      </p:pic>
      <p:pic>
        <p:nvPicPr>
          <p:cNvPr id="12" name="Рисунок 11"/>
          <p:cNvPicPr>
            <a:picLocks noChangeAspect="1"/>
          </p:cNvPicPr>
          <p:nvPr/>
        </p:nvPicPr>
        <p:blipFill>
          <a:blip r:embed="rId6"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723216" y="3645024"/>
            <a:ext cx="2863602" cy="30952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1+#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840" y="2339726"/>
            <a:ext cx="9086796" cy="360757"/>
          </a:xfrm>
          <a:prstGeom prst="rect">
            <a:avLst/>
          </a:prstGeom>
          <a:noFill/>
        </p:spPr>
        <p:txBody>
          <a:bodyPr wrap="square" lIns="82947" tIns="41474" rIns="82947" bIns="41474" rtlCol="0">
            <a:spAutoFit/>
          </a:bodyPr>
          <a:lstStyle/>
          <a:p>
            <a:r>
              <a:rPr lang="en-US" dirty="0" smtClean="0"/>
              <a:t>// C.P. </a:t>
            </a:r>
            <a:r>
              <a:rPr lang="en-US" dirty="0" err="1" smtClean="0"/>
              <a:t>Ridgers</a:t>
            </a:r>
            <a:r>
              <a:rPr lang="en-US" dirty="0" smtClean="0"/>
              <a:t> </a:t>
            </a:r>
            <a:r>
              <a:rPr lang="en-US" i="1" dirty="0" smtClean="0"/>
              <a:t>et al</a:t>
            </a:r>
            <a:r>
              <a:rPr lang="en-US" dirty="0" smtClean="0"/>
              <a:t>. PRL</a:t>
            </a:r>
            <a:r>
              <a:rPr lang="en-US" i="1" dirty="0" smtClean="0"/>
              <a:t> </a:t>
            </a:r>
            <a:r>
              <a:rPr lang="en-US" b="1" dirty="0" smtClean="0"/>
              <a:t>108</a:t>
            </a:r>
            <a:r>
              <a:rPr lang="en-US" dirty="0"/>
              <a:t>, 165006 (2012</a:t>
            </a:r>
            <a:r>
              <a:rPr lang="en-US" dirty="0" smtClean="0"/>
              <a:t>). L.L. </a:t>
            </a:r>
            <a:r>
              <a:rPr lang="en-US" dirty="0" err="1" smtClean="0"/>
              <a:t>Ji</a:t>
            </a:r>
            <a:r>
              <a:rPr lang="en-US" dirty="0" smtClean="0"/>
              <a:t> et al. PRL</a:t>
            </a:r>
            <a:r>
              <a:rPr lang="en-US" i="1" dirty="0" smtClean="0"/>
              <a:t> </a:t>
            </a:r>
            <a:r>
              <a:rPr lang="en-US" b="1" dirty="0"/>
              <a:t>112</a:t>
            </a:r>
            <a:r>
              <a:rPr lang="en-US" dirty="0"/>
              <a:t>, 145003 (2014</a:t>
            </a:r>
            <a:r>
              <a:rPr lang="en-US" dirty="0" smtClean="0"/>
              <a:t>), ….many</a:t>
            </a:r>
            <a:endParaRPr lang="en-US" dirty="0"/>
          </a:p>
        </p:txBody>
      </p:sp>
      <p:sp>
        <p:nvSpPr>
          <p:cNvPr id="6"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32" tIns="45717" rIns="91432" bIns="45717" anchor="ctr"/>
          <a:lstStyle/>
          <a:p>
            <a:pPr algn="ctr" eaLnBrk="0" hangingPunct="0">
              <a:defRPr/>
            </a:pPr>
            <a:r>
              <a:rPr lang="en-US" sz="2900" b="1" dirty="0">
                <a:solidFill>
                  <a:srgbClr val="5A0DAF"/>
                </a:solidFill>
                <a:effectLst>
                  <a:outerShdw blurRad="38100" dist="38100" dir="2700000" algn="tl">
                    <a:srgbClr val="000000"/>
                  </a:outerShdw>
                </a:effectLst>
                <a:latin typeface="Comic Sans MS" pitchFamily="66" charset="0"/>
              </a:rPr>
              <a:t>Radiation dominated matter</a:t>
            </a:r>
          </a:p>
        </p:txBody>
      </p:sp>
      <p:sp>
        <p:nvSpPr>
          <p:cNvPr id="7" name="TextBox 6"/>
          <p:cNvSpPr txBox="1"/>
          <p:nvPr/>
        </p:nvSpPr>
        <p:spPr>
          <a:xfrm>
            <a:off x="286595" y="1603764"/>
            <a:ext cx="6335356" cy="760866"/>
          </a:xfrm>
          <a:prstGeom prst="rect">
            <a:avLst/>
          </a:prstGeom>
          <a:noFill/>
        </p:spPr>
        <p:txBody>
          <a:bodyPr wrap="none" lIns="82947" tIns="41474" rIns="82947" bIns="41474" rtlCol="0">
            <a:spAutoFit/>
          </a:bodyPr>
          <a:lstStyle/>
          <a:p>
            <a:r>
              <a:rPr lang="en-US" sz="2200" b="1" dirty="0" smtClean="0">
                <a:solidFill>
                  <a:srgbClr val="C00000"/>
                </a:solidFill>
              </a:rPr>
              <a:t>Radiation Dominated Regime </a:t>
            </a:r>
            <a:r>
              <a:rPr lang="en-US" sz="2200" b="1" dirty="0" smtClean="0"/>
              <a:t>of matter - </a:t>
            </a:r>
          </a:p>
          <a:p>
            <a:r>
              <a:rPr lang="en-US" sz="2200" b="1" dirty="0" smtClean="0"/>
              <a:t>when plasma radiation dominates particle dynamics </a:t>
            </a:r>
          </a:p>
        </p:txBody>
      </p:sp>
      <p:sp>
        <p:nvSpPr>
          <p:cNvPr id="10" name="TextBox 9"/>
          <p:cNvSpPr txBox="1"/>
          <p:nvPr/>
        </p:nvSpPr>
        <p:spPr>
          <a:xfrm>
            <a:off x="311118" y="2918586"/>
            <a:ext cx="7484526" cy="474648"/>
          </a:xfrm>
          <a:prstGeom prst="rect">
            <a:avLst/>
          </a:prstGeom>
          <a:noFill/>
        </p:spPr>
        <p:txBody>
          <a:bodyPr wrap="none" lIns="82947" tIns="41474" rIns="82947" bIns="41474" rtlCol="0">
            <a:spAutoFit/>
          </a:bodyPr>
          <a:lstStyle/>
          <a:p>
            <a:r>
              <a:rPr lang="en-US" b="1" dirty="0" smtClean="0">
                <a:solidFill>
                  <a:srgbClr val="7030A0"/>
                </a:solidFill>
              </a:rPr>
              <a:t>To reach RDR – the laser field should reach 1e23-1e24 W/cm</a:t>
            </a:r>
            <a:r>
              <a:rPr lang="en-US" b="1" baseline="30000" dirty="0" smtClean="0">
                <a:solidFill>
                  <a:srgbClr val="7030A0"/>
                </a:solidFill>
              </a:rPr>
              <a:t>2</a:t>
            </a:r>
            <a:r>
              <a:rPr lang="en-US" b="1" dirty="0" smtClean="0">
                <a:solidFill>
                  <a:srgbClr val="7030A0"/>
                </a:solidFill>
              </a:rPr>
              <a:t> intensity </a:t>
            </a:r>
            <a:r>
              <a:rPr lang="en-US" sz="2500" b="1" dirty="0" smtClean="0">
                <a:solidFill>
                  <a:srgbClr val="7030A0"/>
                </a:solidFill>
                <a:sym typeface="Wingdings" pitchFamily="2" charset="2"/>
              </a:rPr>
              <a:t></a:t>
            </a:r>
            <a:endParaRPr lang="en-US" b="1" dirty="0" smtClean="0">
              <a:solidFill>
                <a:srgbClr val="7030A0"/>
              </a:solidFill>
            </a:endParaRPr>
          </a:p>
        </p:txBody>
      </p:sp>
      <p:sp>
        <p:nvSpPr>
          <p:cNvPr id="13" name="Прямоугольник 12"/>
          <p:cNvSpPr/>
          <p:nvPr/>
        </p:nvSpPr>
        <p:spPr>
          <a:xfrm>
            <a:off x="293125" y="2666694"/>
            <a:ext cx="7654360" cy="360757"/>
          </a:xfrm>
          <a:prstGeom prst="rect">
            <a:avLst/>
          </a:prstGeom>
        </p:spPr>
        <p:txBody>
          <a:bodyPr wrap="square" lIns="82947" tIns="41474" rIns="82947" bIns="41474">
            <a:spAutoFit/>
          </a:bodyPr>
          <a:lstStyle/>
          <a:p>
            <a:pPr lvl="0"/>
            <a:r>
              <a:rPr lang="en-US" dirty="0" smtClean="0">
                <a:solidFill>
                  <a:srgbClr val="C00000"/>
                </a:solidFill>
              </a:rPr>
              <a:t> + </a:t>
            </a:r>
            <a:r>
              <a:rPr lang="en-US" b="1" dirty="0" smtClean="0">
                <a:solidFill>
                  <a:srgbClr val="C00000"/>
                </a:solidFill>
              </a:rPr>
              <a:t>up to 30% of optical laser radiation could be transformed to </a:t>
            </a:r>
            <a:r>
              <a:rPr lang="en-US" b="1" i="1" dirty="0" smtClean="0">
                <a:solidFill>
                  <a:srgbClr val="C00000"/>
                </a:solidFill>
              </a:rPr>
              <a:t>γ</a:t>
            </a:r>
            <a:r>
              <a:rPr lang="en-US" b="1" dirty="0" smtClean="0">
                <a:solidFill>
                  <a:srgbClr val="C00000"/>
                </a:solidFill>
              </a:rPr>
              <a:t> -ray flash)</a:t>
            </a:r>
            <a:endParaRPr lang="en-US" dirty="0">
              <a:solidFill>
                <a:srgbClr val="C00000"/>
              </a:solidFill>
            </a:endParaRPr>
          </a:p>
        </p:txBody>
      </p:sp>
      <p:sp>
        <p:nvSpPr>
          <p:cNvPr id="14" name="Овал 13"/>
          <p:cNvSpPr/>
          <p:nvPr/>
        </p:nvSpPr>
        <p:spPr bwMode="auto">
          <a:xfrm>
            <a:off x="4786560" y="1912521"/>
            <a:ext cx="2638080" cy="472370"/>
          </a:xfrm>
          <a:prstGeom prst="ellipse">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947" tIns="41474" rIns="82947" bIns="41474" numCol="1" rtlCol="0" anchor="t" anchorCtr="0" compatLnSpc="1">
            <a:prstTxWarp prst="textNoShape">
              <a:avLst/>
            </a:prstTxWarp>
          </a:bodyPr>
          <a:lstStyle/>
          <a:p>
            <a:pPr eaLnBrk="1">
              <a:lnSpc>
                <a:spcPct val="94000"/>
              </a:lnSpc>
              <a:buClr>
                <a:srgbClr val="000000"/>
              </a:buClr>
              <a:buSzPct val="100000"/>
            </a:pPr>
            <a:endParaRPr lang="en-US" dirty="0" smtClean="0"/>
          </a:p>
        </p:txBody>
      </p:sp>
      <p:sp>
        <p:nvSpPr>
          <p:cNvPr id="15" name="TextBox 14"/>
          <p:cNvSpPr txBox="1"/>
          <p:nvPr/>
        </p:nvSpPr>
        <p:spPr>
          <a:xfrm>
            <a:off x="298114" y="4103866"/>
            <a:ext cx="7130895" cy="760866"/>
          </a:xfrm>
          <a:prstGeom prst="rect">
            <a:avLst/>
          </a:prstGeom>
          <a:noFill/>
        </p:spPr>
        <p:txBody>
          <a:bodyPr wrap="none" lIns="82947" tIns="41474" rIns="82947" bIns="41474" rtlCol="0">
            <a:spAutoFit/>
          </a:bodyPr>
          <a:lstStyle/>
          <a:p>
            <a:r>
              <a:rPr lang="en-US" sz="2200" b="1" dirty="0" smtClean="0">
                <a:solidFill>
                  <a:srgbClr val="C00000"/>
                </a:solidFill>
              </a:rPr>
              <a:t>Radiation Dominated Kinetic Regime </a:t>
            </a:r>
            <a:r>
              <a:rPr lang="en-US" sz="2200" b="1" dirty="0" smtClean="0"/>
              <a:t>- </a:t>
            </a:r>
          </a:p>
          <a:p>
            <a:r>
              <a:rPr lang="en-US" sz="2200" b="1" dirty="0" smtClean="0"/>
              <a:t>when plasma radiation processes dominate atomic kinetics </a:t>
            </a:r>
          </a:p>
        </p:txBody>
      </p:sp>
      <p:sp>
        <p:nvSpPr>
          <p:cNvPr id="16" name="Прямоугольник 15"/>
          <p:cNvSpPr/>
          <p:nvPr/>
        </p:nvSpPr>
        <p:spPr>
          <a:xfrm>
            <a:off x="338574" y="4828359"/>
            <a:ext cx="4069673" cy="360757"/>
          </a:xfrm>
          <a:prstGeom prst="rect">
            <a:avLst/>
          </a:prstGeom>
        </p:spPr>
        <p:txBody>
          <a:bodyPr wrap="none" lIns="82947" tIns="41474" rIns="82947" bIns="41474">
            <a:spAutoFit/>
          </a:bodyPr>
          <a:lstStyle/>
          <a:p>
            <a:r>
              <a:rPr lang="en-US" dirty="0" smtClean="0"/>
              <a:t>// J. </a:t>
            </a:r>
            <a:r>
              <a:rPr lang="en-US" dirty="0" err="1" smtClean="0"/>
              <a:t>Colgan</a:t>
            </a:r>
            <a:r>
              <a:rPr lang="en-US" dirty="0" smtClean="0"/>
              <a:t> </a:t>
            </a:r>
            <a:r>
              <a:rPr lang="en-US" i="1" dirty="0" smtClean="0"/>
              <a:t>et al.</a:t>
            </a:r>
            <a:r>
              <a:rPr lang="en-US" dirty="0" smtClean="0"/>
              <a:t>, PRL </a:t>
            </a:r>
            <a:r>
              <a:rPr lang="en-US" b="1" dirty="0" smtClean="0"/>
              <a:t>110</a:t>
            </a:r>
            <a:r>
              <a:rPr lang="en-US" dirty="0" smtClean="0"/>
              <a:t>, 125001 (2013)</a:t>
            </a:r>
            <a:endParaRPr lang="en-US" dirty="0"/>
          </a:p>
        </p:txBody>
      </p:sp>
      <p:sp>
        <p:nvSpPr>
          <p:cNvPr id="17" name="TextBox 16"/>
          <p:cNvSpPr txBox="1"/>
          <p:nvPr/>
        </p:nvSpPr>
        <p:spPr>
          <a:xfrm>
            <a:off x="316878" y="5067291"/>
            <a:ext cx="6836712" cy="468479"/>
          </a:xfrm>
          <a:prstGeom prst="rect">
            <a:avLst/>
          </a:prstGeom>
          <a:noFill/>
        </p:spPr>
        <p:txBody>
          <a:bodyPr wrap="none" lIns="82947" tIns="41474" rIns="82947" bIns="41474" rtlCol="0">
            <a:spAutoFit/>
          </a:bodyPr>
          <a:lstStyle/>
          <a:p>
            <a:r>
              <a:rPr lang="en-US" b="1" dirty="0" smtClean="0">
                <a:solidFill>
                  <a:srgbClr val="C00000"/>
                </a:solidFill>
              </a:rPr>
              <a:t>To reach RDKR – the laser field of ~ 1e21 W/cm</a:t>
            </a:r>
            <a:r>
              <a:rPr lang="en-US" b="1" baseline="30000" dirty="0" smtClean="0">
                <a:solidFill>
                  <a:srgbClr val="C00000"/>
                </a:solidFill>
              </a:rPr>
              <a:t>2</a:t>
            </a:r>
            <a:r>
              <a:rPr lang="en-US" b="1" dirty="0" smtClean="0">
                <a:solidFill>
                  <a:srgbClr val="C00000"/>
                </a:solidFill>
              </a:rPr>
              <a:t> should be enough</a:t>
            </a:r>
            <a:r>
              <a:rPr lang="en-US" sz="2500" b="1" dirty="0" smtClean="0">
                <a:solidFill>
                  <a:srgbClr val="C00000"/>
                </a:solidFill>
              </a:rPr>
              <a:t> </a:t>
            </a:r>
            <a:r>
              <a:rPr lang="en-US" sz="2500" b="1" dirty="0" smtClean="0">
                <a:solidFill>
                  <a:srgbClr val="C00000"/>
                </a:solidFill>
                <a:sym typeface="Wingdings" pitchFamily="2" charset="2"/>
              </a:rPr>
              <a:t></a:t>
            </a:r>
            <a:endParaRPr lang="en-US" b="1" dirty="0" smtClean="0">
              <a:solidFill>
                <a:srgbClr val="C00000"/>
              </a:solidFill>
            </a:endParaRPr>
          </a:p>
        </p:txBody>
      </p:sp>
      <p:sp>
        <p:nvSpPr>
          <p:cNvPr id="18" name="Прямоугольник 17"/>
          <p:cNvSpPr/>
          <p:nvPr/>
        </p:nvSpPr>
        <p:spPr>
          <a:xfrm>
            <a:off x="650880" y="5507381"/>
            <a:ext cx="8092800" cy="360757"/>
          </a:xfrm>
          <a:prstGeom prst="rect">
            <a:avLst/>
          </a:prstGeom>
        </p:spPr>
        <p:txBody>
          <a:bodyPr wrap="square" lIns="82947" tIns="41474" rIns="82947" bIns="41474">
            <a:spAutoFit/>
          </a:bodyPr>
          <a:lstStyle/>
          <a:p>
            <a:r>
              <a:rPr lang="en-US" b="1" i="1" dirty="0" smtClean="0"/>
              <a:t>Plasma produced by intense XFEL beam is a good example of RDKR. </a:t>
            </a:r>
            <a:endParaRPr lang="en-US" b="1" i="1" dirty="0"/>
          </a:p>
        </p:txBody>
      </p:sp>
      <p:sp>
        <p:nvSpPr>
          <p:cNvPr id="19" name="Овал 18"/>
          <p:cNvSpPr/>
          <p:nvPr/>
        </p:nvSpPr>
        <p:spPr bwMode="auto">
          <a:xfrm>
            <a:off x="6111360" y="4406862"/>
            <a:ext cx="2304000" cy="472370"/>
          </a:xfrm>
          <a:prstGeom prst="ellipse">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947" tIns="41474" rIns="82947" bIns="41474" numCol="1" rtlCol="0" anchor="t" anchorCtr="0" compatLnSpc="1">
            <a:prstTxWarp prst="textNoShape">
              <a:avLst/>
            </a:prstTxWarp>
          </a:bodyPr>
          <a:lstStyle/>
          <a:p>
            <a:pPr eaLnBrk="1">
              <a:lnSpc>
                <a:spcPct val="94000"/>
              </a:lnSpc>
              <a:buClr>
                <a:srgbClr val="000000"/>
              </a:buClr>
              <a:buSzPct val="100000"/>
            </a:pPr>
            <a:endParaRPr lang="en-US" dirty="0" smtClean="0"/>
          </a:p>
        </p:txBody>
      </p:sp>
    </p:spTree>
    <p:extLst>
      <p:ext uri="{BB962C8B-B14F-4D97-AF65-F5344CB8AC3E}">
        <p14:creationId xmlns:p14="http://schemas.microsoft.com/office/powerpoint/2010/main" xmlns="" val="34672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5" grpId="0"/>
      <p:bldP spid="16" grpId="0"/>
      <p:bldP spid="17" grpId="0"/>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2588566"/>
            <a:ext cx="3015077" cy="840434"/>
          </a:xfrm>
          <a:prstGeom prst="rect">
            <a:avLst/>
          </a:prstGeom>
          <a:noFill/>
        </p:spPr>
        <p:txBody>
          <a:bodyPr wrap="none" lIns="100785" tIns="50393" rIns="100785" bIns="50393" rtlCol="0">
            <a:spAutoFit/>
          </a:bodyPr>
          <a:lstStyle/>
          <a:p>
            <a:r>
              <a:rPr lang="en-US" sz="2400" b="1" dirty="0" smtClean="0">
                <a:solidFill>
                  <a:srgbClr val="C00000"/>
                </a:solidFill>
              </a:rPr>
              <a:t>Hot and warm plasma</a:t>
            </a:r>
          </a:p>
          <a:p>
            <a:r>
              <a:rPr lang="en-US" sz="2400" b="1" dirty="0" smtClean="0">
                <a:solidFill>
                  <a:srgbClr val="C00000"/>
                </a:solidFill>
              </a:rPr>
              <a:t>temperatures</a:t>
            </a:r>
          </a:p>
        </p:txBody>
      </p:sp>
      <p:sp>
        <p:nvSpPr>
          <p:cNvPr id="5" name="TextBox 4"/>
          <p:cNvSpPr txBox="1"/>
          <p:nvPr/>
        </p:nvSpPr>
        <p:spPr>
          <a:xfrm>
            <a:off x="827584" y="4077072"/>
            <a:ext cx="3856911" cy="840434"/>
          </a:xfrm>
          <a:prstGeom prst="rect">
            <a:avLst/>
          </a:prstGeom>
          <a:noFill/>
        </p:spPr>
        <p:txBody>
          <a:bodyPr wrap="none" lIns="100785" tIns="50393" rIns="100785" bIns="50393" rtlCol="0">
            <a:spAutoFit/>
          </a:bodyPr>
          <a:lstStyle/>
          <a:p>
            <a:r>
              <a:rPr lang="en-US" sz="2400" b="1" dirty="0" smtClean="0">
                <a:solidFill>
                  <a:srgbClr val="C00000"/>
                </a:solidFill>
              </a:rPr>
              <a:t>Plasma density  - </a:t>
            </a:r>
          </a:p>
          <a:p>
            <a:r>
              <a:rPr lang="en-US" sz="2400" b="1" dirty="0" smtClean="0">
                <a:solidFill>
                  <a:srgbClr val="C00000"/>
                </a:solidFill>
              </a:rPr>
              <a:t>shocks and electron currents</a:t>
            </a:r>
          </a:p>
        </p:txBody>
      </p:sp>
      <p:sp>
        <p:nvSpPr>
          <p:cNvPr id="7" name="TextBox 6"/>
          <p:cNvSpPr txBox="1"/>
          <p:nvPr/>
        </p:nvSpPr>
        <p:spPr>
          <a:xfrm>
            <a:off x="827584" y="5661248"/>
            <a:ext cx="4459319" cy="840434"/>
          </a:xfrm>
          <a:prstGeom prst="rect">
            <a:avLst/>
          </a:prstGeom>
          <a:noFill/>
        </p:spPr>
        <p:txBody>
          <a:bodyPr wrap="none" lIns="100785" tIns="50393" rIns="100785" bIns="50393" rtlCol="0">
            <a:spAutoFit/>
          </a:bodyPr>
          <a:lstStyle/>
          <a:p>
            <a:r>
              <a:rPr lang="en-US" sz="2400" b="1" dirty="0" smtClean="0">
                <a:solidFill>
                  <a:srgbClr val="C00000"/>
                </a:solidFill>
              </a:rPr>
              <a:t>Atomic states and </a:t>
            </a:r>
          </a:p>
          <a:p>
            <a:r>
              <a:rPr lang="en-US" sz="2400" b="1" dirty="0" smtClean="0">
                <a:solidFill>
                  <a:srgbClr val="C00000"/>
                </a:solidFill>
              </a:rPr>
              <a:t>density effects (hollow ions, IPD) </a:t>
            </a:r>
          </a:p>
        </p:txBody>
      </p:sp>
      <p:sp>
        <p:nvSpPr>
          <p:cNvPr id="8" name="TextBox 7"/>
          <p:cNvSpPr txBox="1"/>
          <p:nvPr/>
        </p:nvSpPr>
        <p:spPr>
          <a:xfrm>
            <a:off x="827584" y="1076398"/>
            <a:ext cx="3593505" cy="840434"/>
          </a:xfrm>
          <a:prstGeom prst="rect">
            <a:avLst/>
          </a:prstGeom>
          <a:noFill/>
        </p:spPr>
        <p:txBody>
          <a:bodyPr wrap="none" lIns="100785" tIns="50393" rIns="100785" bIns="50393" rtlCol="0">
            <a:spAutoFit/>
          </a:bodyPr>
          <a:lstStyle/>
          <a:p>
            <a:r>
              <a:rPr lang="en-US" sz="2400" b="1" dirty="0" smtClean="0">
                <a:solidFill>
                  <a:srgbClr val="C00000"/>
                </a:solidFill>
              </a:rPr>
              <a:t>X-ray emissivity and </a:t>
            </a:r>
          </a:p>
          <a:p>
            <a:r>
              <a:rPr lang="en-US" sz="2400" b="1" dirty="0" smtClean="0">
                <a:solidFill>
                  <a:srgbClr val="C00000"/>
                </a:solidFill>
              </a:rPr>
              <a:t>X-ray transport properties </a:t>
            </a:r>
          </a:p>
        </p:txBody>
      </p:sp>
      <p:sp>
        <p:nvSpPr>
          <p:cNvPr id="9" name="Rectangle 17"/>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smtClean="0">
                <a:solidFill>
                  <a:srgbClr val="5A0DAF"/>
                </a:solidFill>
                <a:effectLst>
                  <a:outerShdw blurRad="38100" dist="38100" dir="2700000" algn="tl">
                    <a:srgbClr val="000000"/>
                  </a:outerShdw>
                </a:effectLst>
                <a:latin typeface="Comic Sans MS" pitchFamily="66" charset="0"/>
              </a:rPr>
              <a:t>X-ray imaging and spectra diagnostics capabilities </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13" name="AutoShape 4"/>
          <p:cNvSpPr>
            <a:spLocks noChangeArrowheads="1"/>
          </p:cNvSpPr>
          <p:nvPr/>
        </p:nvSpPr>
        <p:spPr bwMode="auto">
          <a:xfrm>
            <a:off x="395660" y="1462421"/>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14" name="AutoShape 7"/>
          <p:cNvSpPr>
            <a:spLocks noChangeArrowheads="1"/>
          </p:cNvSpPr>
          <p:nvPr/>
        </p:nvSpPr>
        <p:spPr bwMode="auto">
          <a:xfrm>
            <a:off x="395660" y="2876722"/>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15" name="AutoShape 15"/>
          <p:cNvSpPr>
            <a:spLocks noChangeArrowheads="1"/>
          </p:cNvSpPr>
          <p:nvPr/>
        </p:nvSpPr>
        <p:spPr bwMode="auto">
          <a:xfrm>
            <a:off x="395660" y="4437112"/>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17" name="AutoShape 19"/>
          <p:cNvSpPr>
            <a:spLocks noChangeArrowheads="1"/>
          </p:cNvSpPr>
          <p:nvPr/>
        </p:nvSpPr>
        <p:spPr bwMode="auto">
          <a:xfrm>
            <a:off x="395660" y="6021288"/>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grpSp>
        <p:nvGrpSpPr>
          <p:cNvPr id="18" name="Группа 20"/>
          <p:cNvGrpSpPr/>
          <p:nvPr/>
        </p:nvGrpSpPr>
        <p:grpSpPr>
          <a:xfrm>
            <a:off x="7020272" y="836712"/>
            <a:ext cx="1745094" cy="1452416"/>
            <a:chOff x="1836000" y="820800"/>
            <a:chExt cx="6868800" cy="5716800"/>
          </a:xfrm>
        </p:grpSpPr>
        <p:pic>
          <p:nvPicPr>
            <p:cNvPr id="19" name="Рисунок 18" descr="simul.jpg"/>
            <p:cNvPicPr>
              <a:picLocks noChangeAspect="1"/>
            </p:cNvPicPr>
            <p:nvPr/>
          </p:nvPicPr>
          <p:blipFill>
            <a:blip r:embed="rId2" cstate="email"/>
            <a:srcRect/>
            <a:stretch>
              <a:fillRect/>
            </a:stretch>
          </p:blipFill>
          <p:spPr>
            <a:xfrm>
              <a:off x="1836000" y="820800"/>
              <a:ext cx="6868800" cy="5716800"/>
            </a:xfrm>
            <a:prstGeom prst="rect">
              <a:avLst/>
            </a:prstGeom>
          </p:spPr>
        </p:pic>
        <p:sp>
          <p:nvSpPr>
            <p:cNvPr id="20" name="TextBox 19"/>
            <p:cNvSpPr txBox="1"/>
            <p:nvPr/>
          </p:nvSpPr>
          <p:spPr>
            <a:xfrm>
              <a:off x="6271199" y="921599"/>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sp>
          <p:nvSpPr>
            <p:cNvPr id="21" name="TextBox 20"/>
            <p:cNvSpPr txBox="1"/>
            <p:nvPr/>
          </p:nvSpPr>
          <p:spPr>
            <a:xfrm>
              <a:off x="3968402" y="2283598"/>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cxnSp>
          <p:nvCxnSpPr>
            <p:cNvPr id="22" name="Прямая со стрелкой 21"/>
            <p:cNvCxnSpPr>
              <a:stCxn id="21" idx="2"/>
            </p:cNvCxnSpPr>
            <p:nvPr/>
          </p:nvCxnSpPr>
          <p:spPr bwMode="auto">
            <a:xfrm flipV="1">
              <a:off x="4331960" y="3283201"/>
              <a:ext cx="81646" cy="45411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3" name="Прямая со стрелкой 22"/>
            <p:cNvCxnSpPr/>
            <p:nvPr/>
          </p:nvCxnSpPr>
          <p:spPr bwMode="auto">
            <a:xfrm>
              <a:off x="6718800" y="1216800"/>
              <a:ext cx="0" cy="288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24" name="Рисунок 23"/>
          <p:cNvPicPr>
            <a:picLocks noChangeAspect="1"/>
          </p:cNvPicPr>
          <p:nvPr/>
        </p:nvPicPr>
        <p:blipFill>
          <a:blip r:embed="rId3" cstate="email"/>
          <a:stretch>
            <a:fillRect/>
          </a:stretch>
        </p:blipFill>
        <p:spPr>
          <a:xfrm>
            <a:off x="5076056" y="786367"/>
            <a:ext cx="1800200" cy="1490505"/>
          </a:xfrm>
          <a:prstGeom prst="rect">
            <a:avLst/>
          </a:prstGeom>
        </p:spPr>
      </p:pic>
      <p:pic>
        <p:nvPicPr>
          <p:cNvPr id="25" name="Picture 2"/>
          <p:cNvPicPr>
            <a:picLocks noChangeAspect="1" noChangeArrowheads="1"/>
          </p:cNvPicPr>
          <p:nvPr/>
        </p:nvPicPr>
        <p:blipFill>
          <a:blip r:embed="rId4" cstate="email"/>
          <a:srcRect/>
          <a:stretch>
            <a:fillRect/>
          </a:stretch>
        </p:blipFill>
        <p:spPr bwMode="auto">
          <a:xfrm>
            <a:off x="5364088" y="3861048"/>
            <a:ext cx="1170131" cy="1560174"/>
          </a:xfrm>
          <a:prstGeom prst="rect">
            <a:avLst/>
          </a:prstGeom>
          <a:noFill/>
          <a:ln w="9525">
            <a:noFill/>
            <a:miter lim="800000"/>
            <a:headEnd/>
            <a:tailEnd/>
          </a:ln>
        </p:spPr>
      </p:pic>
      <p:pic>
        <p:nvPicPr>
          <p:cNvPr id="26" name="Picture 2"/>
          <p:cNvPicPr>
            <a:picLocks noChangeAspect="1" noChangeArrowheads="1"/>
          </p:cNvPicPr>
          <p:nvPr/>
        </p:nvPicPr>
        <p:blipFill>
          <a:blip r:embed="rId5" cstate="email"/>
          <a:srcRect/>
          <a:stretch>
            <a:fillRect/>
          </a:stretch>
        </p:blipFill>
        <p:spPr bwMode="auto">
          <a:xfrm>
            <a:off x="6588224" y="3888107"/>
            <a:ext cx="1944216" cy="1485109"/>
          </a:xfrm>
          <a:prstGeom prst="rect">
            <a:avLst/>
          </a:prstGeom>
          <a:noFill/>
          <a:ln w="9525">
            <a:noFill/>
            <a:miter lim="800000"/>
            <a:headEnd/>
            <a:tailEnd/>
          </a:ln>
        </p:spPr>
      </p:pic>
      <p:pic>
        <p:nvPicPr>
          <p:cNvPr id="27" name="Рисунок 26">
            <a:extLst>
              <a:ext uri="{FF2B5EF4-FFF2-40B4-BE49-F238E27FC236}">
                <a16:creationId xmlns="" xmlns:a16="http://schemas.microsoft.com/office/drawing/2014/main" id="{D788E6CF-D287-4855-9669-CD26BF445BF7}"/>
              </a:ext>
            </a:extLst>
          </p:cNvPr>
          <p:cNvPicPr>
            <a:picLocks noChangeAspect="1"/>
          </p:cNvPicPr>
          <p:nvPr/>
        </p:nvPicPr>
        <p:blipFill>
          <a:blip r:embed="rId6" cstate="email"/>
          <a:stretch>
            <a:fillRect/>
          </a:stretch>
        </p:blipFill>
        <p:spPr>
          <a:xfrm>
            <a:off x="7524328" y="5369510"/>
            <a:ext cx="1341052" cy="1443866"/>
          </a:xfrm>
          <a:prstGeom prst="rect">
            <a:avLst/>
          </a:prstGeom>
        </p:spPr>
      </p:pic>
      <p:pic>
        <p:nvPicPr>
          <p:cNvPr id="28" name="Рисунок 27"/>
          <p:cNvPicPr>
            <a:picLocks noChangeAspect="1"/>
          </p:cNvPicPr>
          <p:nvPr/>
        </p:nvPicPr>
        <p:blipFill>
          <a:blip r:embed="rId7" cstate="email"/>
          <a:stretch>
            <a:fillRect/>
          </a:stretch>
        </p:blipFill>
        <p:spPr>
          <a:xfrm>
            <a:off x="6910959" y="2276872"/>
            <a:ext cx="1909513" cy="1570879"/>
          </a:xfrm>
          <a:prstGeom prst="rect">
            <a:avLst/>
          </a:prstGeom>
        </p:spPr>
      </p:pic>
      <p:pic>
        <p:nvPicPr>
          <p:cNvPr id="29" name="Рисунок 28"/>
          <p:cNvPicPr>
            <a:picLocks noChangeAspect="1"/>
          </p:cNvPicPr>
          <p:nvPr/>
        </p:nvPicPr>
        <p:blipFill>
          <a:blip r:embed="rId8" cstate="email"/>
          <a:stretch>
            <a:fillRect/>
          </a:stretch>
        </p:blipFill>
        <p:spPr>
          <a:xfrm>
            <a:off x="4992627" y="2276872"/>
            <a:ext cx="1846324" cy="1584176"/>
          </a:xfrm>
          <a:prstGeom prst="rect">
            <a:avLst/>
          </a:prstGeom>
        </p:spPr>
      </p:pic>
      <p:pic>
        <p:nvPicPr>
          <p:cNvPr id="30" name="Picture 10" descr="Fig2"/>
          <p:cNvPicPr>
            <a:picLocks noChangeAspect="1" noChangeArrowheads="1"/>
          </p:cNvPicPr>
          <p:nvPr/>
        </p:nvPicPr>
        <p:blipFill>
          <a:blip r:embed="rId9" cstate="email">
            <a:lum bright="-12000" contrast="30000"/>
          </a:blip>
          <a:srcRect/>
          <a:stretch>
            <a:fillRect/>
          </a:stretch>
        </p:blipFill>
        <p:spPr bwMode="auto">
          <a:xfrm>
            <a:off x="5534477" y="5445224"/>
            <a:ext cx="1773827" cy="1412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6104137"/>
            <a:ext cx="9128261" cy="760866"/>
          </a:xfrm>
          <a:prstGeom prst="rect">
            <a:avLst/>
          </a:prstGeom>
          <a:noFill/>
        </p:spPr>
        <p:txBody>
          <a:bodyPr wrap="square" lIns="82947" tIns="41474" rIns="82947" bIns="41474">
            <a:spAutoFit/>
          </a:bodyPr>
          <a:lstStyle/>
          <a:p>
            <a:pPr algn="ctr"/>
            <a:r>
              <a:rPr lang="en-US" sz="2200" b="1" dirty="0">
                <a:solidFill>
                  <a:srgbClr val="C00000"/>
                </a:solidFill>
              </a:rPr>
              <a:t>KK Hollow </a:t>
            </a:r>
            <a:r>
              <a:rPr lang="en-US" sz="2200" b="1" dirty="0">
                <a:solidFill>
                  <a:srgbClr val="7030A0"/>
                </a:solidFill>
              </a:rPr>
              <a:t>ion spectra can be </a:t>
            </a:r>
            <a:r>
              <a:rPr lang="en-US" sz="2200" b="1" dirty="0">
                <a:solidFill>
                  <a:srgbClr val="C00000"/>
                </a:solidFill>
              </a:rPr>
              <a:t>dominant </a:t>
            </a:r>
            <a:r>
              <a:rPr lang="en-US" sz="2200" b="1" dirty="0" smtClean="0">
                <a:solidFill>
                  <a:srgbClr val="7030A0"/>
                </a:solidFill>
              </a:rPr>
              <a:t>in </a:t>
            </a:r>
            <a:r>
              <a:rPr lang="en-US" sz="2200" b="1" dirty="0">
                <a:solidFill>
                  <a:srgbClr val="7030A0"/>
                </a:solidFill>
              </a:rPr>
              <a:t>the plasma emission </a:t>
            </a:r>
            <a:endParaRPr lang="en-US" sz="2200" b="1" dirty="0" smtClean="0">
              <a:solidFill>
                <a:srgbClr val="7030A0"/>
              </a:solidFill>
            </a:endParaRPr>
          </a:p>
          <a:p>
            <a:pPr algn="ctr"/>
            <a:r>
              <a:rPr lang="en-US" sz="2200" b="1" dirty="0" smtClean="0">
                <a:solidFill>
                  <a:srgbClr val="7030A0"/>
                </a:solidFill>
              </a:rPr>
              <a:t>if there is an ultra-bright </a:t>
            </a:r>
            <a:r>
              <a:rPr lang="en-US" sz="2200" b="1" dirty="0">
                <a:solidFill>
                  <a:srgbClr val="7030A0"/>
                </a:solidFill>
              </a:rPr>
              <a:t>X-ray source</a:t>
            </a:r>
            <a:endParaRPr lang="ru-RU" sz="2200" b="1" dirty="0">
              <a:solidFill>
                <a:srgbClr val="7030A0"/>
              </a:solidFill>
            </a:endParaRPr>
          </a:p>
        </p:txBody>
      </p:sp>
      <p:sp>
        <p:nvSpPr>
          <p:cNvPr id="5" name="TextBox 4"/>
          <p:cNvSpPr txBox="1"/>
          <p:nvPr/>
        </p:nvSpPr>
        <p:spPr>
          <a:xfrm>
            <a:off x="244194" y="721447"/>
            <a:ext cx="9020767" cy="390831"/>
          </a:xfrm>
          <a:prstGeom prst="rect">
            <a:avLst/>
          </a:prstGeom>
          <a:noFill/>
        </p:spPr>
        <p:txBody>
          <a:bodyPr wrap="square" lIns="82947" tIns="41474" rIns="82947" bIns="41474" rtlCol="0">
            <a:spAutoFit/>
          </a:bodyPr>
          <a:lstStyle/>
          <a:p>
            <a:pPr algn="just"/>
            <a:r>
              <a:rPr lang="en-US" sz="2000" b="1" dirty="0">
                <a:solidFill>
                  <a:srgbClr val="C00000"/>
                </a:solidFill>
              </a:rPr>
              <a:t>X-Ray photons preferentially ionize inner shells rather than outer shells</a:t>
            </a:r>
          </a:p>
        </p:txBody>
      </p:sp>
      <p:sp>
        <p:nvSpPr>
          <p:cNvPr id="9" name="Rectangle 3"/>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eaLnBrk="0" hangingPunct="0">
              <a:defRPr/>
            </a:pPr>
            <a:r>
              <a:rPr lang="en-US" sz="2200" b="1" dirty="0">
                <a:solidFill>
                  <a:srgbClr val="5A0DAF"/>
                </a:solidFill>
                <a:effectLst>
                  <a:outerShdw blurRad="38100" dist="38100" dir="2700000" algn="tl">
                    <a:srgbClr val="000000"/>
                  </a:outerShdw>
                </a:effectLst>
                <a:latin typeface="Comic Sans MS" pitchFamily="66" charset="0"/>
              </a:rPr>
              <a:t>High-temperature plasma under external intense X-rays</a:t>
            </a:r>
          </a:p>
        </p:txBody>
      </p:sp>
      <p:pic>
        <p:nvPicPr>
          <p:cNvPr id="10" name="Picture 10" descr="Fig2"/>
          <p:cNvPicPr>
            <a:picLocks noChangeAspect="1" noChangeArrowheads="1"/>
          </p:cNvPicPr>
          <p:nvPr/>
        </p:nvPicPr>
        <p:blipFill>
          <a:blip r:embed="rId2" cstate="email">
            <a:lum bright="-12000" contrast="30000"/>
          </a:blip>
          <a:srcRect/>
          <a:stretch>
            <a:fillRect/>
          </a:stretch>
        </p:blipFill>
        <p:spPr bwMode="auto">
          <a:xfrm>
            <a:off x="1728001" y="1153897"/>
            <a:ext cx="5290787" cy="4213661"/>
          </a:xfrm>
          <a:prstGeom prst="rect">
            <a:avLst/>
          </a:prstGeom>
          <a:noFill/>
          <a:ln w="9525">
            <a:noFill/>
            <a:miter lim="800000"/>
            <a:headEnd/>
            <a:tailEnd/>
          </a:ln>
        </p:spPr>
      </p:pic>
      <p:sp>
        <p:nvSpPr>
          <p:cNvPr id="6" name="Text Box 4"/>
          <p:cNvSpPr txBox="1">
            <a:spLocks noChangeArrowheads="1"/>
          </p:cNvSpPr>
          <p:nvPr/>
        </p:nvSpPr>
        <p:spPr bwMode="auto">
          <a:xfrm>
            <a:off x="357122" y="5409366"/>
            <a:ext cx="8853119" cy="637756"/>
          </a:xfrm>
          <a:prstGeom prst="rect">
            <a:avLst/>
          </a:prstGeom>
          <a:noFill/>
          <a:ln w="9525">
            <a:noFill/>
            <a:miter lim="800000"/>
            <a:headEnd/>
            <a:tailEnd/>
          </a:ln>
        </p:spPr>
        <p:txBody>
          <a:bodyPr wrap="square" lIns="82947" tIns="41474" rIns="82947" bIns="41474">
            <a:spAutoFit/>
          </a:bodyPr>
          <a:lstStyle/>
          <a:p>
            <a:pPr algn="ctr"/>
            <a:r>
              <a:rPr lang="en-US" b="1" dirty="0">
                <a:latin typeface="+mn-lt"/>
              </a:rPr>
              <a:t>Exotic hollow atom states </a:t>
            </a:r>
            <a:r>
              <a:rPr lang="en-US" b="1" dirty="0" smtClean="0">
                <a:latin typeface="+mn-lt"/>
              </a:rPr>
              <a:t>– the states with a number of K and/or L shell vacancies, but still populated outer shells</a:t>
            </a:r>
            <a:endParaRPr lang="ru-RU" b="1" dirty="0">
              <a:latin typeface="+mn-lt"/>
            </a:endParaRPr>
          </a:p>
        </p:txBody>
      </p:sp>
    </p:spTree>
    <p:extLst>
      <p:ext uri="{BB962C8B-B14F-4D97-AF65-F5344CB8AC3E}">
        <p14:creationId xmlns="" xmlns:p14="http://schemas.microsoft.com/office/powerpoint/2010/main" val="260175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71108" y="3789042"/>
            <a:ext cx="8992691" cy="2617391"/>
            <a:chOff x="20630" y="1313259"/>
            <a:chExt cx="8993636" cy="2617391"/>
          </a:xfrm>
        </p:grpSpPr>
        <p:sp>
          <p:nvSpPr>
            <p:cNvPr id="11268" name="TextBox 108"/>
            <p:cNvSpPr txBox="1">
              <a:spLocks noChangeArrowheads="1"/>
            </p:cNvSpPr>
            <p:nvPr/>
          </p:nvSpPr>
          <p:spPr bwMode="auto">
            <a:xfrm>
              <a:off x="1209626" y="1313259"/>
              <a:ext cx="6004390" cy="400110"/>
            </a:xfrm>
            <a:prstGeom prst="rect">
              <a:avLst/>
            </a:prstGeom>
            <a:noFill/>
            <a:ln w="9525">
              <a:noFill/>
              <a:miter lim="800000"/>
              <a:headEnd/>
              <a:tailEnd/>
            </a:ln>
          </p:spPr>
          <p:txBody>
            <a:bodyPr wrap="none">
              <a:spAutoFit/>
            </a:bodyPr>
            <a:lstStyle/>
            <a:p>
              <a:r>
                <a:rPr lang="en-US" altLang="ja-JP" sz="2000" dirty="0">
                  <a:solidFill>
                    <a:srgbClr val="C00000"/>
                  </a:solidFill>
                </a:rPr>
                <a:t>2</a:t>
              </a:r>
              <a:r>
                <a:rPr lang="ru-RU" altLang="ja-JP" sz="2000" dirty="0">
                  <a:solidFill>
                    <a:srgbClr val="C00000"/>
                  </a:solidFill>
                </a:rPr>
                <a:t>. </a:t>
              </a:r>
              <a:r>
                <a:rPr lang="en-US" altLang="ja-JP" sz="2000" dirty="0">
                  <a:solidFill>
                    <a:srgbClr val="C00000"/>
                  </a:solidFill>
                </a:rPr>
                <a:t>Indirect e</a:t>
              </a:r>
              <a:r>
                <a:rPr lang="en-US" altLang="ja-JP" sz="2000" dirty="0">
                  <a:solidFill>
                    <a:srgbClr val="C00000"/>
                  </a:solidFill>
                  <a:ea typeface="MS PGothic" pitchFamily="34" charset="-128"/>
                </a:rPr>
                <a:t>xcitation by visible ultra-intense laser pulses</a:t>
              </a:r>
              <a:endParaRPr lang="ru-RU" altLang="ja-JP" sz="2000" dirty="0">
                <a:solidFill>
                  <a:srgbClr val="C00000"/>
                </a:solidFill>
              </a:endParaRPr>
            </a:p>
          </p:txBody>
        </p:sp>
        <p:sp>
          <p:nvSpPr>
            <p:cNvPr id="94" name="Стрелка вправо с вырезом 93"/>
            <p:cNvSpPr/>
            <p:nvPr/>
          </p:nvSpPr>
          <p:spPr>
            <a:xfrm>
              <a:off x="20630" y="2420938"/>
              <a:ext cx="1727200" cy="1323975"/>
            </a:xfrm>
            <a:prstGeom prst="notchedRightArrow">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0" name="TextBox 109"/>
            <p:cNvSpPr txBox="1">
              <a:spLocks noChangeArrowheads="1"/>
            </p:cNvSpPr>
            <p:nvPr/>
          </p:nvSpPr>
          <p:spPr bwMode="auto">
            <a:xfrm>
              <a:off x="83331" y="2708275"/>
              <a:ext cx="1694405" cy="754053"/>
            </a:xfrm>
            <a:prstGeom prst="rect">
              <a:avLst/>
            </a:prstGeom>
            <a:noFill/>
            <a:ln w="9525">
              <a:noFill/>
              <a:miter lim="800000"/>
              <a:headEnd/>
              <a:tailEnd/>
            </a:ln>
          </p:spPr>
          <p:txBody>
            <a:bodyPr wrap="square">
              <a:spAutoFit/>
            </a:bodyPr>
            <a:lstStyle/>
            <a:p>
              <a:pPr algn="ctr"/>
              <a:r>
                <a:rPr lang="en-US" altLang="ja-JP" sz="1400" b="1" dirty="0">
                  <a:solidFill>
                    <a:srgbClr val="2901BB"/>
                  </a:solidFill>
                  <a:ea typeface="MS PGothic" pitchFamily="34" charset="-128"/>
                </a:rPr>
                <a:t>Ultra-intense optical laser </a:t>
              </a:r>
            </a:p>
            <a:p>
              <a:pPr algn="ctr"/>
              <a:r>
                <a:rPr lang="en-US" altLang="ja-JP" sz="1400" b="1" dirty="0">
                  <a:solidFill>
                    <a:srgbClr val="2901BB"/>
                  </a:solidFill>
                  <a:ea typeface="MS PGothic" pitchFamily="34" charset="-128"/>
                </a:rPr>
                <a:t>radiation</a:t>
              </a:r>
              <a:endParaRPr lang="ru-RU" altLang="ja-JP" sz="1400" b="1" dirty="0">
                <a:solidFill>
                  <a:srgbClr val="2901BB"/>
                </a:solidFill>
              </a:endParaRPr>
            </a:p>
          </p:txBody>
        </p:sp>
        <p:grpSp>
          <p:nvGrpSpPr>
            <p:cNvPr id="3" name="Group 17"/>
            <p:cNvGrpSpPr>
              <a:grpSpLocks/>
            </p:cNvGrpSpPr>
            <p:nvPr/>
          </p:nvGrpSpPr>
          <p:grpSpPr bwMode="auto">
            <a:xfrm>
              <a:off x="4988500" y="2492375"/>
              <a:ext cx="1246499" cy="1065213"/>
              <a:chOff x="2594550" y="2551113"/>
              <a:chExt cx="1246499" cy="1065212"/>
            </a:xfrm>
          </p:grpSpPr>
          <p:sp>
            <p:nvSpPr>
              <p:cNvPr id="105" name="Скругленный прямоугольник 104"/>
              <p:cNvSpPr/>
              <p:nvPr/>
            </p:nvSpPr>
            <p:spPr>
              <a:xfrm>
                <a:off x="2643393" y="2551113"/>
                <a:ext cx="1101725" cy="1065212"/>
              </a:xfrm>
              <a:prstGeom prst="round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C00000"/>
                  </a:solidFill>
                  <a:ea typeface="MS PGothic" pitchFamily="34" charset="-128"/>
                  <a:cs typeface="Arial" charset="0"/>
                </a:endParaRPr>
              </a:p>
            </p:txBody>
          </p:sp>
          <p:sp>
            <p:nvSpPr>
              <p:cNvPr id="11283" name="TextBox 111"/>
              <p:cNvSpPr txBox="1">
                <a:spLocks noChangeArrowheads="1"/>
              </p:cNvSpPr>
              <p:nvPr/>
            </p:nvSpPr>
            <p:spPr bwMode="auto">
              <a:xfrm>
                <a:off x="2594550" y="2766510"/>
                <a:ext cx="1246499" cy="523220"/>
              </a:xfrm>
              <a:prstGeom prst="rect">
                <a:avLst/>
              </a:prstGeom>
              <a:noFill/>
              <a:ln w="9525">
                <a:noFill/>
                <a:miter lim="800000"/>
                <a:headEnd/>
                <a:tailEnd/>
              </a:ln>
            </p:spPr>
            <p:txBody>
              <a:bodyPr wrap="square">
                <a:spAutoFit/>
              </a:bodyPr>
              <a:lstStyle/>
              <a:p>
                <a:pPr algn="ctr"/>
                <a:r>
                  <a:rPr lang="en-US" altLang="ja-JP" sz="1400" b="1" dirty="0">
                    <a:solidFill>
                      <a:srgbClr val="2901BB"/>
                    </a:solidFill>
                    <a:ea typeface="MS PGothic" pitchFamily="34" charset="-128"/>
                  </a:rPr>
                  <a:t>Warm dense plasma</a:t>
                </a:r>
                <a:endParaRPr lang="ru-RU" altLang="ja-JP" sz="1400" b="1" dirty="0">
                  <a:solidFill>
                    <a:srgbClr val="2901BB"/>
                  </a:solidFill>
                </a:endParaRPr>
              </a:p>
            </p:txBody>
          </p:sp>
        </p:grpSp>
        <p:sp>
          <p:nvSpPr>
            <p:cNvPr id="107" name="Стрелка вправо с вырезом 106"/>
            <p:cNvSpPr/>
            <p:nvPr/>
          </p:nvSpPr>
          <p:spPr>
            <a:xfrm>
              <a:off x="1604955" y="2205038"/>
              <a:ext cx="3373905" cy="1725612"/>
            </a:xfrm>
            <a:prstGeom prst="notchedRightArrow">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3" name="TextBox 117"/>
            <p:cNvSpPr txBox="1">
              <a:spLocks noChangeArrowheads="1"/>
            </p:cNvSpPr>
            <p:nvPr/>
          </p:nvSpPr>
          <p:spPr bwMode="auto">
            <a:xfrm>
              <a:off x="1871655" y="2717946"/>
              <a:ext cx="2913126" cy="738664"/>
            </a:xfrm>
            <a:prstGeom prst="rect">
              <a:avLst/>
            </a:prstGeom>
            <a:noFill/>
            <a:ln w="9525">
              <a:noFill/>
              <a:miter lim="800000"/>
              <a:headEnd/>
              <a:tailEnd/>
            </a:ln>
          </p:spPr>
          <p:txBody>
            <a:bodyPr wrap="square">
              <a:spAutoFit/>
            </a:bodyPr>
            <a:lstStyle/>
            <a:p>
              <a:pPr algn="ctr"/>
              <a:r>
                <a:rPr lang="en-US" altLang="ja-JP" sz="1400" b="1" dirty="0">
                  <a:solidFill>
                    <a:srgbClr val="2901BB"/>
                  </a:solidFill>
                  <a:ea typeface="MS PGothic" pitchFamily="34" charset="-128"/>
                </a:rPr>
                <a:t>Relativistic plasma –generation of ultra-intense fast electrons and </a:t>
              </a:r>
              <a:r>
                <a:rPr lang="ru-RU" altLang="ja-JP" sz="1400" b="1" dirty="0">
                  <a:solidFill>
                    <a:srgbClr val="2901BB"/>
                  </a:solidFill>
                </a:rPr>
                <a:t> </a:t>
              </a:r>
              <a:r>
                <a:rPr lang="en-US" altLang="ja-JP" sz="1400" b="1" dirty="0">
                  <a:solidFill>
                    <a:srgbClr val="2901BB"/>
                  </a:solidFill>
                  <a:ea typeface="MS PGothic" pitchFamily="34" charset="-128"/>
                </a:rPr>
                <a:t>X-ray beams</a:t>
              </a:r>
              <a:endParaRPr lang="ru-RU" altLang="ja-JP" sz="1400" b="1" dirty="0">
                <a:solidFill>
                  <a:srgbClr val="2901BB"/>
                </a:solidFill>
              </a:endParaRPr>
            </a:p>
          </p:txBody>
        </p:sp>
        <p:sp>
          <p:nvSpPr>
            <p:cNvPr id="121" name="Скругленный прямоугольник 120"/>
            <p:cNvSpPr/>
            <p:nvPr/>
          </p:nvSpPr>
          <p:spPr>
            <a:xfrm>
              <a:off x="6450453" y="2351087"/>
              <a:ext cx="2563813" cy="1433513"/>
            </a:xfrm>
            <a:prstGeom prst="round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5" name="TextBox 129"/>
            <p:cNvSpPr txBox="1">
              <a:spLocks noChangeArrowheads="1"/>
            </p:cNvSpPr>
            <p:nvPr/>
          </p:nvSpPr>
          <p:spPr bwMode="auto">
            <a:xfrm>
              <a:off x="6356343" y="2492375"/>
              <a:ext cx="2657923" cy="969496"/>
            </a:xfrm>
            <a:prstGeom prst="rect">
              <a:avLst/>
            </a:prstGeom>
            <a:noFill/>
            <a:ln w="9525">
              <a:noFill/>
              <a:miter lim="800000"/>
              <a:headEnd/>
              <a:tailEnd/>
            </a:ln>
          </p:spPr>
          <p:txBody>
            <a:bodyPr wrap="square">
              <a:spAutoFit/>
            </a:bodyPr>
            <a:lstStyle/>
            <a:p>
              <a:pPr algn="ctr"/>
              <a:r>
                <a:rPr lang="en-US" altLang="ja-JP" sz="1400" b="1" dirty="0">
                  <a:solidFill>
                    <a:srgbClr val="2901BB"/>
                  </a:solidFill>
                  <a:ea typeface="MS PGothic" pitchFamily="34" charset="-128"/>
                </a:rPr>
                <a:t>Production of Hollow ions in warm dense matter by electron or ions collisions or inner shell </a:t>
              </a:r>
              <a:r>
                <a:rPr lang="en-US" altLang="ja-JP" sz="1400" b="1" dirty="0" err="1">
                  <a:solidFill>
                    <a:srgbClr val="2901BB"/>
                  </a:solidFill>
                  <a:ea typeface="MS PGothic" pitchFamily="34" charset="-128"/>
                </a:rPr>
                <a:t>photoionization</a:t>
              </a:r>
              <a:endParaRPr lang="ru-RU" altLang="ja-JP" sz="1400" b="1" dirty="0">
                <a:solidFill>
                  <a:srgbClr val="2901BB"/>
                </a:solidFill>
              </a:endParaRPr>
            </a:p>
          </p:txBody>
        </p:sp>
      </p:grpSp>
      <p:grpSp>
        <p:nvGrpSpPr>
          <p:cNvPr id="4" name="Group 21"/>
          <p:cNvGrpSpPr/>
          <p:nvPr/>
        </p:nvGrpSpPr>
        <p:grpSpPr>
          <a:xfrm>
            <a:off x="537001" y="1268759"/>
            <a:ext cx="7998573" cy="2290086"/>
            <a:chOff x="592138" y="4115477"/>
            <a:chExt cx="7999412" cy="2290086"/>
          </a:xfrm>
        </p:grpSpPr>
        <p:sp>
          <p:nvSpPr>
            <p:cNvPr id="11276" name="TextBox 132"/>
            <p:cNvSpPr txBox="1">
              <a:spLocks noChangeArrowheads="1"/>
            </p:cNvSpPr>
            <p:nvPr/>
          </p:nvSpPr>
          <p:spPr bwMode="auto">
            <a:xfrm>
              <a:off x="966553" y="4115477"/>
              <a:ext cx="6525034" cy="400110"/>
            </a:xfrm>
            <a:prstGeom prst="rect">
              <a:avLst/>
            </a:prstGeom>
            <a:noFill/>
            <a:ln w="9525">
              <a:noFill/>
              <a:miter lim="800000"/>
              <a:headEnd/>
              <a:tailEnd/>
            </a:ln>
          </p:spPr>
          <p:txBody>
            <a:bodyPr wrap="none">
              <a:spAutoFit/>
            </a:bodyPr>
            <a:lstStyle/>
            <a:p>
              <a:r>
                <a:rPr lang="en-US" altLang="ja-JP" sz="2000" dirty="0">
                  <a:solidFill>
                    <a:srgbClr val="002060"/>
                  </a:solidFill>
                </a:rPr>
                <a:t>1</a:t>
              </a:r>
              <a:r>
                <a:rPr lang="ru-RU" altLang="ja-JP" sz="2000" dirty="0">
                  <a:solidFill>
                    <a:srgbClr val="002060"/>
                  </a:solidFill>
                </a:rPr>
                <a:t>. </a:t>
              </a:r>
              <a:r>
                <a:rPr lang="en-US" altLang="ja-JP" sz="2000" dirty="0">
                  <a:solidFill>
                    <a:srgbClr val="002060"/>
                  </a:solidFill>
                </a:rPr>
                <a:t>Direct e</a:t>
              </a:r>
              <a:r>
                <a:rPr lang="en-US" altLang="ja-JP" sz="2000" dirty="0">
                  <a:solidFill>
                    <a:srgbClr val="002060"/>
                  </a:solidFill>
                  <a:ea typeface="MS PGothic" pitchFamily="34" charset="-128"/>
                </a:rPr>
                <a:t>xcitation by ultra-intense X-ray laser or XFEL pulses</a:t>
              </a:r>
              <a:endParaRPr lang="ru-RU" altLang="ja-JP" sz="2000" dirty="0">
                <a:solidFill>
                  <a:srgbClr val="002060"/>
                </a:solidFill>
              </a:endParaRPr>
            </a:p>
          </p:txBody>
        </p:sp>
        <p:sp>
          <p:nvSpPr>
            <p:cNvPr id="136" name="Стрелка вправо с вырезом 135"/>
            <p:cNvSpPr/>
            <p:nvPr/>
          </p:nvSpPr>
          <p:spPr>
            <a:xfrm>
              <a:off x="592138" y="5067300"/>
              <a:ext cx="4752975" cy="1338263"/>
            </a:xfrm>
            <a:prstGeom prst="notchedRightArrow">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8" name="TextBox 136"/>
            <p:cNvSpPr txBox="1">
              <a:spLocks noChangeArrowheads="1"/>
            </p:cNvSpPr>
            <p:nvPr/>
          </p:nvSpPr>
          <p:spPr bwMode="auto">
            <a:xfrm>
              <a:off x="771525" y="5543144"/>
              <a:ext cx="4213225" cy="369332"/>
            </a:xfrm>
            <a:prstGeom prst="rect">
              <a:avLst/>
            </a:prstGeom>
            <a:noFill/>
            <a:ln w="9525">
              <a:noFill/>
              <a:miter lim="800000"/>
              <a:headEnd/>
              <a:tailEnd/>
            </a:ln>
          </p:spPr>
          <p:txBody>
            <a:bodyPr>
              <a:spAutoFit/>
            </a:bodyPr>
            <a:lstStyle/>
            <a:p>
              <a:pPr algn="ctr"/>
              <a:r>
                <a:rPr lang="en-US" altLang="ja-JP" b="1" dirty="0" smtClean="0">
                  <a:solidFill>
                    <a:srgbClr val="002060"/>
                  </a:solidFill>
                  <a:ea typeface="MS PGothic" pitchFamily="34" charset="-128"/>
                </a:rPr>
                <a:t>XFEL X-ray radiation</a:t>
              </a:r>
              <a:endParaRPr lang="ru-RU" altLang="ja-JP" b="1" dirty="0">
                <a:solidFill>
                  <a:srgbClr val="002060"/>
                </a:solidFill>
              </a:endParaRPr>
            </a:p>
          </p:txBody>
        </p:sp>
        <p:sp>
          <p:nvSpPr>
            <p:cNvPr id="133" name="Скругленный прямоугольник 132"/>
            <p:cNvSpPr/>
            <p:nvPr/>
          </p:nvSpPr>
          <p:spPr>
            <a:xfrm>
              <a:off x="5537200" y="4948238"/>
              <a:ext cx="3054350" cy="1395412"/>
            </a:xfrm>
            <a:prstGeom prst="round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80" name="TextBox 129"/>
            <p:cNvSpPr txBox="1">
              <a:spLocks noChangeArrowheads="1"/>
            </p:cNvSpPr>
            <p:nvPr/>
          </p:nvSpPr>
          <p:spPr bwMode="auto">
            <a:xfrm>
              <a:off x="5537200" y="5168495"/>
              <a:ext cx="3011488" cy="923330"/>
            </a:xfrm>
            <a:prstGeom prst="rect">
              <a:avLst/>
            </a:prstGeom>
            <a:noFill/>
            <a:ln w="9525">
              <a:noFill/>
              <a:miter lim="800000"/>
              <a:headEnd/>
              <a:tailEnd/>
            </a:ln>
          </p:spPr>
          <p:txBody>
            <a:bodyPr>
              <a:spAutoFit/>
            </a:bodyPr>
            <a:lstStyle/>
            <a:p>
              <a:pPr algn="ctr">
                <a:spcAft>
                  <a:spcPts val="600"/>
                </a:spcAft>
              </a:pPr>
              <a:r>
                <a:rPr lang="en-US" altLang="ja-JP" b="1" dirty="0">
                  <a:solidFill>
                    <a:srgbClr val="002060"/>
                  </a:solidFill>
                  <a:ea typeface="MS PGothic" pitchFamily="34" charset="-128"/>
                </a:rPr>
                <a:t>Production of Hollow ions in warm dense matter by inner shell </a:t>
              </a:r>
              <a:r>
                <a:rPr lang="en-US" altLang="ja-JP" b="1" dirty="0" err="1">
                  <a:solidFill>
                    <a:srgbClr val="002060"/>
                  </a:solidFill>
                  <a:ea typeface="MS PGothic" pitchFamily="34" charset="-128"/>
                </a:rPr>
                <a:t>photoionization</a:t>
              </a:r>
              <a:endParaRPr lang="ru-RU" altLang="ja-JP" b="1" dirty="0">
                <a:solidFill>
                  <a:srgbClr val="002060"/>
                </a:solidFill>
              </a:endParaRPr>
            </a:p>
          </p:txBody>
        </p:sp>
      </p:grpSp>
      <p:sp>
        <p:nvSpPr>
          <p:cNvPr id="22" name="Rectangle 3"/>
          <p:cNvSpPr>
            <a:spLocks noChangeArrowheads="1"/>
          </p:cNvSpPr>
          <p:nvPr/>
        </p:nvSpPr>
        <p:spPr bwMode="auto">
          <a:xfrm>
            <a:off x="960" y="1"/>
            <a:ext cx="9143040" cy="850797"/>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82947" tIns="41474" rIns="82947" bIns="41474" anchor="ctr"/>
          <a:lstStyle/>
          <a:p>
            <a:pPr algn="ctr">
              <a:defRPr/>
            </a:pPr>
            <a:r>
              <a:rPr lang="en-US" sz="2500" dirty="0" smtClean="0">
                <a:solidFill>
                  <a:srgbClr val="7030A0"/>
                </a:solidFill>
                <a:effectLst>
                  <a:outerShdw blurRad="38100" dist="38100" dir="2700000" algn="tl">
                    <a:srgbClr val="000000"/>
                  </a:outerShdw>
                </a:effectLst>
              </a:rPr>
              <a:t>WDM with exotic atomic states due to intense X-rays</a:t>
            </a:r>
            <a:endParaRPr lang="en-US" sz="2500" dirty="0">
              <a:solidFill>
                <a:srgbClr val="7030A0"/>
              </a:solidFill>
              <a:effectLst>
                <a:outerShdw blurRad="38100" dist="38100" dir="2700000" algn="tl">
                  <a:srgbClr val="000000"/>
                </a:outerShdw>
              </a:effectLst>
            </a:endParaRPr>
          </a:p>
        </p:txBody>
      </p:sp>
    </p:spTree>
    <p:extLst>
      <p:ext uri="{BB962C8B-B14F-4D97-AF65-F5344CB8AC3E}">
        <p14:creationId xmlns:p14="http://schemas.microsoft.com/office/powerpoint/2010/main" xmlns="" val="1444133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20"/>
          <p:cNvSpPr>
            <a:spLocks noChangeArrowheads="1"/>
          </p:cNvSpPr>
          <p:nvPr/>
        </p:nvSpPr>
        <p:spPr bwMode="auto">
          <a:xfrm>
            <a:off x="1" y="0"/>
            <a:ext cx="9052563" cy="664944"/>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82947" tIns="41474" rIns="82947" bIns="41474" anchor="ctr"/>
          <a:lstStyle/>
          <a:p>
            <a:pPr algn="ctr">
              <a:defRPr/>
            </a:pPr>
            <a:endParaRPr lang="en-US" sz="2400" dirty="0">
              <a:solidFill>
                <a:srgbClr val="C00000"/>
              </a:solidFill>
              <a:latin typeface="Arial Narrow" panose="020B0606020202030204" pitchFamily="34" charset="0"/>
            </a:endParaRPr>
          </a:p>
        </p:txBody>
      </p:sp>
      <p:grpSp>
        <p:nvGrpSpPr>
          <p:cNvPr id="2" name="Group 7"/>
          <p:cNvGrpSpPr/>
          <p:nvPr/>
        </p:nvGrpSpPr>
        <p:grpSpPr>
          <a:xfrm>
            <a:off x="122997" y="5535895"/>
            <a:ext cx="3209542" cy="1241556"/>
            <a:chOff x="244464" y="5949036"/>
            <a:chExt cx="3538297" cy="1368586"/>
          </a:xfrm>
        </p:grpSpPr>
        <p:sp>
          <p:nvSpPr>
            <p:cNvPr id="58" name="TextShape 55"/>
            <p:cNvSpPr txBox="1"/>
            <p:nvPr/>
          </p:nvSpPr>
          <p:spPr>
            <a:xfrm>
              <a:off x="758761" y="5949036"/>
              <a:ext cx="3024000" cy="936000"/>
            </a:xfrm>
            <a:prstGeom prst="rect">
              <a:avLst/>
            </a:prstGeom>
          </p:spPr>
          <p:txBody>
            <a:bodyPr lIns="90000" tIns="45000" rIns="90000" bIns="45000"/>
            <a:lstStyle/>
            <a:p>
              <a:r>
                <a:rPr lang="ru-RU" sz="1300" dirty="0">
                  <a:latin typeface="Arial"/>
                </a:rPr>
                <a:t>  resonance transitions</a:t>
              </a:r>
              <a:endParaRPr dirty="0"/>
            </a:p>
            <a:p>
              <a:r>
                <a:rPr lang="ru-RU" sz="1300" dirty="0">
                  <a:latin typeface="Arial"/>
                </a:rPr>
                <a:t>  Rydberg resonance transitions</a:t>
              </a:r>
              <a:endParaRPr dirty="0"/>
            </a:p>
            <a:p>
              <a:r>
                <a:rPr lang="ru-RU" sz="1300" dirty="0">
                  <a:latin typeface="Arial"/>
                </a:rPr>
                <a:t>  satellites</a:t>
              </a:r>
              <a:endParaRPr dirty="0"/>
            </a:p>
            <a:p>
              <a:r>
                <a:rPr lang="ru-RU" sz="1300" dirty="0">
                  <a:latin typeface="Arial"/>
                </a:rPr>
                <a:t>  Rydberg satellites</a:t>
              </a:r>
              <a:endParaRPr dirty="0"/>
            </a:p>
          </p:txBody>
        </p:sp>
        <p:sp>
          <p:nvSpPr>
            <p:cNvPr id="59" name="TextShape 57"/>
            <p:cNvSpPr txBox="1"/>
            <p:nvPr/>
          </p:nvSpPr>
          <p:spPr>
            <a:xfrm>
              <a:off x="763953" y="6813622"/>
              <a:ext cx="2952000" cy="504000"/>
            </a:xfrm>
            <a:prstGeom prst="rect">
              <a:avLst/>
            </a:prstGeom>
          </p:spPr>
          <p:txBody>
            <a:bodyPr lIns="90000" tIns="45000" rIns="90000" bIns="45000"/>
            <a:lstStyle/>
            <a:p>
              <a:r>
                <a:rPr lang="ru-RU" sz="1300" dirty="0">
                  <a:latin typeface="Arial"/>
                </a:rPr>
                <a:t>  hollow ion transitions</a:t>
              </a:r>
              <a:endParaRPr dirty="0"/>
            </a:p>
            <a:p>
              <a:r>
                <a:rPr lang="ru-RU" sz="1300" dirty="0">
                  <a:latin typeface="Arial"/>
                </a:rPr>
                <a:t>  Rydberg hollow ion transitions</a:t>
              </a:r>
              <a:endParaRPr dirty="0"/>
            </a:p>
          </p:txBody>
        </p:sp>
        <p:sp>
          <p:nvSpPr>
            <p:cNvPr id="63" name="Line 61"/>
            <p:cNvSpPr>
              <a:spLocks noChangeAspect="1"/>
            </p:cNvSpPr>
            <p:nvPr/>
          </p:nvSpPr>
          <p:spPr>
            <a:xfrm>
              <a:off x="274228" y="7188356"/>
              <a:ext cx="540000" cy="0"/>
            </a:xfrm>
            <a:prstGeom prst="line">
              <a:avLst/>
            </a:prstGeom>
            <a:ln w="36000">
              <a:solidFill>
                <a:srgbClr val="99FF66"/>
              </a:solidFill>
              <a:round/>
              <a:tailEnd type="none" w="med" len="med"/>
            </a:ln>
          </p:spPr>
        </p:sp>
        <p:sp>
          <p:nvSpPr>
            <p:cNvPr id="64" name="Line 62"/>
            <p:cNvSpPr>
              <a:spLocks noChangeAspect="1"/>
            </p:cNvSpPr>
            <p:nvPr/>
          </p:nvSpPr>
          <p:spPr>
            <a:xfrm>
              <a:off x="278433" y="6972354"/>
              <a:ext cx="540000" cy="0"/>
            </a:xfrm>
            <a:prstGeom prst="line">
              <a:avLst/>
            </a:prstGeom>
            <a:ln w="36000">
              <a:solidFill>
                <a:srgbClr val="9900FF"/>
              </a:solidFill>
              <a:round/>
              <a:tailEnd type="none" w="med" len="med"/>
            </a:ln>
          </p:spPr>
        </p:sp>
        <p:sp>
          <p:nvSpPr>
            <p:cNvPr id="118" name="Line 48"/>
            <p:cNvSpPr>
              <a:spLocks noChangeAspect="1"/>
            </p:cNvSpPr>
            <p:nvPr/>
          </p:nvSpPr>
          <p:spPr>
            <a:xfrm>
              <a:off x="272109" y="6759788"/>
              <a:ext cx="540000" cy="1"/>
            </a:xfrm>
            <a:prstGeom prst="line">
              <a:avLst/>
            </a:prstGeom>
            <a:ln w="36000">
              <a:solidFill>
                <a:srgbClr val="0066FF"/>
              </a:solidFill>
              <a:prstDash val="solid"/>
              <a:round/>
              <a:tailEnd type="none" w="med" len="med"/>
            </a:ln>
          </p:spPr>
        </p:sp>
        <p:sp>
          <p:nvSpPr>
            <p:cNvPr id="120" name="Line 19"/>
            <p:cNvSpPr>
              <a:spLocks/>
            </p:cNvSpPr>
            <p:nvPr/>
          </p:nvSpPr>
          <p:spPr>
            <a:xfrm flipV="1">
              <a:off x="244464" y="6104570"/>
              <a:ext cx="540000" cy="0"/>
            </a:xfrm>
            <a:prstGeom prst="line">
              <a:avLst/>
            </a:prstGeom>
            <a:ln w="28575">
              <a:solidFill>
                <a:schemeClr val="accent2">
                  <a:lumMod val="75000"/>
                </a:schemeClr>
              </a:solidFill>
              <a:tailEnd type="none" w="med" len="med"/>
            </a:ln>
          </p:spPr>
        </p:sp>
        <p:sp>
          <p:nvSpPr>
            <p:cNvPr id="121" name="Line 23"/>
            <p:cNvSpPr>
              <a:spLocks noChangeAspect="1"/>
            </p:cNvSpPr>
            <p:nvPr/>
          </p:nvSpPr>
          <p:spPr>
            <a:xfrm>
              <a:off x="265445" y="6337726"/>
              <a:ext cx="540000" cy="0"/>
            </a:xfrm>
            <a:prstGeom prst="line">
              <a:avLst/>
            </a:prstGeom>
            <a:ln w="28575">
              <a:solidFill>
                <a:schemeClr val="accent6">
                  <a:lumMod val="75000"/>
                </a:schemeClr>
              </a:solidFill>
              <a:tailEnd type="none" w="med" len="med"/>
            </a:ln>
          </p:spPr>
        </p:sp>
        <p:sp>
          <p:nvSpPr>
            <p:cNvPr id="122" name="Line 54"/>
            <p:cNvSpPr>
              <a:spLocks/>
            </p:cNvSpPr>
            <p:nvPr/>
          </p:nvSpPr>
          <p:spPr>
            <a:xfrm flipV="1">
              <a:off x="280665" y="6557378"/>
              <a:ext cx="540000" cy="0"/>
            </a:xfrm>
            <a:prstGeom prst="line">
              <a:avLst/>
            </a:prstGeom>
            <a:ln w="34925">
              <a:solidFill>
                <a:srgbClr val="FF0000"/>
              </a:solidFill>
              <a:prstDash val="solid"/>
              <a:round/>
              <a:tailEnd type="none" w="med" len="med"/>
            </a:ln>
          </p:spPr>
        </p:sp>
      </p:grpSp>
      <p:grpSp>
        <p:nvGrpSpPr>
          <p:cNvPr id="4" name="Group 1"/>
          <p:cNvGrpSpPr/>
          <p:nvPr/>
        </p:nvGrpSpPr>
        <p:grpSpPr>
          <a:xfrm>
            <a:off x="-19565" y="730123"/>
            <a:ext cx="5003958" cy="5351522"/>
            <a:chOff x="-21569" y="239333"/>
            <a:chExt cx="5516516" cy="5899062"/>
          </a:xfrm>
        </p:grpSpPr>
        <p:grpSp>
          <p:nvGrpSpPr>
            <p:cNvPr id="6" name="Group 108"/>
            <p:cNvGrpSpPr/>
            <p:nvPr/>
          </p:nvGrpSpPr>
          <p:grpSpPr>
            <a:xfrm>
              <a:off x="-21569" y="685080"/>
              <a:ext cx="1478689" cy="2391058"/>
              <a:chOff x="691742" y="685080"/>
              <a:chExt cx="1478689" cy="2391058"/>
            </a:xfrm>
          </p:grpSpPr>
          <p:sp>
            <p:nvSpPr>
              <p:cNvPr id="5" name="TextShape 2"/>
              <p:cNvSpPr txBox="1"/>
              <p:nvPr/>
            </p:nvSpPr>
            <p:spPr>
              <a:xfrm>
                <a:off x="691742" y="2729818"/>
                <a:ext cx="540000" cy="346320"/>
              </a:xfrm>
              <a:prstGeom prst="rect">
                <a:avLst/>
              </a:prstGeom>
            </p:spPr>
            <p:txBody>
              <a:bodyPr lIns="90000" tIns="45000" rIns="90000" bIns="45000"/>
              <a:lstStyle/>
              <a:p>
                <a:r>
                  <a:rPr lang="ru-RU" sz="1500" i="1" dirty="0">
                    <a:latin typeface="Arial"/>
                  </a:rPr>
                  <a:t>1s</a:t>
                </a:r>
                <a:endParaRPr sz="1500" i="1" dirty="0"/>
              </a:p>
            </p:txBody>
          </p:sp>
          <p:sp>
            <p:nvSpPr>
              <p:cNvPr id="12" name="TextShape 9"/>
              <p:cNvSpPr txBox="1"/>
              <p:nvPr/>
            </p:nvSpPr>
            <p:spPr>
              <a:xfrm>
                <a:off x="712528" y="685080"/>
                <a:ext cx="360000" cy="346320"/>
              </a:xfrm>
              <a:prstGeom prst="rect">
                <a:avLst/>
              </a:prstGeom>
            </p:spPr>
            <p:txBody>
              <a:bodyPr lIns="90000" tIns="45000" rIns="90000" bIns="45000"/>
              <a:lstStyle/>
              <a:p>
                <a:r>
                  <a:rPr lang="ru-RU" sz="1500" i="1" dirty="0">
                    <a:latin typeface="Arial"/>
                  </a:rPr>
                  <a:t>3l</a:t>
                </a:r>
                <a:endParaRPr sz="1500" i="1" dirty="0"/>
              </a:p>
            </p:txBody>
          </p:sp>
          <p:sp>
            <p:nvSpPr>
              <p:cNvPr id="16" name="TextShape 13"/>
              <p:cNvSpPr txBox="1"/>
              <p:nvPr/>
            </p:nvSpPr>
            <p:spPr>
              <a:xfrm>
                <a:off x="712528" y="1035141"/>
                <a:ext cx="360000" cy="346320"/>
              </a:xfrm>
              <a:prstGeom prst="rect">
                <a:avLst/>
              </a:prstGeom>
            </p:spPr>
            <p:txBody>
              <a:bodyPr lIns="90000" tIns="45000" rIns="90000" bIns="45000"/>
              <a:lstStyle/>
              <a:p>
                <a:r>
                  <a:rPr lang="ru-RU" sz="1500" i="1" dirty="0">
                    <a:latin typeface="Arial"/>
                  </a:rPr>
                  <a:t>2l</a:t>
                </a:r>
                <a:endParaRPr sz="1500" i="1" dirty="0"/>
              </a:p>
            </p:txBody>
          </p:sp>
          <p:sp>
            <p:nvSpPr>
              <p:cNvPr id="20" name="Line 17"/>
              <p:cNvSpPr/>
              <p:nvPr/>
            </p:nvSpPr>
            <p:spPr>
              <a:xfrm>
                <a:off x="1285195" y="1244239"/>
                <a:ext cx="0" cy="1656000"/>
              </a:xfrm>
              <a:prstGeom prst="line">
                <a:avLst/>
              </a:prstGeom>
              <a:ln w="28575">
                <a:solidFill>
                  <a:schemeClr val="accent2">
                    <a:lumMod val="75000"/>
                  </a:schemeClr>
                </a:solidFill>
                <a:tailEnd type="triangle" w="med" len="med"/>
              </a:ln>
            </p:spPr>
          </p:sp>
          <p:sp>
            <p:nvSpPr>
              <p:cNvPr id="24" name="TextShape 21"/>
              <p:cNvSpPr txBox="1"/>
              <p:nvPr/>
            </p:nvSpPr>
            <p:spPr>
              <a:xfrm>
                <a:off x="723987" y="1760588"/>
                <a:ext cx="648000" cy="456120"/>
              </a:xfrm>
              <a:prstGeom prst="rect">
                <a:avLst/>
              </a:prstGeom>
            </p:spPr>
            <p:txBody>
              <a:bodyPr lIns="90000" tIns="45000" rIns="90000" bIns="45000"/>
              <a:lstStyle/>
              <a:p>
                <a:r>
                  <a:rPr lang="ru-RU" sz="1500" b="1" dirty="0">
                    <a:solidFill>
                      <a:schemeClr val="accent2">
                        <a:lumMod val="50000"/>
                      </a:schemeClr>
                    </a:solidFill>
                    <a:cs typeface="Arial Unicode MS" panose="020B0604020202020204" pitchFamily="34" charset="-128"/>
                  </a:rPr>
                  <a:t>Ly</a:t>
                </a:r>
                <a:r>
                  <a:rPr lang="ru-RU" sz="1500" b="1" baseline="-25000" dirty="0">
                    <a:solidFill>
                      <a:schemeClr val="accent2">
                        <a:lumMod val="50000"/>
                      </a:schemeClr>
                    </a:solidFill>
                    <a:cs typeface="Arial Unicode MS" panose="020B0604020202020204" pitchFamily="34" charset="-128"/>
                    <a:sym typeface="Symbol" panose="05050102010706020507" pitchFamily="18" charset="2"/>
                  </a:rPr>
                  <a:t></a:t>
                </a:r>
                <a:endParaRPr sz="1500" b="1" dirty="0">
                  <a:solidFill>
                    <a:schemeClr val="accent2">
                      <a:lumMod val="50000"/>
                    </a:schemeClr>
                  </a:solidFill>
                  <a:cs typeface="Arial Unicode MS" panose="020B0604020202020204" pitchFamily="34" charset="-128"/>
                </a:endParaRPr>
              </a:p>
            </p:txBody>
          </p:sp>
          <p:grpSp>
            <p:nvGrpSpPr>
              <p:cNvPr id="8" name="Group 103"/>
              <p:cNvGrpSpPr/>
              <p:nvPr/>
            </p:nvGrpSpPr>
            <p:grpSpPr>
              <a:xfrm>
                <a:off x="1129180" y="865880"/>
                <a:ext cx="659863" cy="2070652"/>
                <a:chOff x="1129180" y="865880"/>
                <a:chExt cx="845469" cy="2070652"/>
              </a:xfrm>
            </p:grpSpPr>
            <p:cxnSp>
              <p:nvCxnSpPr>
                <p:cNvPr id="66" name="Straight Connector 65"/>
                <p:cNvCxnSpPr/>
                <p:nvPr/>
              </p:nvCxnSpPr>
              <p:spPr>
                <a:xfrm>
                  <a:off x="1155684" y="2936532"/>
                  <a:ext cx="818965" cy="0"/>
                </a:xfrm>
                <a:prstGeom prst="line">
                  <a:avLst/>
                </a:prstGeom>
                <a:ln w="6985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129180" y="1210436"/>
                  <a:ext cx="818965" cy="0"/>
                </a:xfrm>
                <a:prstGeom prst="line">
                  <a:avLst/>
                </a:prstGeom>
                <a:ln w="5080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152525" y="865880"/>
                  <a:ext cx="818964" cy="0"/>
                </a:xfrm>
                <a:prstGeom prst="line">
                  <a:avLst/>
                </a:prstGeom>
                <a:ln w="5080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105" name="TextShape 21"/>
              <p:cNvSpPr txBox="1"/>
              <p:nvPr/>
            </p:nvSpPr>
            <p:spPr>
              <a:xfrm>
                <a:off x="1522431" y="1773840"/>
                <a:ext cx="648000" cy="456120"/>
              </a:xfrm>
              <a:prstGeom prst="rect">
                <a:avLst/>
              </a:prstGeom>
            </p:spPr>
            <p:txBody>
              <a:bodyPr lIns="90000" tIns="45000" rIns="90000" bIns="45000"/>
              <a:lstStyle/>
              <a:p>
                <a:r>
                  <a:rPr lang="ru-RU" sz="1500" b="1" dirty="0">
                    <a:solidFill>
                      <a:schemeClr val="accent6">
                        <a:lumMod val="75000"/>
                      </a:schemeClr>
                    </a:solidFill>
                    <a:cs typeface="Arial Unicode MS" panose="020B0604020202020204" pitchFamily="34" charset="-128"/>
                  </a:rPr>
                  <a:t>Ly</a:t>
                </a:r>
                <a:r>
                  <a:rPr lang="ru-RU" sz="1500" b="1" baseline="-25000" dirty="0">
                    <a:solidFill>
                      <a:schemeClr val="accent6">
                        <a:lumMod val="75000"/>
                      </a:schemeClr>
                    </a:solidFill>
                    <a:cs typeface="Arial Unicode MS" panose="020B0604020202020204" pitchFamily="34" charset="-128"/>
                    <a:sym typeface="Symbol" panose="05050102010706020507" pitchFamily="18" charset="2"/>
                  </a:rPr>
                  <a:t></a:t>
                </a:r>
                <a:endParaRPr sz="1500" b="1" dirty="0">
                  <a:solidFill>
                    <a:schemeClr val="accent6">
                      <a:lumMod val="75000"/>
                    </a:schemeClr>
                  </a:solidFill>
                  <a:cs typeface="Arial Unicode MS" panose="020B0604020202020204" pitchFamily="34" charset="-128"/>
                </a:endParaRPr>
              </a:p>
            </p:txBody>
          </p:sp>
          <p:sp>
            <p:nvSpPr>
              <p:cNvPr id="21" name="Line 18"/>
              <p:cNvSpPr/>
              <p:nvPr/>
            </p:nvSpPr>
            <p:spPr>
              <a:xfrm>
                <a:off x="1543377" y="900000"/>
                <a:ext cx="0" cy="1980000"/>
              </a:xfrm>
              <a:prstGeom prst="line">
                <a:avLst/>
              </a:prstGeom>
              <a:ln w="28575">
                <a:solidFill>
                  <a:schemeClr val="accent6">
                    <a:lumMod val="75000"/>
                  </a:schemeClr>
                </a:solidFill>
                <a:tailEnd type="triangle" w="med" len="med"/>
              </a:ln>
            </p:spPr>
          </p:sp>
        </p:grpSp>
        <p:grpSp>
          <p:nvGrpSpPr>
            <p:cNvPr id="10" name="Group 127"/>
            <p:cNvGrpSpPr/>
            <p:nvPr/>
          </p:nvGrpSpPr>
          <p:grpSpPr>
            <a:xfrm>
              <a:off x="1301492" y="789684"/>
              <a:ext cx="2055992" cy="4481514"/>
              <a:chOff x="2197175" y="789684"/>
              <a:chExt cx="2055992" cy="4481514"/>
            </a:xfrm>
          </p:grpSpPr>
          <p:sp>
            <p:nvSpPr>
              <p:cNvPr id="7" name="TextShape 4"/>
              <p:cNvSpPr txBox="1"/>
              <p:nvPr/>
            </p:nvSpPr>
            <p:spPr>
              <a:xfrm>
                <a:off x="2413175" y="4916238"/>
                <a:ext cx="540000" cy="354960"/>
              </a:xfrm>
              <a:prstGeom prst="rect">
                <a:avLst/>
              </a:prstGeom>
            </p:spPr>
            <p:txBody>
              <a:bodyPr lIns="90000" tIns="45000" rIns="90000" bIns="45000"/>
              <a:lstStyle/>
              <a:p>
                <a:r>
                  <a:rPr lang="ru-RU" sz="1500" i="1" dirty="0">
                    <a:latin typeface="Arial"/>
                  </a:rPr>
                  <a:t>1</a:t>
                </a:r>
                <a:r>
                  <a:rPr lang="en-US" sz="1500" i="1" dirty="0">
                    <a:latin typeface="Arial"/>
                  </a:rPr>
                  <a:t>s</a:t>
                </a:r>
                <a:r>
                  <a:rPr lang="en-US" sz="1500" i="1" baseline="30000" dirty="0">
                    <a:latin typeface="Arial"/>
                  </a:rPr>
                  <a:t>2</a:t>
                </a:r>
                <a:endParaRPr sz="1500" i="1" dirty="0"/>
              </a:p>
            </p:txBody>
          </p:sp>
          <p:sp>
            <p:nvSpPr>
              <p:cNvPr id="13" name="CustomShape 10"/>
              <p:cNvSpPr/>
              <p:nvPr/>
            </p:nvSpPr>
            <p:spPr>
              <a:xfrm>
                <a:off x="2899724" y="1584000"/>
                <a:ext cx="936000" cy="36000"/>
              </a:xfrm>
              <a:prstGeom prst="rect">
                <a:avLst/>
              </a:prstGeom>
              <a:ln w="22225">
                <a:solidFill>
                  <a:srgbClr val="008000"/>
                </a:solidFill>
              </a:ln>
              <a:effectLst>
                <a:outerShdw blurRad="25400" dist="38100" dir="2700000" algn="tl" rotWithShape="0">
                  <a:srgbClr val="92D050">
                    <a:alpha val="40000"/>
                  </a:srgbClr>
                </a:outerShdw>
              </a:effectLst>
            </p:spPr>
          </p:sp>
          <p:sp>
            <p:nvSpPr>
              <p:cNvPr id="14" name="TextShape 11"/>
              <p:cNvSpPr txBox="1"/>
              <p:nvPr/>
            </p:nvSpPr>
            <p:spPr>
              <a:xfrm>
                <a:off x="2197175" y="3224958"/>
                <a:ext cx="612000" cy="346320"/>
              </a:xfrm>
              <a:prstGeom prst="rect">
                <a:avLst/>
              </a:prstGeom>
            </p:spPr>
            <p:txBody>
              <a:bodyPr lIns="90000" tIns="45000" rIns="90000" bIns="45000"/>
              <a:lstStyle/>
              <a:p>
                <a:r>
                  <a:rPr lang="ru-RU" sz="1500" i="1" dirty="0">
                    <a:latin typeface="Arial"/>
                  </a:rPr>
                  <a:t>1s3l</a:t>
                </a:r>
                <a:endParaRPr sz="1500" i="1" dirty="0"/>
              </a:p>
            </p:txBody>
          </p:sp>
          <p:sp>
            <p:nvSpPr>
              <p:cNvPr id="15" name="TextShape 12"/>
              <p:cNvSpPr txBox="1"/>
              <p:nvPr/>
            </p:nvSpPr>
            <p:spPr>
              <a:xfrm>
                <a:off x="2197175" y="3584958"/>
                <a:ext cx="648000" cy="346320"/>
              </a:xfrm>
              <a:prstGeom prst="rect">
                <a:avLst/>
              </a:prstGeom>
            </p:spPr>
            <p:txBody>
              <a:bodyPr lIns="90000" tIns="45000" rIns="90000" bIns="45000"/>
              <a:lstStyle/>
              <a:p>
                <a:r>
                  <a:rPr lang="ru-RU" sz="1500" i="1" dirty="0">
                    <a:latin typeface="Arial"/>
                  </a:rPr>
                  <a:t>1s2l</a:t>
                </a:r>
                <a:endParaRPr sz="1500" i="1" dirty="0"/>
              </a:p>
            </p:txBody>
          </p:sp>
          <p:sp>
            <p:nvSpPr>
              <p:cNvPr id="19" name="CustomShape 16"/>
              <p:cNvSpPr/>
              <p:nvPr/>
            </p:nvSpPr>
            <p:spPr>
              <a:xfrm>
                <a:off x="2899724" y="2052000"/>
                <a:ext cx="936000" cy="36000"/>
              </a:xfrm>
              <a:prstGeom prst="rect">
                <a:avLst/>
              </a:prstGeom>
              <a:noFill/>
              <a:ln w="15875">
                <a:solidFill>
                  <a:srgbClr val="9900FF"/>
                </a:solidFill>
              </a:ln>
              <a:effectLst>
                <a:outerShdw blurRad="50800" dist="38100" dir="2700000" algn="tl" rotWithShape="0">
                  <a:srgbClr val="7030A0">
                    <a:alpha val="40000"/>
                  </a:srgbClr>
                </a:outerShdw>
              </a:effectLst>
            </p:spPr>
          </p:sp>
          <p:sp>
            <p:nvSpPr>
              <p:cNvPr id="22" name="Line 19"/>
              <p:cNvSpPr/>
              <p:nvPr/>
            </p:nvSpPr>
            <p:spPr>
              <a:xfrm>
                <a:off x="3023845" y="3779838"/>
                <a:ext cx="0" cy="1331640"/>
              </a:xfrm>
              <a:prstGeom prst="line">
                <a:avLst/>
              </a:prstGeom>
              <a:ln w="28575">
                <a:solidFill>
                  <a:schemeClr val="accent2">
                    <a:lumMod val="75000"/>
                  </a:schemeClr>
                </a:solidFill>
                <a:tailEnd type="triangle" w="med" len="med"/>
              </a:ln>
            </p:spPr>
          </p:sp>
          <p:sp>
            <p:nvSpPr>
              <p:cNvPr id="28" name="TextShape 25"/>
              <p:cNvSpPr txBox="1"/>
              <p:nvPr/>
            </p:nvSpPr>
            <p:spPr>
              <a:xfrm>
                <a:off x="2464124" y="1886056"/>
                <a:ext cx="720000" cy="394920"/>
              </a:xfrm>
              <a:prstGeom prst="rect">
                <a:avLst/>
              </a:prstGeom>
            </p:spPr>
            <p:txBody>
              <a:bodyPr lIns="90000" tIns="45000" rIns="90000" bIns="45000"/>
              <a:lstStyle/>
              <a:p>
                <a:r>
                  <a:rPr lang="en-US" sz="1500" i="1" dirty="0">
                    <a:ea typeface="Arial Unicode MS" panose="020B0604020202020204" pitchFamily="34" charset="-128"/>
                    <a:cs typeface="Arial Unicode MS" panose="020B0604020202020204" pitchFamily="34" charset="-128"/>
                  </a:rPr>
                  <a:t>2l</a:t>
                </a:r>
                <a:r>
                  <a:rPr lang="en-US" sz="1500" i="1" baseline="30000" dirty="0">
                    <a:ea typeface="Arial Unicode MS" panose="020B0604020202020204" pitchFamily="34" charset="-128"/>
                    <a:cs typeface="Arial Unicode MS" panose="020B0604020202020204" pitchFamily="34" charset="-128"/>
                  </a:rPr>
                  <a:t>2</a:t>
                </a:r>
                <a:endParaRPr sz="1500" i="1" dirty="0">
                  <a:ea typeface="Arial Unicode MS" panose="020B0604020202020204" pitchFamily="34" charset="-128"/>
                  <a:cs typeface="Arial Unicode MS" panose="020B0604020202020204" pitchFamily="34" charset="-128"/>
                </a:endParaRPr>
              </a:p>
            </p:txBody>
          </p:sp>
          <p:sp>
            <p:nvSpPr>
              <p:cNvPr id="29" name="TextShape 26"/>
              <p:cNvSpPr txBox="1"/>
              <p:nvPr/>
            </p:nvSpPr>
            <p:spPr>
              <a:xfrm>
                <a:off x="2354794" y="1403391"/>
                <a:ext cx="720000" cy="394920"/>
              </a:xfrm>
              <a:prstGeom prst="rect">
                <a:avLst/>
              </a:prstGeom>
            </p:spPr>
            <p:txBody>
              <a:bodyPr lIns="90000" tIns="45000" rIns="90000" bIns="45000"/>
              <a:lstStyle/>
              <a:p>
                <a:r>
                  <a:rPr lang="ru-RU" sz="1500" i="1" dirty="0">
                    <a:ea typeface="Arial Unicode MS" panose="020B0604020202020204" pitchFamily="34" charset="-128"/>
                    <a:cs typeface="Arial Unicode MS" panose="020B0604020202020204" pitchFamily="34" charset="-128"/>
                  </a:rPr>
                  <a:t>2l3l</a:t>
                </a:r>
                <a:endParaRPr sz="1500" i="1" dirty="0">
                  <a:ea typeface="Arial Unicode MS" panose="020B0604020202020204" pitchFamily="34" charset="-128"/>
                  <a:cs typeface="Arial Unicode MS" panose="020B0604020202020204" pitchFamily="34" charset="-128"/>
                </a:endParaRPr>
              </a:p>
            </p:txBody>
          </p:sp>
          <p:sp>
            <p:nvSpPr>
              <p:cNvPr id="36" name="CustomShape 34"/>
              <p:cNvSpPr/>
              <p:nvPr/>
            </p:nvSpPr>
            <p:spPr>
              <a:xfrm flipV="1">
                <a:off x="2899724" y="1403640"/>
                <a:ext cx="936000" cy="72000"/>
              </a:xfrm>
              <a:prstGeom prst="rect">
                <a:avLst/>
              </a:prstGeom>
              <a:ln w="22225">
                <a:solidFill>
                  <a:srgbClr val="9900FF"/>
                </a:solidFill>
              </a:ln>
              <a:effectLst>
                <a:outerShdw blurRad="50800" dist="25400" dir="2400000" algn="ctr" rotWithShape="0">
                  <a:srgbClr val="9900FF">
                    <a:alpha val="52000"/>
                  </a:srgbClr>
                </a:outerShdw>
              </a:effectLst>
            </p:spPr>
          </p:sp>
          <p:sp>
            <p:nvSpPr>
              <p:cNvPr id="37" name="TextShape 35"/>
              <p:cNvSpPr txBox="1"/>
              <p:nvPr/>
            </p:nvSpPr>
            <p:spPr>
              <a:xfrm>
                <a:off x="2354794" y="1195264"/>
                <a:ext cx="720000" cy="394920"/>
              </a:xfrm>
              <a:prstGeom prst="rect">
                <a:avLst/>
              </a:prstGeom>
            </p:spPr>
            <p:txBody>
              <a:bodyPr lIns="90000" tIns="45000" rIns="90000" bIns="45000"/>
              <a:lstStyle/>
              <a:p>
                <a:r>
                  <a:rPr lang="ru-RU" sz="1500" i="1" dirty="0">
                    <a:ea typeface="Arial Unicode MS" panose="020B0604020202020204" pitchFamily="34" charset="-128"/>
                    <a:cs typeface="Arial Unicode MS" panose="020B0604020202020204" pitchFamily="34" charset="-128"/>
                  </a:rPr>
                  <a:t>2lnl</a:t>
                </a:r>
                <a:endParaRPr sz="1500" i="1" dirty="0">
                  <a:ea typeface="Arial Unicode MS" panose="020B0604020202020204" pitchFamily="34" charset="-128"/>
                  <a:cs typeface="Arial Unicode MS" panose="020B0604020202020204" pitchFamily="34" charset="-128"/>
                </a:endParaRPr>
              </a:p>
            </p:txBody>
          </p:sp>
          <p:sp>
            <p:nvSpPr>
              <p:cNvPr id="41" name="CustomShape 39"/>
              <p:cNvSpPr/>
              <p:nvPr/>
            </p:nvSpPr>
            <p:spPr>
              <a:xfrm>
                <a:off x="3317167" y="932244"/>
                <a:ext cx="936000" cy="72000"/>
              </a:xfrm>
              <a:prstGeom prst="rect">
                <a:avLst/>
              </a:prstGeom>
              <a:ln w="22225">
                <a:solidFill>
                  <a:srgbClr val="008000"/>
                </a:solidFill>
              </a:ln>
              <a:effectLst>
                <a:outerShdw blurRad="25400" dist="38100" dir="2700000" algn="tl" rotWithShape="0">
                  <a:srgbClr val="92D050">
                    <a:alpha val="46000"/>
                  </a:srgbClr>
                </a:outerShdw>
              </a:effectLst>
            </p:spPr>
          </p:sp>
          <p:sp>
            <p:nvSpPr>
              <p:cNvPr id="42" name="TextShape 40"/>
              <p:cNvSpPr txBox="1"/>
              <p:nvPr/>
            </p:nvSpPr>
            <p:spPr>
              <a:xfrm>
                <a:off x="2782176" y="789684"/>
                <a:ext cx="720000" cy="394920"/>
              </a:xfrm>
              <a:prstGeom prst="rect">
                <a:avLst/>
              </a:prstGeom>
            </p:spPr>
            <p:txBody>
              <a:bodyPr lIns="90000" tIns="45000" rIns="90000" bIns="45000"/>
              <a:lstStyle/>
              <a:p>
                <a:r>
                  <a:rPr lang="ru-RU" sz="1500" i="1" dirty="0">
                    <a:ea typeface="Arial Unicode MS" panose="020B0604020202020204" pitchFamily="34" charset="-128"/>
                    <a:cs typeface="Arial Unicode MS" panose="020B0604020202020204" pitchFamily="34" charset="-128"/>
                  </a:rPr>
                  <a:t>3lnl</a:t>
                </a:r>
                <a:endParaRPr sz="1500" i="1" dirty="0">
                  <a:ea typeface="Arial Unicode MS" panose="020B0604020202020204" pitchFamily="34" charset="-128"/>
                  <a:cs typeface="Arial Unicode MS" panose="020B0604020202020204" pitchFamily="34" charset="-128"/>
                </a:endParaRPr>
              </a:p>
            </p:txBody>
          </p:sp>
          <p:sp>
            <p:nvSpPr>
              <p:cNvPr id="46" name="TextShape 44"/>
              <p:cNvSpPr txBox="1"/>
              <p:nvPr/>
            </p:nvSpPr>
            <p:spPr>
              <a:xfrm>
                <a:off x="2197175" y="2936958"/>
                <a:ext cx="612000" cy="346320"/>
              </a:xfrm>
              <a:prstGeom prst="rect">
                <a:avLst/>
              </a:prstGeom>
            </p:spPr>
            <p:txBody>
              <a:bodyPr lIns="90000" tIns="45000" rIns="90000" bIns="45000"/>
              <a:lstStyle/>
              <a:p>
                <a:r>
                  <a:rPr lang="ru-RU" sz="1500" i="1" dirty="0">
                    <a:latin typeface="Arial"/>
                  </a:rPr>
                  <a:t>1snl</a:t>
                </a:r>
                <a:endParaRPr sz="1500" i="1" dirty="0"/>
              </a:p>
            </p:txBody>
          </p:sp>
          <p:sp>
            <p:nvSpPr>
              <p:cNvPr id="52" name="Line 50"/>
              <p:cNvSpPr/>
              <p:nvPr/>
            </p:nvSpPr>
            <p:spPr>
              <a:xfrm>
                <a:off x="3957653" y="1017939"/>
                <a:ext cx="0" cy="2088000"/>
              </a:xfrm>
              <a:prstGeom prst="line">
                <a:avLst/>
              </a:prstGeom>
              <a:ln w="38100">
                <a:solidFill>
                  <a:srgbClr val="99FF66"/>
                </a:solidFill>
                <a:round/>
                <a:tailEnd type="triangle" w="med" len="med"/>
              </a:ln>
            </p:spPr>
          </p:sp>
          <p:sp>
            <p:nvSpPr>
              <p:cNvPr id="53" name="Line 51"/>
              <p:cNvSpPr/>
              <p:nvPr/>
            </p:nvSpPr>
            <p:spPr>
              <a:xfrm>
                <a:off x="3557897" y="1459878"/>
                <a:ext cx="0" cy="1656000"/>
              </a:xfrm>
              <a:prstGeom prst="line">
                <a:avLst/>
              </a:prstGeom>
              <a:ln w="38100">
                <a:solidFill>
                  <a:srgbClr val="9900FF"/>
                </a:solidFill>
                <a:round/>
                <a:tailEnd type="triangle" w="med" len="med"/>
              </a:ln>
            </p:spPr>
          </p:sp>
          <p:grpSp>
            <p:nvGrpSpPr>
              <p:cNvPr id="11" name="Group 107"/>
              <p:cNvGrpSpPr/>
              <p:nvPr/>
            </p:nvGrpSpPr>
            <p:grpSpPr>
              <a:xfrm>
                <a:off x="2881932" y="3120543"/>
                <a:ext cx="1113599" cy="2005910"/>
                <a:chOff x="3259618" y="3120543"/>
                <a:chExt cx="852097" cy="2005910"/>
              </a:xfrm>
            </p:grpSpPr>
            <p:cxnSp>
              <p:nvCxnSpPr>
                <p:cNvPr id="92" name="Straight Connector 91"/>
                <p:cNvCxnSpPr/>
                <p:nvPr/>
              </p:nvCxnSpPr>
              <p:spPr>
                <a:xfrm>
                  <a:off x="3292750" y="3750021"/>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285971" y="5126453"/>
                  <a:ext cx="818965" cy="0"/>
                </a:xfrm>
                <a:prstGeom prst="line">
                  <a:avLst/>
                </a:prstGeom>
                <a:ln w="69850" cap="rnd">
                  <a:solidFill>
                    <a:schemeClr val="bg1">
                      <a:lumMod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276184" y="3425343"/>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259618" y="3120543"/>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753141" y="2941981"/>
                <a:ext cx="307847" cy="593717"/>
              </a:xfrm>
              <a:prstGeom prst="rect">
                <a:avLst/>
              </a:prstGeom>
              <a:noFill/>
            </p:spPr>
            <p:txBody>
              <a:bodyPr wrap="none" rtlCol="0">
                <a:spAutoFit/>
              </a:bodyPr>
              <a:lstStyle/>
              <a:p>
                <a:r>
                  <a:rPr lang="en-US" sz="2900" dirty="0">
                    <a:solidFill>
                      <a:schemeClr val="tx1">
                        <a:lumMod val="75000"/>
                        <a:lumOff val="25000"/>
                      </a:schemeClr>
                    </a:solidFill>
                  </a:rPr>
                  <a:t>.</a:t>
                </a:r>
              </a:p>
            </p:txBody>
          </p:sp>
          <p:sp>
            <p:nvSpPr>
              <p:cNvPr id="99" name="TextBox 98"/>
              <p:cNvSpPr txBox="1"/>
              <p:nvPr/>
            </p:nvSpPr>
            <p:spPr>
              <a:xfrm>
                <a:off x="2756455" y="2865781"/>
                <a:ext cx="307847" cy="593717"/>
              </a:xfrm>
              <a:prstGeom prst="rect">
                <a:avLst/>
              </a:prstGeom>
              <a:noFill/>
            </p:spPr>
            <p:txBody>
              <a:bodyPr wrap="none" rtlCol="0">
                <a:spAutoFit/>
              </a:bodyPr>
              <a:lstStyle/>
              <a:p>
                <a:r>
                  <a:rPr lang="en-US" sz="2900" dirty="0">
                    <a:solidFill>
                      <a:schemeClr val="tx1">
                        <a:lumMod val="75000"/>
                        <a:lumOff val="25000"/>
                      </a:schemeClr>
                    </a:solidFill>
                  </a:rPr>
                  <a:t>.</a:t>
                </a:r>
              </a:p>
            </p:txBody>
          </p:sp>
          <p:sp>
            <p:nvSpPr>
              <p:cNvPr id="100" name="TextBox 99"/>
              <p:cNvSpPr txBox="1"/>
              <p:nvPr/>
            </p:nvSpPr>
            <p:spPr>
              <a:xfrm>
                <a:off x="2759767" y="2789581"/>
                <a:ext cx="307847" cy="593717"/>
              </a:xfrm>
              <a:prstGeom prst="rect">
                <a:avLst/>
              </a:prstGeom>
              <a:noFill/>
            </p:spPr>
            <p:txBody>
              <a:bodyPr wrap="none" rtlCol="0">
                <a:spAutoFit/>
              </a:bodyPr>
              <a:lstStyle/>
              <a:p>
                <a:r>
                  <a:rPr lang="en-US" sz="2900" dirty="0">
                    <a:solidFill>
                      <a:schemeClr val="tx1">
                        <a:lumMod val="75000"/>
                        <a:lumOff val="25000"/>
                      </a:schemeClr>
                    </a:solidFill>
                  </a:rPr>
                  <a:t>.</a:t>
                </a:r>
              </a:p>
            </p:txBody>
          </p:sp>
          <p:sp>
            <p:nvSpPr>
              <p:cNvPr id="106" name="TextShape 21"/>
              <p:cNvSpPr txBox="1"/>
              <p:nvPr/>
            </p:nvSpPr>
            <p:spPr>
              <a:xfrm>
                <a:off x="2476588" y="4208927"/>
                <a:ext cx="648000" cy="456120"/>
              </a:xfrm>
              <a:prstGeom prst="rect">
                <a:avLst/>
              </a:prstGeom>
            </p:spPr>
            <p:txBody>
              <a:bodyPr lIns="90000" tIns="45000" rIns="90000" bIns="45000"/>
              <a:lstStyle/>
              <a:p>
                <a:r>
                  <a:rPr lang="en-US" sz="1500" b="1" dirty="0">
                    <a:solidFill>
                      <a:schemeClr val="accent2">
                        <a:lumMod val="50000"/>
                      </a:schemeClr>
                    </a:solidFill>
                    <a:cs typeface="Arial Unicode MS" panose="020B0604020202020204" pitchFamily="34" charset="-128"/>
                  </a:rPr>
                  <a:t>He</a:t>
                </a:r>
                <a:r>
                  <a:rPr lang="ru-RU" sz="1500" b="1" baseline="-25000" dirty="0">
                    <a:solidFill>
                      <a:schemeClr val="accent2">
                        <a:lumMod val="50000"/>
                      </a:schemeClr>
                    </a:solidFill>
                    <a:cs typeface="Arial Unicode MS" panose="020B0604020202020204" pitchFamily="34" charset="-128"/>
                    <a:sym typeface="Symbol" panose="05050102010706020507" pitchFamily="18" charset="2"/>
                  </a:rPr>
                  <a:t></a:t>
                </a:r>
                <a:endParaRPr sz="1500" b="1" dirty="0">
                  <a:solidFill>
                    <a:schemeClr val="accent2">
                      <a:lumMod val="50000"/>
                    </a:schemeClr>
                  </a:solidFill>
                  <a:cs typeface="Arial Unicode MS" panose="020B0604020202020204" pitchFamily="34" charset="-128"/>
                </a:endParaRPr>
              </a:p>
            </p:txBody>
          </p:sp>
          <p:sp>
            <p:nvSpPr>
              <p:cNvPr id="107" name="TextShape 21"/>
              <p:cNvSpPr txBox="1"/>
              <p:nvPr/>
            </p:nvSpPr>
            <p:spPr>
              <a:xfrm>
                <a:off x="3215398" y="4222179"/>
                <a:ext cx="648000" cy="456120"/>
              </a:xfrm>
              <a:prstGeom prst="rect">
                <a:avLst/>
              </a:prstGeom>
            </p:spPr>
            <p:txBody>
              <a:bodyPr lIns="90000" tIns="45000" rIns="90000" bIns="45000"/>
              <a:lstStyle/>
              <a:p>
                <a:r>
                  <a:rPr lang="en-US" sz="1500" b="1" dirty="0">
                    <a:solidFill>
                      <a:schemeClr val="accent6">
                        <a:lumMod val="75000"/>
                      </a:schemeClr>
                    </a:solidFill>
                    <a:cs typeface="Arial Unicode MS" panose="020B0604020202020204" pitchFamily="34" charset="-128"/>
                  </a:rPr>
                  <a:t>He</a:t>
                </a:r>
                <a:r>
                  <a:rPr lang="ru-RU" sz="1500" b="1" baseline="-25000" dirty="0">
                    <a:solidFill>
                      <a:schemeClr val="accent6">
                        <a:lumMod val="75000"/>
                      </a:schemeClr>
                    </a:solidFill>
                    <a:cs typeface="Arial Unicode MS" panose="020B0604020202020204" pitchFamily="34" charset="-128"/>
                    <a:sym typeface="Symbol" panose="05050102010706020507" pitchFamily="18" charset="2"/>
                  </a:rPr>
                  <a:t></a:t>
                </a:r>
                <a:endParaRPr sz="1500" b="1" dirty="0">
                  <a:solidFill>
                    <a:schemeClr val="accent6">
                      <a:lumMod val="75000"/>
                    </a:schemeClr>
                  </a:solidFill>
                  <a:cs typeface="Arial Unicode MS" panose="020B0604020202020204" pitchFamily="34" charset="-128"/>
                </a:endParaRPr>
              </a:p>
            </p:txBody>
          </p:sp>
          <p:sp>
            <p:nvSpPr>
              <p:cNvPr id="38" name="Line 36"/>
              <p:cNvSpPr/>
              <p:nvPr/>
            </p:nvSpPr>
            <p:spPr>
              <a:xfrm>
                <a:off x="3741653" y="1629939"/>
                <a:ext cx="0" cy="2088000"/>
              </a:xfrm>
              <a:prstGeom prst="line">
                <a:avLst/>
              </a:prstGeom>
              <a:ln w="38100">
                <a:solidFill>
                  <a:srgbClr val="99FF66"/>
                </a:solidFill>
                <a:round/>
                <a:tailEnd type="triangle" w="med" len="med"/>
              </a:ln>
            </p:spPr>
          </p:sp>
          <p:sp>
            <p:nvSpPr>
              <p:cNvPr id="51" name="Line 49"/>
              <p:cNvSpPr/>
              <p:nvPr/>
            </p:nvSpPr>
            <p:spPr>
              <a:xfrm>
                <a:off x="3384080" y="2092116"/>
                <a:ext cx="0" cy="1656000"/>
              </a:xfrm>
              <a:prstGeom prst="line">
                <a:avLst/>
              </a:prstGeom>
              <a:ln w="38100">
                <a:solidFill>
                  <a:srgbClr val="9900FF"/>
                </a:solidFill>
                <a:round/>
                <a:tailEnd type="triangle" w="med" len="med"/>
              </a:ln>
            </p:spPr>
          </p:sp>
          <p:sp>
            <p:nvSpPr>
              <p:cNvPr id="26" name="Line 23"/>
              <p:cNvSpPr/>
              <p:nvPr/>
            </p:nvSpPr>
            <p:spPr>
              <a:xfrm>
                <a:off x="3187724" y="3420360"/>
                <a:ext cx="0" cy="1655640"/>
              </a:xfrm>
              <a:prstGeom prst="line">
                <a:avLst/>
              </a:prstGeom>
              <a:ln w="28575">
                <a:solidFill>
                  <a:schemeClr val="accent6">
                    <a:lumMod val="75000"/>
                  </a:schemeClr>
                </a:solidFill>
                <a:tailEnd type="triangle" w="med" len="med"/>
              </a:ln>
            </p:spPr>
          </p:sp>
        </p:grpSp>
        <p:sp>
          <p:nvSpPr>
            <p:cNvPr id="111" name="TextShape 40"/>
            <p:cNvSpPr txBox="1"/>
            <p:nvPr/>
          </p:nvSpPr>
          <p:spPr>
            <a:xfrm>
              <a:off x="242518" y="243340"/>
              <a:ext cx="944632" cy="394920"/>
            </a:xfrm>
            <a:prstGeom prst="rect">
              <a:avLst/>
            </a:prstGeom>
          </p:spPr>
          <p:txBody>
            <a:bodyPr lIns="90000" tIns="45000" rIns="90000" bIns="45000"/>
            <a:lstStyle/>
            <a:p>
              <a:r>
                <a:rPr lang="en-US" sz="1500" b="1" u="sng" dirty="0">
                  <a:ea typeface="Arial Unicode MS" panose="020B0604020202020204" pitchFamily="34" charset="-128"/>
                  <a:cs typeface="Arial Unicode MS" panose="020B0604020202020204" pitchFamily="34" charset="-128"/>
                </a:rPr>
                <a:t>H-like</a:t>
              </a:r>
              <a:endParaRPr sz="1500" b="1" u="sng" dirty="0">
                <a:ea typeface="Arial Unicode MS" panose="020B0604020202020204" pitchFamily="34" charset="-128"/>
                <a:cs typeface="Arial Unicode MS" panose="020B0604020202020204" pitchFamily="34" charset="-128"/>
              </a:endParaRPr>
            </a:p>
          </p:txBody>
        </p:sp>
        <p:sp>
          <p:nvSpPr>
            <p:cNvPr id="112" name="TextShape 40"/>
            <p:cNvSpPr txBox="1"/>
            <p:nvPr/>
          </p:nvSpPr>
          <p:spPr>
            <a:xfrm>
              <a:off x="2028630" y="246653"/>
              <a:ext cx="944632" cy="394920"/>
            </a:xfrm>
            <a:prstGeom prst="rect">
              <a:avLst/>
            </a:prstGeom>
          </p:spPr>
          <p:txBody>
            <a:bodyPr lIns="90000" tIns="45000" rIns="90000" bIns="45000"/>
            <a:lstStyle/>
            <a:p>
              <a:r>
                <a:rPr lang="en-US" sz="1500" b="1" u="sng" dirty="0">
                  <a:ea typeface="Arial Unicode MS" panose="020B0604020202020204" pitchFamily="34" charset="-128"/>
                  <a:cs typeface="Arial Unicode MS" panose="020B0604020202020204" pitchFamily="34" charset="-128"/>
                </a:rPr>
                <a:t>He-like</a:t>
              </a:r>
              <a:endParaRPr sz="1500" b="1" u="sng" dirty="0">
                <a:ea typeface="Arial Unicode MS" panose="020B0604020202020204" pitchFamily="34" charset="-128"/>
                <a:cs typeface="Arial Unicode MS" panose="020B0604020202020204" pitchFamily="34" charset="-128"/>
              </a:endParaRPr>
            </a:p>
          </p:txBody>
        </p:sp>
        <p:sp>
          <p:nvSpPr>
            <p:cNvPr id="113" name="TextShape 40"/>
            <p:cNvSpPr txBox="1"/>
            <p:nvPr/>
          </p:nvSpPr>
          <p:spPr>
            <a:xfrm>
              <a:off x="3657334" y="239333"/>
              <a:ext cx="944632" cy="394920"/>
            </a:xfrm>
            <a:prstGeom prst="rect">
              <a:avLst/>
            </a:prstGeom>
          </p:spPr>
          <p:txBody>
            <a:bodyPr lIns="90000" tIns="45000" rIns="90000" bIns="45000"/>
            <a:lstStyle/>
            <a:p>
              <a:r>
                <a:rPr lang="en-US" sz="1500" b="1" u="sng" dirty="0">
                  <a:ea typeface="Arial Unicode MS" panose="020B0604020202020204" pitchFamily="34" charset="-128"/>
                  <a:cs typeface="Arial Unicode MS" panose="020B0604020202020204" pitchFamily="34" charset="-128"/>
                </a:rPr>
                <a:t>Li-like</a:t>
              </a:r>
              <a:endParaRPr sz="1500" b="1" u="sng" dirty="0">
                <a:ea typeface="Arial Unicode MS" panose="020B0604020202020204" pitchFamily="34" charset="-128"/>
                <a:cs typeface="Arial Unicode MS" panose="020B0604020202020204" pitchFamily="34" charset="-128"/>
              </a:endParaRPr>
            </a:p>
          </p:txBody>
        </p:sp>
        <p:grpSp>
          <p:nvGrpSpPr>
            <p:cNvPr id="17" name="Group 126"/>
            <p:cNvGrpSpPr/>
            <p:nvPr/>
          </p:nvGrpSpPr>
          <p:grpSpPr>
            <a:xfrm>
              <a:off x="3449188" y="973800"/>
              <a:ext cx="2045759" cy="5164595"/>
              <a:chOff x="4734341" y="973800"/>
              <a:chExt cx="2045759" cy="5164595"/>
            </a:xfrm>
          </p:grpSpPr>
          <p:sp>
            <p:nvSpPr>
              <p:cNvPr id="9" name="TextShape 6"/>
              <p:cNvSpPr txBox="1"/>
              <p:nvPr/>
            </p:nvSpPr>
            <p:spPr>
              <a:xfrm>
                <a:off x="5794403" y="5743475"/>
                <a:ext cx="776973" cy="394920"/>
              </a:xfrm>
              <a:prstGeom prst="rect">
                <a:avLst/>
              </a:prstGeom>
            </p:spPr>
            <p:txBody>
              <a:bodyPr lIns="90000" tIns="45000" rIns="90000" bIns="45000"/>
              <a:lstStyle/>
              <a:p>
                <a:r>
                  <a:rPr lang="ru-RU" sz="1500" i="1" dirty="0">
                    <a:latin typeface="Arial"/>
                  </a:rPr>
                  <a:t>1s</a:t>
                </a:r>
                <a:r>
                  <a:rPr lang="en-US" sz="1500" i="1" baseline="30000" dirty="0">
                    <a:latin typeface="Arial"/>
                  </a:rPr>
                  <a:t>2</a:t>
                </a:r>
                <a:r>
                  <a:rPr lang="ru-RU" sz="1500" i="1" dirty="0">
                    <a:latin typeface="Arial"/>
                  </a:rPr>
                  <a:t>2l</a:t>
                </a:r>
                <a:endParaRPr sz="1500" i="1" dirty="0"/>
              </a:p>
            </p:txBody>
          </p:sp>
          <p:sp>
            <p:nvSpPr>
              <p:cNvPr id="30" name="CustomShape 27"/>
              <p:cNvSpPr/>
              <p:nvPr/>
            </p:nvSpPr>
            <p:spPr>
              <a:xfrm>
                <a:off x="4897879" y="3555390"/>
                <a:ext cx="936000" cy="144000"/>
              </a:xfrm>
              <a:prstGeom prst="rect">
                <a:avLst/>
              </a:prstGeom>
              <a:ln w="22225">
                <a:solidFill>
                  <a:srgbClr val="FF0000"/>
                </a:solidFill>
              </a:ln>
              <a:effectLst>
                <a:outerShdw blurRad="50800" dist="25400" dir="2700000" algn="tl" rotWithShape="0">
                  <a:srgbClr val="FF0000">
                    <a:alpha val="52000"/>
                  </a:srgbClr>
                </a:outerShdw>
              </a:effectLst>
            </p:spPr>
          </p:sp>
          <p:sp>
            <p:nvSpPr>
              <p:cNvPr id="31" name="TextShape 28"/>
              <p:cNvSpPr txBox="1"/>
              <p:nvPr/>
            </p:nvSpPr>
            <p:spPr>
              <a:xfrm>
                <a:off x="5848952" y="3454490"/>
                <a:ext cx="864000" cy="394920"/>
              </a:xfrm>
              <a:prstGeom prst="rect">
                <a:avLst/>
              </a:prstGeom>
            </p:spPr>
            <p:txBody>
              <a:bodyPr lIns="90000" tIns="45000" rIns="90000" bIns="45000"/>
              <a:lstStyle/>
              <a:p>
                <a:r>
                  <a:rPr lang="ru-RU" sz="1500" i="1" dirty="0">
                    <a:latin typeface="Arial"/>
                  </a:rPr>
                  <a:t>1s3lnl</a:t>
                </a:r>
                <a:endParaRPr sz="1500" i="1" dirty="0"/>
              </a:p>
            </p:txBody>
          </p:sp>
          <p:sp>
            <p:nvSpPr>
              <p:cNvPr id="32" name="CustomShape 29"/>
              <p:cNvSpPr/>
              <p:nvPr/>
            </p:nvSpPr>
            <p:spPr>
              <a:xfrm>
                <a:off x="4897879" y="4003872"/>
                <a:ext cx="936000" cy="71640"/>
              </a:xfrm>
              <a:prstGeom prst="rect">
                <a:avLst/>
              </a:prstGeom>
              <a:ln w="22225">
                <a:solidFill>
                  <a:srgbClr val="0066FF"/>
                </a:solidFill>
              </a:ln>
              <a:effectLst>
                <a:outerShdw blurRad="38100" dist="25400" dir="2700000" algn="tl" rotWithShape="0">
                  <a:srgbClr val="0066FF">
                    <a:alpha val="52000"/>
                  </a:srgbClr>
                </a:outerShdw>
              </a:effectLst>
            </p:spPr>
          </p:sp>
          <p:sp>
            <p:nvSpPr>
              <p:cNvPr id="33" name="CustomShape 31"/>
              <p:cNvSpPr/>
              <p:nvPr/>
            </p:nvSpPr>
            <p:spPr>
              <a:xfrm>
                <a:off x="4897879" y="4455750"/>
                <a:ext cx="936000" cy="35640"/>
              </a:xfrm>
              <a:prstGeom prst="rect">
                <a:avLst/>
              </a:prstGeom>
              <a:ln w="22225">
                <a:solidFill>
                  <a:srgbClr val="0066FF"/>
                </a:solidFill>
              </a:ln>
              <a:effectLst>
                <a:outerShdw blurRad="38100" dist="38100" dir="2700000" algn="tl" rotWithShape="0">
                  <a:srgbClr val="0066FF">
                    <a:alpha val="40000"/>
                  </a:srgbClr>
                </a:outerShdw>
              </a:effectLst>
            </p:spPr>
          </p:sp>
          <p:sp>
            <p:nvSpPr>
              <p:cNvPr id="34" name="TextShape 32"/>
              <p:cNvSpPr txBox="1"/>
              <p:nvPr/>
            </p:nvSpPr>
            <p:spPr>
              <a:xfrm>
                <a:off x="5856812" y="4276109"/>
                <a:ext cx="720000" cy="394920"/>
              </a:xfrm>
              <a:prstGeom prst="rect">
                <a:avLst/>
              </a:prstGeom>
            </p:spPr>
            <p:txBody>
              <a:bodyPr lIns="90000" tIns="45000" rIns="90000" bIns="45000"/>
              <a:lstStyle/>
              <a:p>
                <a:r>
                  <a:rPr lang="ru-RU" sz="1500" i="1" dirty="0">
                    <a:latin typeface="Arial"/>
                  </a:rPr>
                  <a:t>1s2l</a:t>
                </a:r>
                <a:r>
                  <a:rPr lang="en-US" sz="1500" i="1" baseline="30000" dirty="0">
                    <a:latin typeface="Arial"/>
                  </a:rPr>
                  <a:t>2</a:t>
                </a:r>
                <a:endParaRPr sz="1500" i="1" dirty="0"/>
              </a:p>
            </p:txBody>
          </p:sp>
          <p:sp>
            <p:nvSpPr>
              <p:cNvPr id="40" name="TextShape 38"/>
              <p:cNvSpPr txBox="1"/>
              <p:nvPr/>
            </p:nvSpPr>
            <p:spPr>
              <a:xfrm>
                <a:off x="5784466" y="5367714"/>
                <a:ext cx="995634" cy="394920"/>
              </a:xfrm>
              <a:prstGeom prst="rect">
                <a:avLst/>
              </a:prstGeom>
            </p:spPr>
            <p:txBody>
              <a:bodyPr lIns="90000" tIns="45000" rIns="90000" bIns="45000"/>
              <a:lstStyle/>
              <a:p>
                <a:r>
                  <a:rPr lang="ru-RU" sz="1500" i="1" dirty="0">
                    <a:latin typeface="Arial"/>
                  </a:rPr>
                  <a:t>1s</a:t>
                </a:r>
                <a:r>
                  <a:rPr lang="en-US" sz="1500" i="1" baseline="30000" dirty="0">
                    <a:latin typeface="Arial"/>
                  </a:rPr>
                  <a:t>2</a:t>
                </a:r>
                <a:r>
                  <a:rPr lang="ru-RU" sz="1500" i="1" dirty="0">
                    <a:latin typeface="Arial"/>
                  </a:rPr>
                  <a:t>3l</a:t>
                </a:r>
                <a:endParaRPr sz="1500" i="1" dirty="0"/>
              </a:p>
            </p:txBody>
          </p:sp>
          <p:sp>
            <p:nvSpPr>
              <p:cNvPr id="43" name="CustomShape 41"/>
              <p:cNvSpPr/>
              <p:nvPr/>
            </p:nvSpPr>
            <p:spPr>
              <a:xfrm>
                <a:off x="4897879" y="1076244"/>
                <a:ext cx="936000" cy="144000"/>
              </a:xfrm>
              <a:prstGeom prst="rect">
                <a:avLst/>
              </a:prstGeom>
              <a:ln w="22225">
                <a:solidFill>
                  <a:srgbClr val="008000"/>
                </a:solidFill>
              </a:ln>
              <a:effectLst>
                <a:outerShdw blurRad="25400" dist="25400" dir="1800000" algn="tl" rotWithShape="0">
                  <a:srgbClr val="92D050"/>
                </a:outerShdw>
              </a:effectLst>
            </p:spPr>
          </p:sp>
          <p:sp>
            <p:nvSpPr>
              <p:cNvPr id="44" name="TextShape 42"/>
              <p:cNvSpPr txBox="1"/>
              <p:nvPr/>
            </p:nvSpPr>
            <p:spPr>
              <a:xfrm>
                <a:off x="5923039" y="973800"/>
                <a:ext cx="720000" cy="394920"/>
              </a:xfrm>
              <a:prstGeom prst="rect">
                <a:avLst/>
              </a:prstGeom>
            </p:spPr>
            <p:txBody>
              <a:bodyPr lIns="90000" tIns="45000" rIns="90000" bIns="45000"/>
              <a:lstStyle/>
              <a:p>
                <a:r>
                  <a:rPr lang="ru-RU" sz="1500" i="1" dirty="0">
                    <a:latin typeface="Arial"/>
                  </a:rPr>
                  <a:t>3lnl</a:t>
                </a:r>
                <a:r>
                  <a:rPr lang="en-US" sz="1500" i="1" baseline="30000" dirty="0">
                    <a:latin typeface="Arial"/>
                  </a:rPr>
                  <a:t>2</a:t>
                </a:r>
                <a:endParaRPr sz="1500" i="1" dirty="0"/>
              </a:p>
            </p:txBody>
          </p:sp>
          <p:sp>
            <p:nvSpPr>
              <p:cNvPr id="48" name="TextShape 46"/>
              <p:cNvSpPr txBox="1"/>
              <p:nvPr/>
            </p:nvSpPr>
            <p:spPr>
              <a:xfrm>
                <a:off x="5888709" y="3142960"/>
                <a:ext cx="720000" cy="394920"/>
              </a:xfrm>
              <a:prstGeom prst="rect">
                <a:avLst/>
              </a:prstGeom>
            </p:spPr>
            <p:txBody>
              <a:bodyPr lIns="90000" tIns="45000" rIns="90000" bIns="45000"/>
              <a:lstStyle/>
              <a:p>
                <a:r>
                  <a:rPr lang="ru-RU" sz="1500" i="1" dirty="0">
                    <a:latin typeface="Arial"/>
                  </a:rPr>
                  <a:t>1snl</a:t>
                </a:r>
                <a:r>
                  <a:rPr lang="en-US" sz="1500" i="1" baseline="30000" dirty="0">
                    <a:latin typeface="Arial"/>
                  </a:rPr>
                  <a:t>2</a:t>
                </a:r>
                <a:endParaRPr sz="1500" i="1" dirty="0"/>
              </a:p>
            </p:txBody>
          </p:sp>
          <p:sp>
            <p:nvSpPr>
              <p:cNvPr id="49" name="Line 47"/>
              <p:cNvSpPr/>
              <p:nvPr/>
            </p:nvSpPr>
            <p:spPr>
              <a:xfrm>
                <a:off x="5365879" y="1211994"/>
                <a:ext cx="0" cy="2052000"/>
              </a:xfrm>
              <a:prstGeom prst="line">
                <a:avLst/>
              </a:prstGeom>
              <a:ln w="38100">
                <a:solidFill>
                  <a:srgbClr val="99FF66"/>
                </a:solidFill>
                <a:round/>
                <a:tailEnd type="triangle" w="med" len="med"/>
              </a:ln>
            </p:spPr>
          </p:sp>
          <p:sp>
            <p:nvSpPr>
              <p:cNvPr id="54" name="CustomShape 52"/>
              <p:cNvSpPr/>
              <p:nvPr/>
            </p:nvSpPr>
            <p:spPr>
              <a:xfrm>
                <a:off x="4897879" y="3267390"/>
                <a:ext cx="936000" cy="144000"/>
              </a:xfrm>
              <a:prstGeom prst="rect">
                <a:avLst/>
              </a:prstGeom>
              <a:ln w="22225">
                <a:solidFill>
                  <a:srgbClr val="FF0000"/>
                </a:solidFill>
              </a:ln>
              <a:effectLst>
                <a:outerShdw blurRad="50800" dist="25400" dir="2700000" algn="tl" rotWithShape="0">
                  <a:srgbClr val="FF0000">
                    <a:alpha val="58000"/>
                  </a:srgbClr>
                </a:outerShdw>
              </a:effectLst>
            </p:spPr>
          </p:sp>
          <p:sp>
            <p:nvSpPr>
              <p:cNvPr id="55" name="TextShape 53"/>
              <p:cNvSpPr txBox="1"/>
              <p:nvPr/>
            </p:nvSpPr>
            <p:spPr>
              <a:xfrm>
                <a:off x="5795096" y="5036587"/>
                <a:ext cx="816730" cy="394920"/>
              </a:xfrm>
              <a:prstGeom prst="rect">
                <a:avLst/>
              </a:prstGeom>
            </p:spPr>
            <p:txBody>
              <a:bodyPr lIns="90000" tIns="45000" rIns="90000" bIns="45000"/>
              <a:lstStyle/>
              <a:p>
                <a:r>
                  <a:rPr lang="ru-RU" sz="1500" i="1" dirty="0">
                    <a:latin typeface="Arial"/>
                  </a:rPr>
                  <a:t>1s</a:t>
                </a:r>
                <a:r>
                  <a:rPr lang="en-US" sz="1500" i="1" baseline="30000" dirty="0">
                    <a:latin typeface="Arial"/>
                  </a:rPr>
                  <a:t>2</a:t>
                </a:r>
                <a:r>
                  <a:rPr lang="ru-RU" sz="1500" i="1" dirty="0">
                    <a:latin typeface="Arial"/>
                  </a:rPr>
                  <a:t>nl</a:t>
                </a:r>
                <a:endParaRPr sz="1500" i="1" dirty="0"/>
              </a:p>
            </p:txBody>
          </p:sp>
          <p:sp>
            <p:nvSpPr>
              <p:cNvPr id="56" name="Line 54"/>
              <p:cNvSpPr/>
              <p:nvPr/>
            </p:nvSpPr>
            <p:spPr>
              <a:xfrm flipH="1">
                <a:off x="5689878" y="3707294"/>
                <a:ext cx="0" cy="1512000"/>
              </a:xfrm>
              <a:prstGeom prst="line">
                <a:avLst/>
              </a:prstGeom>
              <a:ln w="38100">
                <a:solidFill>
                  <a:srgbClr val="0066FF"/>
                </a:solidFill>
                <a:prstDash val="solid"/>
                <a:round/>
                <a:tailEnd type="triangle" w="med" len="med"/>
              </a:ln>
            </p:spPr>
          </p:sp>
          <p:cxnSp>
            <p:nvCxnSpPr>
              <p:cNvPr id="114" name="Straight Connector 113"/>
              <p:cNvCxnSpPr/>
              <p:nvPr/>
            </p:nvCxnSpPr>
            <p:spPr>
              <a:xfrm>
                <a:off x="4910171" y="5911642"/>
                <a:ext cx="844586" cy="0"/>
              </a:xfrm>
              <a:prstGeom prst="line">
                <a:avLst/>
              </a:prstGeom>
              <a:ln w="6985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93605" y="5557146"/>
                <a:ext cx="844586" cy="0"/>
              </a:xfrm>
              <a:prstGeom prst="line">
                <a:avLst/>
              </a:prstGeom>
              <a:ln w="5080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886980" y="5242408"/>
                <a:ext cx="844586" cy="0"/>
              </a:xfrm>
              <a:prstGeom prst="line">
                <a:avLst/>
              </a:prstGeom>
              <a:ln w="5080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50" name="Line 48"/>
              <p:cNvSpPr/>
              <p:nvPr/>
            </p:nvSpPr>
            <p:spPr>
              <a:xfrm flipH="1">
                <a:off x="5267739" y="4495505"/>
                <a:ext cx="0" cy="1404000"/>
              </a:xfrm>
              <a:prstGeom prst="line">
                <a:avLst/>
              </a:prstGeom>
              <a:ln w="38100">
                <a:solidFill>
                  <a:srgbClr val="FF0000"/>
                </a:solidFill>
                <a:prstDash val="solid"/>
                <a:round/>
                <a:tailEnd type="triangle" w="med" len="med"/>
              </a:ln>
            </p:spPr>
          </p:sp>
          <p:sp>
            <p:nvSpPr>
              <p:cNvPr id="57" name="Line 56"/>
              <p:cNvSpPr/>
              <p:nvPr/>
            </p:nvSpPr>
            <p:spPr>
              <a:xfrm flipH="1">
                <a:off x="5078896" y="4073445"/>
                <a:ext cx="0" cy="1476000"/>
              </a:xfrm>
              <a:prstGeom prst="line">
                <a:avLst/>
              </a:prstGeom>
              <a:ln w="38100">
                <a:solidFill>
                  <a:srgbClr val="FF0000"/>
                </a:solidFill>
                <a:prstDash val="solid"/>
                <a:round/>
                <a:tailEnd type="triangle" w="med" len="med"/>
              </a:ln>
            </p:spPr>
          </p:sp>
          <p:sp>
            <p:nvSpPr>
              <p:cNvPr id="35" name="Line 33"/>
              <p:cNvSpPr/>
              <p:nvPr/>
            </p:nvSpPr>
            <p:spPr>
              <a:xfrm flipH="1">
                <a:off x="5486400" y="4079628"/>
                <a:ext cx="0" cy="1800000"/>
              </a:xfrm>
              <a:prstGeom prst="line">
                <a:avLst/>
              </a:prstGeom>
              <a:ln w="38100">
                <a:solidFill>
                  <a:srgbClr val="0066FF"/>
                </a:solidFill>
                <a:prstDash val="solid"/>
                <a:round/>
                <a:tailEnd type="triangle" w="med" len="med"/>
              </a:ln>
            </p:spPr>
          </p:sp>
          <p:sp>
            <p:nvSpPr>
              <p:cNvPr id="123" name="TextBox 122"/>
              <p:cNvSpPr txBox="1"/>
              <p:nvPr/>
            </p:nvSpPr>
            <p:spPr>
              <a:xfrm>
                <a:off x="4734341" y="5052390"/>
                <a:ext cx="307847" cy="593717"/>
              </a:xfrm>
              <a:prstGeom prst="rect">
                <a:avLst/>
              </a:prstGeom>
              <a:noFill/>
            </p:spPr>
            <p:txBody>
              <a:bodyPr wrap="none" rtlCol="0">
                <a:spAutoFit/>
              </a:bodyPr>
              <a:lstStyle/>
              <a:p>
                <a:r>
                  <a:rPr lang="en-US" sz="2900" dirty="0">
                    <a:solidFill>
                      <a:schemeClr val="tx1">
                        <a:lumMod val="75000"/>
                        <a:lumOff val="25000"/>
                      </a:schemeClr>
                    </a:solidFill>
                  </a:rPr>
                  <a:t>.</a:t>
                </a:r>
              </a:p>
            </p:txBody>
          </p:sp>
          <p:sp>
            <p:nvSpPr>
              <p:cNvPr id="124" name="TextBox 123"/>
              <p:cNvSpPr txBox="1"/>
              <p:nvPr/>
            </p:nvSpPr>
            <p:spPr>
              <a:xfrm>
                <a:off x="4737654" y="4976190"/>
                <a:ext cx="307847" cy="593717"/>
              </a:xfrm>
              <a:prstGeom prst="rect">
                <a:avLst/>
              </a:prstGeom>
              <a:noFill/>
            </p:spPr>
            <p:txBody>
              <a:bodyPr wrap="none" rtlCol="0">
                <a:spAutoFit/>
              </a:bodyPr>
              <a:lstStyle/>
              <a:p>
                <a:r>
                  <a:rPr lang="en-US" sz="2900" dirty="0">
                    <a:solidFill>
                      <a:schemeClr val="tx1">
                        <a:lumMod val="75000"/>
                        <a:lumOff val="25000"/>
                      </a:schemeClr>
                    </a:solidFill>
                  </a:rPr>
                  <a:t>.</a:t>
                </a:r>
              </a:p>
            </p:txBody>
          </p:sp>
          <p:sp>
            <p:nvSpPr>
              <p:cNvPr id="125" name="TextBox 124"/>
              <p:cNvSpPr txBox="1"/>
              <p:nvPr/>
            </p:nvSpPr>
            <p:spPr>
              <a:xfrm>
                <a:off x="4740967" y="4899990"/>
                <a:ext cx="307847" cy="593717"/>
              </a:xfrm>
              <a:prstGeom prst="rect">
                <a:avLst/>
              </a:prstGeom>
              <a:noFill/>
            </p:spPr>
            <p:txBody>
              <a:bodyPr wrap="none" rtlCol="0">
                <a:spAutoFit/>
              </a:bodyPr>
              <a:lstStyle/>
              <a:p>
                <a:r>
                  <a:rPr lang="en-US" sz="2900" dirty="0">
                    <a:solidFill>
                      <a:schemeClr val="tx1">
                        <a:lumMod val="75000"/>
                        <a:lumOff val="25000"/>
                      </a:schemeClr>
                    </a:solidFill>
                  </a:rPr>
                  <a:t>.</a:t>
                </a:r>
              </a:p>
            </p:txBody>
          </p:sp>
          <p:sp>
            <p:nvSpPr>
              <p:cNvPr id="126" name="TextShape 30"/>
              <p:cNvSpPr txBox="1"/>
              <p:nvPr/>
            </p:nvSpPr>
            <p:spPr>
              <a:xfrm>
                <a:off x="5840400" y="3863295"/>
                <a:ext cx="846548" cy="394920"/>
              </a:xfrm>
              <a:prstGeom prst="rect">
                <a:avLst/>
              </a:prstGeom>
            </p:spPr>
            <p:txBody>
              <a:bodyPr lIns="90000" tIns="45000" rIns="90000" bIns="45000"/>
              <a:lstStyle/>
              <a:p>
                <a:r>
                  <a:rPr lang="ru-RU" sz="1500" i="1" dirty="0">
                    <a:latin typeface="Arial"/>
                  </a:rPr>
                  <a:t>1s2l3l</a:t>
                </a:r>
                <a:endParaRPr sz="1500" i="1" dirty="0"/>
              </a:p>
            </p:txBody>
          </p:sp>
        </p:grpSp>
      </p:grpSp>
      <p:grpSp>
        <p:nvGrpSpPr>
          <p:cNvPr id="18" name="Group 5"/>
          <p:cNvGrpSpPr/>
          <p:nvPr/>
        </p:nvGrpSpPr>
        <p:grpSpPr>
          <a:xfrm>
            <a:off x="4839775" y="1575461"/>
            <a:ext cx="4419965" cy="4165500"/>
            <a:chOff x="5335513" y="958507"/>
            <a:chExt cx="4872704" cy="4591692"/>
          </a:xfrm>
        </p:grpSpPr>
        <p:grpSp>
          <p:nvGrpSpPr>
            <p:cNvPr id="23" name="Group 3"/>
            <p:cNvGrpSpPr>
              <a:grpSpLocks/>
            </p:cNvGrpSpPr>
            <p:nvPr/>
          </p:nvGrpSpPr>
          <p:grpSpPr>
            <a:xfrm>
              <a:off x="6362881" y="958507"/>
              <a:ext cx="3845336" cy="4591692"/>
              <a:chOff x="5948197" y="767117"/>
              <a:chExt cx="4342427" cy="4916755"/>
            </a:xfrm>
          </p:grpSpPr>
          <p:grpSp>
            <p:nvGrpSpPr>
              <p:cNvPr id="25" name="Group 149"/>
              <p:cNvGrpSpPr/>
              <p:nvPr/>
            </p:nvGrpSpPr>
            <p:grpSpPr>
              <a:xfrm>
                <a:off x="6197849" y="1669311"/>
                <a:ext cx="3187663" cy="3615063"/>
                <a:chOff x="6557874" y="4889890"/>
                <a:chExt cx="2528159" cy="997612"/>
              </a:xfrm>
            </p:grpSpPr>
            <p:cxnSp>
              <p:nvCxnSpPr>
                <p:cNvPr id="144" name="Straight Connector 143"/>
                <p:cNvCxnSpPr/>
                <p:nvPr/>
              </p:nvCxnSpPr>
              <p:spPr>
                <a:xfrm>
                  <a:off x="6557875" y="489176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373168" y="489363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8266064" y="4900175"/>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9086033" y="488989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176"/>
              <p:cNvGrpSpPr/>
              <p:nvPr/>
            </p:nvGrpSpPr>
            <p:grpSpPr>
              <a:xfrm>
                <a:off x="5948197" y="5210477"/>
                <a:ext cx="4342427" cy="473395"/>
                <a:chOff x="5958830" y="5813860"/>
                <a:chExt cx="4342427" cy="473395"/>
              </a:xfrm>
            </p:grpSpPr>
            <p:grpSp>
              <p:nvGrpSpPr>
                <p:cNvPr id="39" name="Group 129"/>
                <p:cNvGrpSpPr>
                  <a:grpSpLocks noChangeAspect="1"/>
                </p:cNvGrpSpPr>
                <p:nvPr/>
              </p:nvGrpSpPr>
              <p:grpSpPr>
                <a:xfrm>
                  <a:off x="6049927" y="5813860"/>
                  <a:ext cx="3809690" cy="102821"/>
                  <a:chOff x="2186609" y="6174206"/>
                  <a:chExt cx="5685182" cy="107330"/>
                </a:xfrm>
              </p:grpSpPr>
              <p:cxnSp>
                <p:nvCxnSpPr>
                  <p:cNvPr id="131" name="Straight Connector 130"/>
                  <p:cNvCxnSpPr/>
                  <p:nvPr/>
                </p:nvCxnSpPr>
                <p:spPr>
                  <a:xfrm>
                    <a:off x="2186609" y="6182139"/>
                    <a:ext cx="56851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131"/>
                  <p:cNvGrpSpPr/>
                  <p:nvPr/>
                </p:nvGrpSpPr>
                <p:grpSpPr>
                  <a:xfrm>
                    <a:off x="2336928" y="6174206"/>
                    <a:ext cx="5293028" cy="107330"/>
                    <a:chOff x="2217660" y="6174206"/>
                    <a:chExt cx="5293028" cy="107330"/>
                  </a:xfrm>
                </p:grpSpPr>
                <p:cxnSp>
                  <p:nvCxnSpPr>
                    <p:cNvPr id="133" name="Straight Connector 132"/>
                    <p:cNvCxnSpPr/>
                    <p:nvPr/>
                  </p:nvCxnSpPr>
                  <p:spPr>
                    <a:xfrm>
                      <a:off x="2217660" y="6174206"/>
                      <a:ext cx="0" cy="894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85047" y="6174282"/>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554900" y="6188769"/>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14198" y="6192084"/>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864173" y="6184843"/>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533411" y="6178220"/>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183386" y="6182151"/>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861946" y="6184849"/>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510688" y="6188781"/>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7" name="TextShape 6"/>
                <p:cNvSpPr txBox="1"/>
                <p:nvPr/>
              </p:nvSpPr>
              <p:spPr>
                <a:xfrm>
                  <a:off x="5958830" y="5885243"/>
                  <a:ext cx="776973" cy="394920"/>
                </a:xfrm>
                <a:prstGeom prst="rect">
                  <a:avLst/>
                </a:prstGeom>
              </p:spPr>
              <p:txBody>
                <a:bodyPr lIns="90000" tIns="45000" rIns="90000" bIns="45000"/>
                <a:lstStyle/>
                <a:p>
                  <a:r>
                    <a:rPr lang="en-US" sz="1500" dirty="0">
                      <a:latin typeface="Arial"/>
                    </a:rPr>
                    <a:t>5.2</a:t>
                  </a:r>
                  <a:endParaRPr sz="1500" dirty="0"/>
                </a:p>
              </p:txBody>
            </p:sp>
            <p:sp>
              <p:nvSpPr>
                <p:cNvPr id="158" name="TextShape 6"/>
                <p:cNvSpPr txBox="1"/>
                <p:nvPr/>
              </p:nvSpPr>
              <p:spPr>
                <a:xfrm>
                  <a:off x="6812979" y="5888789"/>
                  <a:ext cx="776973" cy="394920"/>
                </a:xfrm>
                <a:prstGeom prst="rect">
                  <a:avLst/>
                </a:prstGeom>
              </p:spPr>
              <p:txBody>
                <a:bodyPr lIns="90000" tIns="45000" rIns="90000" bIns="45000"/>
                <a:lstStyle/>
                <a:p>
                  <a:r>
                    <a:rPr lang="en-US" sz="1500" dirty="0">
                      <a:latin typeface="Arial"/>
                    </a:rPr>
                    <a:t>5.6</a:t>
                  </a:r>
                  <a:endParaRPr sz="1500" dirty="0"/>
                </a:p>
              </p:txBody>
            </p:sp>
            <p:sp>
              <p:nvSpPr>
                <p:cNvPr id="159" name="TextShape 6"/>
                <p:cNvSpPr txBox="1"/>
                <p:nvPr/>
              </p:nvSpPr>
              <p:spPr>
                <a:xfrm>
                  <a:off x="7667128" y="5892335"/>
                  <a:ext cx="776973" cy="394920"/>
                </a:xfrm>
                <a:prstGeom prst="rect">
                  <a:avLst/>
                </a:prstGeom>
              </p:spPr>
              <p:txBody>
                <a:bodyPr lIns="90000" tIns="45000" rIns="90000" bIns="45000"/>
                <a:lstStyle/>
                <a:p>
                  <a:r>
                    <a:rPr lang="en-US" sz="1500" dirty="0">
                      <a:latin typeface="Arial"/>
                    </a:rPr>
                    <a:t>6.0</a:t>
                  </a:r>
                  <a:endParaRPr sz="1500" dirty="0"/>
                </a:p>
              </p:txBody>
            </p:sp>
            <p:sp>
              <p:nvSpPr>
                <p:cNvPr id="160" name="TextShape 6"/>
                <p:cNvSpPr txBox="1"/>
                <p:nvPr/>
              </p:nvSpPr>
              <p:spPr>
                <a:xfrm>
                  <a:off x="8574442" y="5885248"/>
                  <a:ext cx="776973" cy="394920"/>
                </a:xfrm>
                <a:prstGeom prst="rect">
                  <a:avLst/>
                </a:prstGeom>
              </p:spPr>
              <p:txBody>
                <a:bodyPr lIns="90000" tIns="45000" rIns="90000" bIns="45000"/>
                <a:lstStyle/>
                <a:p>
                  <a:r>
                    <a:rPr lang="en-US" sz="1500" dirty="0">
                      <a:latin typeface="Arial"/>
                    </a:rPr>
                    <a:t>6.4</a:t>
                  </a:r>
                  <a:endParaRPr sz="1500" dirty="0"/>
                </a:p>
              </p:txBody>
            </p:sp>
            <p:sp>
              <p:nvSpPr>
                <p:cNvPr id="161" name="TextShape 6"/>
                <p:cNvSpPr txBox="1"/>
                <p:nvPr/>
              </p:nvSpPr>
              <p:spPr>
                <a:xfrm>
                  <a:off x="9524284" y="5890454"/>
                  <a:ext cx="776973" cy="394920"/>
                </a:xfrm>
                <a:prstGeom prst="rect">
                  <a:avLst/>
                </a:prstGeom>
              </p:spPr>
              <p:txBody>
                <a:bodyPr lIns="90000" tIns="45000" rIns="90000" bIns="45000"/>
                <a:lstStyle/>
                <a:p>
                  <a:r>
                    <a:rPr lang="en-US" sz="1500" dirty="0">
                      <a:latin typeface="Arial"/>
                    </a:rPr>
                    <a:t>6.8</a:t>
                  </a:r>
                  <a:endParaRPr sz="1500" dirty="0"/>
                </a:p>
              </p:txBody>
            </p:sp>
          </p:grpSp>
          <p:grpSp>
            <p:nvGrpSpPr>
              <p:cNvPr id="47" name="Group 181"/>
              <p:cNvGrpSpPr/>
              <p:nvPr/>
            </p:nvGrpSpPr>
            <p:grpSpPr>
              <a:xfrm>
                <a:off x="6005844" y="767117"/>
                <a:ext cx="3846686" cy="1114780"/>
                <a:chOff x="6016476" y="223284"/>
                <a:chExt cx="3846686" cy="1114780"/>
              </a:xfrm>
            </p:grpSpPr>
            <p:cxnSp>
              <p:nvCxnSpPr>
                <p:cNvPr id="152" name="Straight Connector 151"/>
                <p:cNvCxnSpPr/>
                <p:nvPr/>
              </p:nvCxnSpPr>
              <p:spPr>
                <a:xfrm>
                  <a:off x="6053472" y="133806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6166883" y="967563"/>
                  <a:ext cx="72000" cy="3508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7212417" y="900516"/>
                  <a:ext cx="72000" cy="4214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9363739" y="616688"/>
                  <a:ext cx="72000" cy="71946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8318205" y="733645"/>
                  <a:ext cx="70884" cy="59896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Shape 21"/>
                <p:cNvSpPr txBox="1"/>
                <p:nvPr/>
              </p:nvSpPr>
              <p:spPr>
                <a:xfrm>
                  <a:off x="8094968" y="318105"/>
                  <a:ext cx="648000" cy="456120"/>
                </a:xfrm>
                <a:prstGeom prst="rect">
                  <a:avLst/>
                </a:prstGeom>
                <a:solidFill>
                  <a:schemeClr val="bg1"/>
                </a:solidFill>
              </p:spPr>
              <p:txBody>
                <a:bodyPr lIns="90000" tIns="45000" rIns="90000" bIns="45000"/>
                <a:lstStyle/>
                <a:p>
                  <a:r>
                    <a:rPr lang="ru-RU" dirty="0" smtClean="0">
                      <a:solidFill>
                        <a:schemeClr val="accent2">
                          <a:lumMod val="50000"/>
                        </a:schemeClr>
                      </a:solidFill>
                      <a:cs typeface="Arial Unicode MS" panose="020B0604020202020204" pitchFamily="34" charset="-128"/>
                    </a:rPr>
                    <a:t>Ly</a:t>
                  </a:r>
                  <a:r>
                    <a:rPr lang="ru-RU" baseline="-25000" dirty="0" smtClean="0">
                      <a:solidFill>
                        <a:schemeClr val="accent2">
                          <a:lumMod val="50000"/>
                        </a:schemeClr>
                      </a:solidFill>
                      <a:cs typeface="Arial Unicode MS" panose="020B0604020202020204" pitchFamily="34" charset="-128"/>
                      <a:sym typeface="Symbol" panose="05050102010706020507" pitchFamily="18" charset="2"/>
                    </a:rPr>
                    <a:t></a:t>
                  </a:r>
                  <a:endParaRPr dirty="0">
                    <a:solidFill>
                      <a:schemeClr val="accent2">
                        <a:lumMod val="50000"/>
                      </a:schemeClr>
                    </a:solidFill>
                    <a:cs typeface="Arial Unicode MS" panose="020B0604020202020204" pitchFamily="34" charset="-128"/>
                  </a:endParaRPr>
                </a:p>
              </p:txBody>
            </p:sp>
            <p:sp>
              <p:nvSpPr>
                <p:cNvPr id="167" name="TextShape 21"/>
                <p:cNvSpPr txBox="1"/>
                <p:nvPr/>
              </p:nvSpPr>
              <p:spPr>
                <a:xfrm>
                  <a:off x="6016476" y="554638"/>
                  <a:ext cx="648000" cy="456120"/>
                </a:xfrm>
                <a:prstGeom prst="rect">
                  <a:avLst/>
                </a:prstGeom>
                <a:solidFill>
                  <a:schemeClr val="bg1"/>
                </a:solidFill>
              </p:spPr>
              <p:txBody>
                <a:bodyPr lIns="90000" tIns="45000" rIns="90000" bIns="45000"/>
                <a:lstStyle/>
                <a:p>
                  <a:r>
                    <a:rPr lang="ru-RU" dirty="0" smtClean="0">
                      <a:solidFill>
                        <a:schemeClr val="accent6">
                          <a:lumMod val="75000"/>
                        </a:schemeClr>
                      </a:solidFill>
                      <a:cs typeface="Arial Unicode MS" panose="020B0604020202020204" pitchFamily="34" charset="-128"/>
                    </a:rPr>
                    <a:t>Ly</a:t>
                  </a:r>
                  <a:r>
                    <a:rPr lang="ru-RU" baseline="-25000" dirty="0" smtClean="0">
                      <a:solidFill>
                        <a:schemeClr val="accent6">
                          <a:lumMod val="75000"/>
                        </a:schemeClr>
                      </a:solidFill>
                      <a:cs typeface="Arial Unicode MS" panose="020B0604020202020204" pitchFamily="34" charset="-128"/>
                      <a:sym typeface="Symbol" panose="05050102010706020507" pitchFamily="18" charset="2"/>
                    </a:rPr>
                    <a:t></a:t>
                  </a:r>
                  <a:endParaRPr dirty="0">
                    <a:solidFill>
                      <a:schemeClr val="accent6">
                        <a:lumMod val="75000"/>
                      </a:schemeClr>
                    </a:solidFill>
                    <a:cs typeface="Arial Unicode MS" panose="020B0604020202020204" pitchFamily="34" charset="-128"/>
                  </a:endParaRPr>
                </a:p>
              </p:txBody>
            </p:sp>
            <p:sp>
              <p:nvSpPr>
                <p:cNvPr id="168" name="TextShape 21"/>
                <p:cNvSpPr txBox="1"/>
                <p:nvPr/>
              </p:nvSpPr>
              <p:spPr>
                <a:xfrm>
                  <a:off x="9133572" y="223284"/>
                  <a:ext cx="648000" cy="456120"/>
                </a:xfrm>
                <a:prstGeom prst="rect">
                  <a:avLst/>
                </a:prstGeom>
                <a:solidFill>
                  <a:schemeClr val="bg1"/>
                </a:solidFill>
              </p:spPr>
              <p:txBody>
                <a:bodyPr lIns="90000" tIns="45000" rIns="90000" bIns="45000"/>
                <a:lstStyle/>
                <a:p>
                  <a:r>
                    <a:rPr lang="en-US" dirty="0" smtClean="0">
                      <a:solidFill>
                        <a:schemeClr val="accent2">
                          <a:lumMod val="50000"/>
                        </a:schemeClr>
                      </a:solidFill>
                      <a:cs typeface="Arial Unicode MS" panose="020B0604020202020204" pitchFamily="34" charset="-128"/>
                    </a:rPr>
                    <a:t>He</a:t>
                  </a:r>
                  <a:r>
                    <a:rPr lang="ru-RU" baseline="-25000" dirty="0" smtClean="0">
                      <a:solidFill>
                        <a:schemeClr val="accent2">
                          <a:lumMod val="50000"/>
                        </a:schemeClr>
                      </a:solidFill>
                      <a:cs typeface="Arial Unicode MS" panose="020B0604020202020204" pitchFamily="34" charset="-128"/>
                      <a:sym typeface="Symbol" panose="05050102010706020507" pitchFamily="18" charset="2"/>
                    </a:rPr>
                    <a:t></a:t>
                  </a:r>
                  <a:endParaRPr dirty="0">
                    <a:solidFill>
                      <a:schemeClr val="accent2">
                        <a:lumMod val="50000"/>
                      </a:schemeClr>
                    </a:solidFill>
                    <a:cs typeface="Arial Unicode MS" panose="020B0604020202020204" pitchFamily="34" charset="-128"/>
                  </a:endParaRPr>
                </a:p>
              </p:txBody>
            </p:sp>
            <p:sp>
              <p:nvSpPr>
                <p:cNvPr id="169" name="TextShape 21"/>
                <p:cNvSpPr txBox="1"/>
                <p:nvPr/>
              </p:nvSpPr>
              <p:spPr>
                <a:xfrm>
                  <a:off x="6990959" y="523615"/>
                  <a:ext cx="648000" cy="456120"/>
                </a:xfrm>
                <a:prstGeom prst="rect">
                  <a:avLst/>
                </a:prstGeom>
                <a:solidFill>
                  <a:schemeClr val="bg1"/>
                </a:solidFill>
              </p:spPr>
              <p:txBody>
                <a:bodyPr lIns="90000" tIns="45000" rIns="90000" bIns="45000"/>
                <a:lstStyle/>
                <a:p>
                  <a:r>
                    <a:rPr lang="en-US" dirty="0" smtClean="0">
                      <a:solidFill>
                        <a:schemeClr val="accent6">
                          <a:lumMod val="75000"/>
                        </a:schemeClr>
                      </a:solidFill>
                      <a:cs typeface="Arial Unicode MS" panose="020B0604020202020204" pitchFamily="34" charset="-128"/>
                    </a:rPr>
                    <a:t>He</a:t>
                  </a:r>
                  <a:r>
                    <a:rPr lang="ru-RU" baseline="-25000" dirty="0" smtClean="0">
                      <a:solidFill>
                        <a:schemeClr val="accent6">
                          <a:lumMod val="75000"/>
                        </a:schemeClr>
                      </a:solidFill>
                      <a:cs typeface="Arial Unicode MS" panose="020B0604020202020204" pitchFamily="34" charset="-128"/>
                      <a:sym typeface="Symbol" panose="05050102010706020507" pitchFamily="18" charset="2"/>
                    </a:rPr>
                    <a:t></a:t>
                  </a:r>
                  <a:endParaRPr dirty="0">
                    <a:solidFill>
                      <a:schemeClr val="accent6">
                        <a:lumMod val="75000"/>
                      </a:schemeClr>
                    </a:solidFill>
                    <a:cs typeface="Arial Unicode MS" panose="020B0604020202020204" pitchFamily="34" charset="-128"/>
                  </a:endParaRPr>
                </a:p>
              </p:txBody>
            </p:sp>
          </p:grpSp>
          <p:cxnSp>
            <p:nvCxnSpPr>
              <p:cNvPr id="153" name="Straight Connector 152"/>
              <p:cNvCxnSpPr/>
              <p:nvPr/>
            </p:nvCxnSpPr>
            <p:spPr>
              <a:xfrm>
                <a:off x="6080273" y="360635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179"/>
              <p:cNvGrpSpPr/>
              <p:nvPr/>
            </p:nvGrpSpPr>
            <p:grpSpPr>
              <a:xfrm>
                <a:off x="6043278" y="2164118"/>
                <a:ext cx="3809690" cy="1426465"/>
                <a:chOff x="6043278" y="2568153"/>
                <a:chExt cx="3809690" cy="1426465"/>
              </a:xfrm>
            </p:grpSpPr>
            <p:sp>
              <p:nvSpPr>
                <p:cNvPr id="171" name="Rectangle 170"/>
                <p:cNvSpPr/>
                <p:nvPr/>
              </p:nvSpPr>
              <p:spPr>
                <a:xfrm>
                  <a:off x="9435204" y="2568153"/>
                  <a:ext cx="191385" cy="5989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7340011" y="3703998"/>
                  <a:ext cx="443022" cy="29062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6043278" y="3173952"/>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178"/>
              <p:cNvGrpSpPr/>
              <p:nvPr/>
            </p:nvGrpSpPr>
            <p:grpSpPr>
              <a:xfrm>
                <a:off x="6048375" y="3858735"/>
                <a:ext cx="3809690" cy="562767"/>
                <a:chOff x="6048375" y="3646087"/>
                <a:chExt cx="3809690" cy="562767"/>
              </a:xfrm>
            </p:grpSpPr>
            <p:sp>
              <p:nvSpPr>
                <p:cNvPr id="173" name="Rectangle 172"/>
                <p:cNvSpPr/>
                <p:nvPr/>
              </p:nvSpPr>
              <p:spPr>
                <a:xfrm>
                  <a:off x="8399721" y="3646087"/>
                  <a:ext cx="637954" cy="545801"/>
                </a:xfrm>
                <a:prstGeom prst="rect">
                  <a:avLst/>
                </a:prstGeom>
                <a:solidFill>
                  <a:srgbClr val="99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p:cNvCxnSpPr/>
                <p:nvPr/>
              </p:nvCxnSpPr>
              <p:spPr>
                <a:xfrm>
                  <a:off x="6048375" y="420885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177"/>
              <p:cNvGrpSpPr/>
              <p:nvPr/>
            </p:nvGrpSpPr>
            <p:grpSpPr>
              <a:xfrm>
                <a:off x="6048375" y="4975919"/>
                <a:ext cx="3809690" cy="246581"/>
                <a:chOff x="6048375" y="5092869"/>
                <a:chExt cx="3809690" cy="246581"/>
              </a:xfrm>
            </p:grpSpPr>
            <p:sp>
              <p:nvSpPr>
                <p:cNvPr id="175" name="Rectangle 174"/>
                <p:cNvSpPr/>
                <p:nvPr/>
              </p:nvSpPr>
              <p:spPr>
                <a:xfrm>
                  <a:off x="6471685" y="5092869"/>
                  <a:ext cx="482007" cy="2339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a:off x="6048375" y="5339450"/>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6" name="TextShape 55"/>
            <p:cNvSpPr txBox="1"/>
            <p:nvPr/>
          </p:nvSpPr>
          <p:spPr>
            <a:xfrm>
              <a:off x="5557005" y="2238766"/>
              <a:ext cx="1109609" cy="313052"/>
            </a:xfrm>
            <a:prstGeom prst="rect">
              <a:avLst/>
            </a:prstGeom>
          </p:spPr>
          <p:txBody>
            <a:bodyPr lIns="90000" tIns="45000" rIns="90000" bIns="45000"/>
            <a:lstStyle/>
            <a:p>
              <a:r>
                <a:rPr lang="ru-RU" sz="1300" b="1" dirty="0">
                  <a:latin typeface="Arial"/>
                </a:rPr>
                <a:t> </a:t>
              </a:r>
              <a:r>
                <a:rPr lang="en-US" sz="1300" b="1" dirty="0">
                  <a:latin typeface="Arial"/>
                </a:rPr>
                <a:t>S</a:t>
              </a:r>
              <a:r>
                <a:rPr lang="ru-RU" sz="1300" b="1" dirty="0">
                  <a:latin typeface="Arial"/>
                </a:rPr>
                <a:t>atellites</a:t>
              </a:r>
              <a:endParaRPr b="1" dirty="0"/>
            </a:p>
            <a:p>
              <a:r>
                <a:rPr lang="ru-RU" sz="1300" b="1" dirty="0">
                  <a:latin typeface="Arial"/>
                </a:rPr>
                <a:t> </a:t>
              </a:r>
              <a:endParaRPr b="1" dirty="0"/>
            </a:p>
          </p:txBody>
        </p:sp>
        <p:sp>
          <p:nvSpPr>
            <p:cNvPr id="187" name="TextShape 55"/>
            <p:cNvSpPr txBox="1"/>
            <p:nvPr/>
          </p:nvSpPr>
          <p:spPr>
            <a:xfrm>
              <a:off x="5677507" y="3089536"/>
              <a:ext cx="935944" cy="447732"/>
            </a:xfrm>
            <a:prstGeom prst="rect">
              <a:avLst/>
            </a:prstGeom>
          </p:spPr>
          <p:txBody>
            <a:bodyPr lIns="90000" tIns="45000" rIns="90000" bIns="45000"/>
            <a:lstStyle/>
            <a:p>
              <a:r>
                <a:rPr lang="ru-RU" sz="1100" b="1" dirty="0">
                  <a:latin typeface="Arial"/>
                </a:rPr>
                <a:t> </a:t>
              </a:r>
              <a:r>
                <a:rPr lang="ru-RU" sz="1100" b="1" dirty="0"/>
                <a:t>Rydberg</a:t>
              </a:r>
              <a:endParaRPr lang="en-US" sz="1100" b="1" dirty="0"/>
            </a:p>
            <a:p>
              <a:r>
                <a:rPr lang="ru-RU" sz="1100" b="1" dirty="0"/>
                <a:t> satellites</a:t>
              </a:r>
              <a:endParaRPr sz="1100" b="1" dirty="0"/>
            </a:p>
          </p:txBody>
        </p:sp>
        <p:sp>
          <p:nvSpPr>
            <p:cNvPr id="188" name="TextShape 55"/>
            <p:cNvSpPr txBox="1"/>
            <p:nvPr/>
          </p:nvSpPr>
          <p:spPr>
            <a:xfrm>
              <a:off x="5339468" y="4448831"/>
              <a:ext cx="1316275" cy="646205"/>
            </a:xfrm>
            <a:prstGeom prst="rect">
              <a:avLst/>
            </a:prstGeom>
          </p:spPr>
          <p:txBody>
            <a:bodyPr lIns="90000" tIns="45000" rIns="90000" bIns="45000"/>
            <a:lstStyle/>
            <a:p>
              <a:pPr algn="ctr"/>
              <a:r>
                <a:rPr lang="ru-RU" sz="1100" b="1" dirty="0">
                  <a:latin typeface="Arial"/>
                </a:rPr>
                <a:t> </a:t>
              </a:r>
              <a:r>
                <a:rPr lang="en-US" sz="1100" b="1" dirty="0">
                  <a:latin typeface="Arial"/>
                </a:rPr>
                <a:t>KK-</a:t>
              </a:r>
              <a:r>
                <a:rPr lang="ru-RU" sz="1100" b="1" dirty="0"/>
                <a:t>Rydberg</a:t>
              </a:r>
              <a:endParaRPr lang="en-US" sz="1100" b="1" dirty="0"/>
            </a:p>
            <a:p>
              <a:pPr algn="ctr"/>
              <a:r>
                <a:rPr lang="ru-RU" sz="1100" b="1" dirty="0"/>
                <a:t> </a:t>
              </a:r>
              <a:r>
                <a:rPr lang="en-US" sz="1100" b="1" dirty="0"/>
                <a:t>hollow ion     transitions</a:t>
              </a:r>
              <a:endParaRPr sz="1100" b="1" dirty="0"/>
            </a:p>
          </p:txBody>
        </p:sp>
        <p:sp>
          <p:nvSpPr>
            <p:cNvPr id="189" name="TextShape 55"/>
            <p:cNvSpPr txBox="1"/>
            <p:nvPr/>
          </p:nvSpPr>
          <p:spPr>
            <a:xfrm>
              <a:off x="5335513" y="3803597"/>
              <a:ext cx="1329348" cy="447732"/>
            </a:xfrm>
            <a:prstGeom prst="rect">
              <a:avLst/>
            </a:prstGeom>
          </p:spPr>
          <p:txBody>
            <a:bodyPr lIns="90000" tIns="45000" rIns="90000" bIns="45000"/>
            <a:lstStyle/>
            <a:p>
              <a:pPr algn="ctr"/>
              <a:r>
                <a:rPr lang="en-US" sz="1100" b="1" dirty="0"/>
                <a:t>KK-Hollow ion transitions</a:t>
              </a:r>
              <a:endParaRPr sz="1100" b="1" dirty="0"/>
            </a:p>
          </p:txBody>
        </p:sp>
      </p:grpSp>
      <p:sp>
        <p:nvSpPr>
          <p:cNvPr id="143" name="TextShape 40"/>
          <p:cNvSpPr txBox="1"/>
          <p:nvPr/>
        </p:nvSpPr>
        <p:spPr>
          <a:xfrm>
            <a:off x="6503469" y="813877"/>
            <a:ext cx="1491947" cy="358264"/>
          </a:xfrm>
          <a:prstGeom prst="rect">
            <a:avLst/>
          </a:prstGeom>
        </p:spPr>
        <p:txBody>
          <a:bodyPr lIns="81643" tIns="40820" rIns="81643" bIns="40820"/>
          <a:lstStyle/>
          <a:p>
            <a:r>
              <a:rPr lang="en-US" sz="1500" b="1" u="sng" dirty="0">
                <a:ea typeface="Arial Unicode MS" panose="020B0604020202020204" pitchFamily="34" charset="-128"/>
                <a:cs typeface="Arial Unicode MS" panose="020B0604020202020204" pitchFamily="34" charset="-128"/>
              </a:rPr>
              <a:t>Spectral map</a:t>
            </a:r>
            <a:endParaRPr sz="1500" b="1" u="sng" dirty="0">
              <a:ea typeface="Arial Unicode MS" panose="020B0604020202020204" pitchFamily="34" charset="-128"/>
              <a:cs typeface="Arial Unicode MS" panose="020B0604020202020204" pitchFamily="34" charset="-128"/>
            </a:endParaRPr>
          </a:p>
        </p:txBody>
      </p:sp>
      <p:sp>
        <p:nvSpPr>
          <p:cNvPr id="145" name="TextShape 55"/>
          <p:cNvSpPr txBox="1"/>
          <p:nvPr/>
        </p:nvSpPr>
        <p:spPr>
          <a:xfrm>
            <a:off x="4912092" y="1361254"/>
            <a:ext cx="2003124" cy="406174"/>
          </a:xfrm>
          <a:prstGeom prst="rect">
            <a:avLst/>
          </a:prstGeom>
        </p:spPr>
        <p:txBody>
          <a:bodyPr lIns="81643" tIns="40820" rIns="81643" bIns="40820"/>
          <a:lstStyle/>
          <a:p>
            <a:pPr algn="ctr"/>
            <a:r>
              <a:rPr lang="ru-RU" sz="1100" b="1" dirty="0">
                <a:latin typeface="Arial"/>
              </a:rPr>
              <a:t> </a:t>
            </a:r>
            <a:r>
              <a:rPr lang="en-US" sz="1100" b="1" dirty="0">
                <a:latin typeface="Arial"/>
              </a:rPr>
              <a:t>Resonance and </a:t>
            </a:r>
            <a:r>
              <a:rPr lang="ru-RU" sz="1100" b="1" dirty="0"/>
              <a:t>Rydberg</a:t>
            </a:r>
            <a:r>
              <a:rPr lang="en-US" sz="1100" b="1" dirty="0"/>
              <a:t> resonance transitions</a:t>
            </a:r>
            <a:endParaRPr sz="1100" b="1" dirty="0"/>
          </a:p>
        </p:txBody>
      </p:sp>
      <p:sp>
        <p:nvSpPr>
          <p:cNvPr id="142" name="Text Box 86"/>
          <p:cNvSpPr txBox="1">
            <a:spLocks noChangeArrowheads="1"/>
          </p:cNvSpPr>
          <p:nvPr/>
        </p:nvSpPr>
        <p:spPr bwMode="auto">
          <a:xfrm>
            <a:off x="9685" y="65319"/>
            <a:ext cx="9134316" cy="523879"/>
          </a:xfrm>
          <a:prstGeom prst="rect">
            <a:avLst/>
          </a:prstGeom>
          <a:noFill/>
          <a:ln w="9525">
            <a:noFill/>
            <a:miter lim="800000"/>
            <a:headEnd/>
            <a:tailEnd/>
          </a:ln>
        </p:spPr>
        <p:txBody>
          <a:bodyPr wrap="square" lIns="82947" tIns="41474" rIns="82947" bIns="41474">
            <a:spAutoFit/>
          </a:bodyPr>
          <a:lstStyle/>
          <a:p>
            <a:pPr algn="ctr">
              <a:lnSpc>
                <a:spcPct val="130000"/>
              </a:lnSpc>
            </a:pPr>
            <a:r>
              <a:rPr lang="en-US" altLang="ja-JP" sz="2200" b="1" dirty="0" smtClean="0">
                <a:solidFill>
                  <a:srgbClr val="7030A0"/>
                </a:solidFill>
                <a:ea typeface="MS PGothic" pitchFamily="34" charset="-128"/>
              </a:rPr>
              <a:t>High-n hollow atom states and radiation transitions</a:t>
            </a:r>
            <a:endParaRPr lang="en-US" altLang="ja-JP" sz="2200" b="1" dirty="0">
              <a:solidFill>
                <a:srgbClr val="7030A0"/>
              </a:solidFill>
              <a:ea typeface="MS PGothic" pitchFamily="34" charset="-128"/>
            </a:endParaRPr>
          </a:p>
        </p:txBody>
      </p:sp>
    </p:spTree>
    <p:extLst>
      <p:ext uri="{BB962C8B-B14F-4D97-AF65-F5344CB8AC3E}">
        <p14:creationId xmlns:p14="http://schemas.microsoft.com/office/powerpoint/2010/main" xmlns="" val="3354808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Рисунок 1" descr="рис4 схема спектра.jpg"/>
          <p:cNvPicPr>
            <a:picLocks noChangeAspect="1" noChangeArrowheads="1"/>
          </p:cNvPicPr>
          <p:nvPr/>
        </p:nvPicPr>
        <p:blipFill>
          <a:blip r:embed="rId3" cstate="email">
            <a:lum bright="-6000" contrast="30000"/>
          </a:blip>
          <a:srcRect/>
          <a:stretch>
            <a:fillRect/>
          </a:stretch>
        </p:blipFill>
        <p:spPr bwMode="auto">
          <a:xfrm>
            <a:off x="-176336" y="2051583"/>
            <a:ext cx="5796136" cy="4342868"/>
          </a:xfrm>
          <a:prstGeom prst="rect">
            <a:avLst/>
          </a:prstGeom>
          <a:noFill/>
          <a:ln w="9525">
            <a:noFill/>
            <a:miter lim="800000"/>
            <a:headEnd/>
            <a:tailEnd/>
          </a:ln>
        </p:spPr>
      </p:pic>
      <p:sp>
        <p:nvSpPr>
          <p:cNvPr id="224259" name="Rectangle 3"/>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eaLnBrk="0" hangingPunct="0">
              <a:defRPr/>
            </a:pPr>
            <a:r>
              <a:rPr lang="en-US" sz="2200" b="1" dirty="0">
                <a:solidFill>
                  <a:srgbClr val="5A0DAF"/>
                </a:solidFill>
                <a:effectLst>
                  <a:outerShdw blurRad="38100" dist="38100" dir="2700000" algn="tl">
                    <a:srgbClr val="000000"/>
                  </a:outerShdw>
                </a:effectLst>
                <a:latin typeface="Comic Sans MS" pitchFamily="66" charset="0"/>
              </a:rPr>
              <a:t>Hollow atom spectroscopy, principles</a:t>
            </a:r>
          </a:p>
        </p:txBody>
      </p:sp>
      <p:sp>
        <p:nvSpPr>
          <p:cNvPr id="54276" name="Text Box 4"/>
          <p:cNvSpPr txBox="1">
            <a:spLocks noChangeArrowheads="1"/>
          </p:cNvSpPr>
          <p:nvPr/>
        </p:nvSpPr>
        <p:spPr bwMode="auto">
          <a:xfrm>
            <a:off x="3707906" y="767035"/>
            <a:ext cx="5185221" cy="923316"/>
          </a:xfrm>
          <a:prstGeom prst="rect">
            <a:avLst/>
          </a:prstGeom>
          <a:noFill/>
          <a:ln w="9525">
            <a:noFill/>
            <a:miter lim="800000"/>
            <a:headEnd/>
            <a:tailEnd/>
          </a:ln>
        </p:spPr>
        <p:txBody>
          <a:bodyPr wrap="square" lIns="91424" tIns="45713" rIns="91424" bIns="45713">
            <a:spAutoFit/>
          </a:bodyPr>
          <a:lstStyle/>
          <a:p>
            <a:r>
              <a:rPr lang="en-US" b="1" dirty="0">
                <a:latin typeface="Comic Sans MS" pitchFamily="66" charset="0"/>
              </a:rPr>
              <a:t>Exotic hollow atom states may be created </a:t>
            </a:r>
          </a:p>
          <a:p>
            <a:r>
              <a:rPr lang="en-US" b="1" dirty="0">
                <a:latin typeface="Comic Sans MS" pitchFamily="66" charset="0"/>
              </a:rPr>
              <a:t>by hot electron flow or X-ray radiation </a:t>
            </a:r>
          </a:p>
          <a:p>
            <a:r>
              <a:rPr lang="en-US" b="1" dirty="0">
                <a:latin typeface="Comic Sans MS" pitchFamily="66" charset="0"/>
              </a:rPr>
              <a:t>(external beam or plasma itself of)</a:t>
            </a:r>
            <a:endParaRPr lang="ru-RU" b="1" dirty="0">
              <a:latin typeface="Comic Sans MS" pitchFamily="66" charset="0"/>
            </a:endParaRPr>
          </a:p>
        </p:txBody>
      </p:sp>
      <p:sp>
        <p:nvSpPr>
          <p:cNvPr id="224269" name="Text Box 13"/>
          <p:cNvSpPr txBox="1">
            <a:spLocks noChangeArrowheads="1"/>
          </p:cNvSpPr>
          <p:nvPr/>
        </p:nvSpPr>
        <p:spPr bwMode="auto">
          <a:xfrm>
            <a:off x="35496" y="6308728"/>
            <a:ext cx="5753466" cy="369318"/>
          </a:xfrm>
          <a:prstGeom prst="rect">
            <a:avLst/>
          </a:prstGeom>
          <a:noFill/>
          <a:ln w="9525">
            <a:noFill/>
            <a:miter lim="800000"/>
            <a:headEnd/>
            <a:tailEnd/>
          </a:ln>
        </p:spPr>
        <p:txBody>
          <a:bodyPr wrap="none" lIns="91424" tIns="45713" rIns="91424" bIns="45713">
            <a:spAutoFit/>
          </a:bodyPr>
          <a:lstStyle/>
          <a:p>
            <a:r>
              <a:rPr lang="en-US" b="1" dirty="0">
                <a:solidFill>
                  <a:srgbClr val="CC0000"/>
                </a:solidFill>
                <a:latin typeface="Comic Sans MS" pitchFamily="66" charset="0"/>
              </a:rPr>
              <a:t>Becomes very significant for high intensity lasers</a:t>
            </a:r>
            <a:endParaRPr lang="ru-RU" b="1" dirty="0">
              <a:solidFill>
                <a:srgbClr val="CC0000"/>
              </a:solidFill>
              <a:latin typeface="Comic Sans MS" pitchFamily="66" charset="0"/>
            </a:endParaRPr>
          </a:p>
        </p:txBody>
      </p:sp>
      <p:sp>
        <p:nvSpPr>
          <p:cNvPr id="224270" name="Rectangle 14"/>
          <p:cNvSpPr>
            <a:spLocks noChangeArrowheads="1"/>
          </p:cNvSpPr>
          <p:nvPr/>
        </p:nvSpPr>
        <p:spPr bwMode="auto">
          <a:xfrm>
            <a:off x="579884" y="3355975"/>
            <a:ext cx="1655763" cy="431800"/>
          </a:xfrm>
          <a:prstGeom prst="rect">
            <a:avLst/>
          </a:prstGeom>
          <a:solidFill>
            <a:schemeClr val="bg1"/>
          </a:solidFill>
          <a:ln w="9525">
            <a:noFill/>
            <a:miter lim="800000"/>
            <a:headEnd/>
            <a:tailEnd/>
          </a:ln>
        </p:spPr>
        <p:txBody>
          <a:bodyPr wrap="none" lIns="91424" tIns="45713" rIns="91424" bIns="45713" anchor="ctr"/>
          <a:lstStyle/>
          <a:p>
            <a:endParaRPr lang="en-US"/>
          </a:p>
        </p:txBody>
      </p:sp>
      <p:sp>
        <p:nvSpPr>
          <p:cNvPr id="224271" name="Text Box 15"/>
          <p:cNvSpPr txBox="1">
            <a:spLocks noChangeArrowheads="1"/>
          </p:cNvSpPr>
          <p:nvPr/>
        </p:nvSpPr>
        <p:spPr bwMode="auto">
          <a:xfrm>
            <a:off x="867222" y="3792538"/>
            <a:ext cx="1311545" cy="646317"/>
          </a:xfrm>
          <a:prstGeom prst="rect">
            <a:avLst/>
          </a:prstGeom>
          <a:noFill/>
          <a:ln w="9525">
            <a:noFill/>
            <a:miter lim="800000"/>
            <a:headEnd/>
            <a:tailEnd/>
          </a:ln>
        </p:spPr>
        <p:txBody>
          <a:bodyPr wrap="none" lIns="91424" tIns="45713" rIns="91424" bIns="45713">
            <a:spAutoFit/>
          </a:bodyPr>
          <a:lstStyle/>
          <a:p>
            <a:r>
              <a:rPr lang="en-US" b="1">
                <a:solidFill>
                  <a:srgbClr val="CC0000"/>
                </a:solidFill>
                <a:latin typeface="Comic Sans MS" pitchFamily="66" charset="0"/>
              </a:rPr>
              <a:t>KK hollow</a:t>
            </a:r>
          </a:p>
          <a:p>
            <a:r>
              <a:rPr lang="en-US" b="1">
                <a:solidFill>
                  <a:srgbClr val="CC0000"/>
                </a:solidFill>
                <a:latin typeface="Comic Sans MS" pitchFamily="66" charset="0"/>
              </a:rPr>
              <a:t>atom lines</a:t>
            </a:r>
            <a:endParaRPr lang="ru-RU" b="1">
              <a:solidFill>
                <a:srgbClr val="CC0000"/>
              </a:solidFill>
              <a:latin typeface="Comic Sans MS" pitchFamily="66" charset="0"/>
            </a:endParaRPr>
          </a:p>
        </p:txBody>
      </p:sp>
      <p:sp>
        <p:nvSpPr>
          <p:cNvPr id="224272" name="Text Box 16"/>
          <p:cNvSpPr txBox="1">
            <a:spLocks noChangeArrowheads="1"/>
          </p:cNvSpPr>
          <p:nvPr/>
        </p:nvSpPr>
        <p:spPr bwMode="auto">
          <a:xfrm>
            <a:off x="3743771" y="3787774"/>
            <a:ext cx="1311545" cy="646317"/>
          </a:xfrm>
          <a:prstGeom prst="rect">
            <a:avLst/>
          </a:prstGeom>
          <a:noFill/>
          <a:ln w="9525">
            <a:noFill/>
            <a:miter lim="800000"/>
            <a:headEnd/>
            <a:tailEnd/>
          </a:ln>
        </p:spPr>
        <p:txBody>
          <a:bodyPr wrap="none" lIns="91424" tIns="45713" rIns="91424" bIns="45713">
            <a:spAutoFit/>
          </a:bodyPr>
          <a:lstStyle/>
          <a:p>
            <a:r>
              <a:rPr lang="en-US" b="1" dirty="0">
                <a:solidFill>
                  <a:srgbClr val="5A0DAF"/>
                </a:solidFill>
                <a:latin typeface="Comic Sans MS" pitchFamily="66" charset="0"/>
              </a:rPr>
              <a:t>KL hollow</a:t>
            </a:r>
          </a:p>
          <a:p>
            <a:r>
              <a:rPr lang="en-US" b="1" dirty="0">
                <a:solidFill>
                  <a:srgbClr val="5A0DAF"/>
                </a:solidFill>
                <a:latin typeface="Comic Sans MS" pitchFamily="66" charset="0"/>
              </a:rPr>
              <a:t>atom lines</a:t>
            </a:r>
            <a:endParaRPr lang="ru-RU" b="1" dirty="0">
              <a:solidFill>
                <a:srgbClr val="5A0DAF"/>
              </a:solidFill>
              <a:latin typeface="Comic Sans MS" pitchFamily="66" charset="0"/>
            </a:endParaRPr>
          </a:p>
        </p:txBody>
      </p:sp>
      <p:sp>
        <p:nvSpPr>
          <p:cNvPr id="224273" name="Line 17"/>
          <p:cNvSpPr>
            <a:spLocks noChangeShapeType="1"/>
          </p:cNvSpPr>
          <p:nvPr/>
        </p:nvSpPr>
        <p:spPr bwMode="auto">
          <a:xfrm flipH="1">
            <a:off x="3388170" y="4435475"/>
            <a:ext cx="647700" cy="865188"/>
          </a:xfrm>
          <a:prstGeom prst="line">
            <a:avLst/>
          </a:prstGeom>
          <a:noFill/>
          <a:ln w="28575">
            <a:solidFill>
              <a:srgbClr val="5A0DAF"/>
            </a:solidFill>
            <a:round/>
            <a:headEnd/>
            <a:tailEnd type="triangle" w="med" len="med"/>
          </a:ln>
        </p:spPr>
        <p:txBody>
          <a:bodyPr lIns="91424" tIns="45713" rIns="91424" bIns="45713"/>
          <a:lstStyle/>
          <a:p>
            <a:endParaRPr lang="en-US"/>
          </a:p>
        </p:txBody>
      </p:sp>
      <p:sp>
        <p:nvSpPr>
          <p:cNvPr id="224274" name="Line 18"/>
          <p:cNvSpPr>
            <a:spLocks noChangeShapeType="1"/>
          </p:cNvSpPr>
          <p:nvPr/>
        </p:nvSpPr>
        <p:spPr bwMode="auto">
          <a:xfrm>
            <a:off x="4035870" y="4435479"/>
            <a:ext cx="649288" cy="1008063"/>
          </a:xfrm>
          <a:prstGeom prst="line">
            <a:avLst/>
          </a:prstGeom>
          <a:noFill/>
          <a:ln w="28575">
            <a:solidFill>
              <a:srgbClr val="5A0DAF"/>
            </a:solidFill>
            <a:round/>
            <a:headEnd/>
            <a:tailEnd type="triangle" w="med" len="med"/>
          </a:ln>
        </p:spPr>
        <p:txBody>
          <a:bodyPr lIns="91424" tIns="45713" rIns="91424" bIns="45713"/>
          <a:lstStyle/>
          <a:p>
            <a:endParaRPr lang="en-US"/>
          </a:p>
        </p:txBody>
      </p:sp>
      <p:sp>
        <p:nvSpPr>
          <p:cNvPr id="224275" name="Line 19"/>
          <p:cNvSpPr>
            <a:spLocks noChangeShapeType="1"/>
          </p:cNvSpPr>
          <p:nvPr/>
        </p:nvSpPr>
        <p:spPr bwMode="auto">
          <a:xfrm>
            <a:off x="4035871" y="4435475"/>
            <a:ext cx="73025" cy="936625"/>
          </a:xfrm>
          <a:prstGeom prst="line">
            <a:avLst/>
          </a:prstGeom>
          <a:noFill/>
          <a:ln w="28575">
            <a:solidFill>
              <a:srgbClr val="5A0DAF"/>
            </a:solidFill>
            <a:round/>
            <a:headEnd/>
            <a:tailEnd type="triangle" w="med" len="med"/>
          </a:ln>
        </p:spPr>
        <p:txBody>
          <a:bodyPr lIns="91424" tIns="45713" rIns="91424" bIns="45713"/>
          <a:lstStyle/>
          <a:p>
            <a:endParaRPr lang="en-US"/>
          </a:p>
        </p:txBody>
      </p:sp>
      <p:grpSp>
        <p:nvGrpSpPr>
          <p:cNvPr id="2" name="Group 21"/>
          <p:cNvGrpSpPr>
            <a:grpSpLocks/>
          </p:cNvGrpSpPr>
          <p:nvPr/>
        </p:nvGrpSpPr>
        <p:grpSpPr bwMode="auto">
          <a:xfrm>
            <a:off x="271465" y="779465"/>
            <a:ext cx="1628774" cy="1662115"/>
            <a:chOff x="68" y="491"/>
            <a:chExt cx="1026" cy="1047"/>
          </a:xfrm>
        </p:grpSpPr>
        <p:sp>
          <p:nvSpPr>
            <p:cNvPr id="54313" name="Oval 22"/>
            <p:cNvSpPr>
              <a:spLocks noChangeArrowheads="1"/>
            </p:cNvSpPr>
            <p:nvPr/>
          </p:nvSpPr>
          <p:spPr bwMode="auto">
            <a:xfrm>
              <a:off x="295" y="799"/>
              <a:ext cx="499" cy="499"/>
            </a:xfrm>
            <a:prstGeom prst="ellipse">
              <a:avLst/>
            </a:prstGeom>
            <a:noFill/>
            <a:ln w="9525">
              <a:solidFill>
                <a:schemeClr val="tx1"/>
              </a:solidFill>
              <a:round/>
              <a:headEnd/>
              <a:tailEnd/>
            </a:ln>
          </p:spPr>
          <p:txBody>
            <a:bodyPr wrap="none" anchor="ctr"/>
            <a:lstStyle/>
            <a:p>
              <a:endParaRPr lang="en-US"/>
            </a:p>
          </p:txBody>
        </p:sp>
        <p:grpSp>
          <p:nvGrpSpPr>
            <p:cNvPr id="3" name="Group 23"/>
            <p:cNvGrpSpPr>
              <a:grpSpLocks/>
            </p:cNvGrpSpPr>
            <p:nvPr/>
          </p:nvGrpSpPr>
          <p:grpSpPr bwMode="auto">
            <a:xfrm>
              <a:off x="442" y="932"/>
              <a:ext cx="189" cy="233"/>
              <a:chOff x="442" y="932"/>
              <a:chExt cx="189" cy="233"/>
            </a:xfrm>
          </p:grpSpPr>
          <p:sp>
            <p:nvSpPr>
              <p:cNvPr id="54334" name="Oval 24"/>
              <p:cNvSpPr>
                <a:spLocks noChangeArrowheads="1"/>
              </p:cNvSpPr>
              <p:nvPr/>
            </p:nvSpPr>
            <p:spPr bwMode="auto">
              <a:xfrm>
                <a:off x="476" y="981"/>
                <a:ext cx="136" cy="136"/>
              </a:xfrm>
              <a:prstGeom prst="ellipse">
                <a:avLst/>
              </a:prstGeom>
              <a:solidFill>
                <a:srgbClr val="CC0000"/>
              </a:solidFill>
              <a:ln w="9525">
                <a:noFill/>
                <a:round/>
                <a:headEnd/>
                <a:tailEnd/>
              </a:ln>
            </p:spPr>
            <p:txBody>
              <a:bodyPr wrap="none" anchor="ctr"/>
              <a:lstStyle/>
              <a:p>
                <a:pPr algn="ctr"/>
                <a:endParaRPr lang="en-US" b="1">
                  <a:solidFill>
                    <a:srgbClr val="CC0000"/>
                  </a:solidFill>
                </a:endParaRPr>
              </a:p>
            </p:txBody>
          </p:sp>
          <p:sp>
            <p:nvSpPr>
              <p:cNvPr id="54335" name="Text Box 25"/>
              <p:cNvSpPr txBox="1">
                <a:spLocks noChangeArrowheads="1"/>
              </p:cNvSpPr>
              <p:nvPr/>
            </p:nvSpPr>
            <p:spPr bwMode="auto">
              <a:xfrm>
                <a:off x="442" y="932"/>
                <a:ext cx="189" cy="233"/>
              </a:xfrm>
              <a:prstGeom prst="rect">
                <a:avLst/>
              </a:prstGeom>
              <a:noFill/>
              <a:ln w="9525">
                <a:noFill/>
                <a:miter lim="800000"/>
                <a:headEnd/>
                <a:tailEnd/>
              </a:ln>
            </p:spPr>
            <p:txBody>
              <a:bodyPr wrap="none">
                <a:spAutoFit/>
              </a:bodyPr>
              <a:lstStyle/>
              <a:p>
                <a:r>
                  <a:rPr lang="en-US" b="1">
                    <a:solidFill>
                      <a:schemeClr val="bg1"/>
                    </a:solidFill>
                  </a:rPr>
                  <a:t>+</a:t>
                </a:r>
                <a:endParaRPr lang="ru-RU" b="1">
                  <a:solidFill>
                    <a:schemeClr val="bg1"/>
                  </a:solidFill>
                </a:endParaRPr>
              </a:p>
            </p:txBody>
          </p:sp>
        </p:grpSp>
        <p:sp>
          <p:nvSpPr>
            <p:cNvPr id="54315" name="Oval 26"/>
            <p:cNvSpPr>
              <a:spLocks noChangeArrowheads="1"/>
            </p:cNvSpPr>
            <p:nvPr/>
          </p:nvSpPr>
          <p:spPr bwMode="auto">
            <a:xfrm>
              <a:off x="340" y="1186"/>
              <a:ext cx="113" cy="113"/>
            </a:xfrm>
            <a:prstGeom prst="ellipse">
              <a:avLst/>
            </a:prstGeom>
            <a:solidFill>
              <a:schemeClr val="bg1"/>
            </a:solidFill>
            <a:ln w="19050">
              <a:solidFill>
                <a:srgbClr val="5A0DAF"/>
              </a:solidFill>
              <a:round/>
              <a:headEnd/>
              <a:tailEnd/>
            </a:ln>
          </p:spPr>
          <p:txBody>
            <a:bodyPr wrap="none" anchor="ctr"/>
            <a:lstStyle/>
            <a:p>
              <a:endParaRPr lang="en-US"/>
            </a:p>
          </p:txBody>
        </p:sp>
        <p:sp>
          <p:nvSpPr>
            <p:cNvPr id="54316" name="Oval 27"/>
            <p:cNvSpPr>
              <a:spLocks noChangeArrowheads="1"/>
            </p:cNvSpPr>
            <p:nvPr/>
          </p:nvSpPr>
          <p:spPr bwMode="auto">
            <a:xfrm>
              <a:off x="657" y="799"/>
              <a:ext cx="113" cy="113"/>
            </a:xfrm>
            <a:prstGeom prst="ellipse">
              <a:avLst/>
            </a:prstGeom>
            <a:solidFill>
              <a:schemeClr val="bg1"/>
            </a:solidFill>
            <a:ln w="19050">
              <a:solidFill>
                <a:srgbClr val="5A0DAF"/>
              </a:solidFill>
              <a:round/>
              <a:headEnd/>
              <a:tailEnd/>
            </a:ln>
          </p:spPr>
          <p:txBody>
            <a:bodyPr wrap="none" anchor="ctr"/>
            <a:lstStyle/>
            <a:p>
              <a:endParaRPr lang="en-US"/>
            </a:p>
          </p:txBody>
        </p:sp>
        <p:sp>
          <p:nvSpPr>
            <p:cNvPr id="54317" name="Oval 28"/>
            <p:cNvSpPr>
              <a:spLocks noChangeArrowheads="1"/>
            </p:cNvSpPr>
            <p:nvPr/>
          </p:nvSpPr>
          <p:spPr bwMode="auto">
            <a:xfrm>
              <a:off x="204" y="707"/>
              <a:ext cx="680" cy="682"/>
            </a:xfrm>
            <a:prstGeom prst="ellipse">
              <a:avLst/>
            </a:prstGeom>
            <a:noFill/>
            <a:ln w="9525">
              <a:solidFill>
                <a:schemeClr val="tx1"/>
              </a:solidFill>
              <a:round/>
              <a:headEnd/>
              <a:tailEnd/>
            </a:ln>
          </p:spPr>
          <p:txBody>
            <a:bodyPr wrap="none" anchor="ctr"/>
            <a:lstStyle/>
            <a:p>
              <a:endParaRPr lang="en-US"/>
            </a:p>
          </p:txBody>
        </p:sp>
        <p:grpSp>
          <p:nvGrpSpPr>
            <p:cNvPr id="4" name="Group 29"/>
            <p:cNvGrpSpPr>
              <a:grpSpLocks/>
            </p:cNvGrpSpPr>
            <p:nvPr/>
          </p:nvGrpSpPr>
          <p:grpSpPr bwMode="auto">
            <a:xfrm>
              <a:off x="204" y="709"/>
              <a:ext cx="173" cy="194"/>
              <a:chOff x="524" y="520"/>
              <a:chExt cx="173" cy="194"/>
            </a:xfrm>
          </p:grpSpPr>
          <p:sp>
            <p:nvSpPr>
              <p:cNvPr id="54332" name="Oval 30"/>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33" name="Text Box 31"/>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grpSp>
          <p:nvGrpSpPr>
            <p:cNvPr id="5" name="Group 32"/>
            <p:cNvGrpSpPr>
              <a:grpSpLocks/>
            </p:cNvGrpSpPr>
            <p:nvPr/>
          </p:nvGrpSpPr>
          <p:grpSpPr bwMode="auto">
            <a:xfrm>
              <a:off x="703" y="1162"/>
              <a:ext cx="173" cy="194"/>
              <a:chOff x="524" y="520"/>
              <a:chExt cx="173" cy="194"/>
            </a:xfrm>
          </p:grpSpPr>
          <p:sp>
            <p:nvSpPr>
              <p:cNvPr id="54330" name="Oval 3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31" name="Text Box 34"/>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sp>
          <p:nvSpPr>
            <p:cNvPr id="54320" name="Oval 35"/>
            <p:cNvSpPr>
              <a:spLocks noChangeArrowheads="1"/>
            </p:cNvSpPr>
            <p:nvPr/>
          </p:nvSpPr>
          <p:spPr bwMode="auto">
            <a:xfrm>
              <a:off x="68" y="572"/>
              <a:ext cx="952" cy="956"/>
            </a:xfrm>
            <a:prstGeom prst="ellipse">
              <a:avLst/>
            </a:prstGeom>
            <a:noFill/>
            <a:ln w="9525">
              <a:solidFill>
                <a:schemeClr val="tx1"/>
              </a:solidFill>
              <a:round/>
              <a:headEnd/>
              <a:tailEnd/>
            </a:ln>
          </p:spPr>
          <p:txBody>
            <a:bodyPr wrap="none" anchor="ctr"/>
            <a:lstStyle/>
            <a:p>
              <a:endParaRPr lang="en-US"/>
            </a:p>
          </p:txBody>
        </p:sp>
        <p:grpSp>
          <p:nvGrpSpPr>
            <p:cNvPr id="6" name="Group 36"/>
            <p:cNvGrpSpPr>
              <a:grpSpLocks/>
            </p:cNvGrpSpPr>
            <p:nvPr/>
          </p:nvGrpSpPr>
          <p:grpSpPr bwMode="auto">
            <a:xfrm>
              <a:off x="612" y="491"/>
              <a:ext cx="173" cy="194"/>
              <a:chOff x="524" y="520"/>
              <a:chExt cx="173" cy="194"/>
            </a:xfrm>
          </p:grpSpPr>
          <p:sp>
            <p:nvSpPr>
              <p:cNvPr id="54328" name="Oval 37"/>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29" name="Text Box 38"/>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grpSp>
          <p:nvGrpSpPr>
            <p:cNvPr id="7" name="Group 39"/>
            <p:cNvGrpSpPr>
              <a:grpSpLocks/>
            </p:cNvGrpSpPr>
            <p:nvPr/>
          </p:nvGrpSpPr>
          <p:grpSpPr bwMode="auto">
            <a:xfrm>
              <a:off x="204" y="1344"/>
              <a:ext cx="173" cy="194"/>
              <a:chOff x="524" y="520"/>
              <a:chExt cx="173" cy="194"/>
            </a:xfrm>
          </p:grpSpPr>
          <p:sp>
            <p:nvSpPr>
              <p:cNvPr id="54326" name="Oval 40"/>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27" name="Text Box 41"/>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grpSp>
          <p:nvGrpSpPr>
            <p:cNvPr id="8" name="Group 42"/>
            <p:cNvGrpSpPr>
              <a:grpSpLocks/>
            </p:cNvGrpSpPr>
            <p:nvPr/>
          </p:nvGrpSpPr>
          <p:grpSpPr bwMode="auto">
            <a:xfrm>
              <a:off x="921" y="1011"/>
              <a:ext cx="173" cy="194"/>
              <a:chOff x="524" y="520"/>
              <a:chExt cx="173" cy="194"/>
            </a:xfrm>
          </p:grpSpPr>
          <p:sp>
            <p:nvSpPr>
              <p:cNvPr id="54324" name="Oval 4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25" name="Text Box 44"/>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grpSp>
      <p:grpSp>
        <p:nvGrpSpPr>
          <p:cNvPr id="9" name="Group 45"/>
          <p:cNvGrpSpPr>
            <a:grpSpLocks/>
          </p:cNvGrpSpPr>
          <p:nvPr/>
        </p:nvGrpSpPr>
        <p:grpSpPr bwMode="auto">
          <a:xfrm>
            <a:off x="2071690" y="779465"/>
            <a:ext cx="1628774" cy="1662115"/>
            <a:chOff x="1191" y="585"/>
            <a:chExt cx="1026" cy="1047"/>
          </a:xfrm>
        </p:grpSpPr>
        <p:sp>
          <p:nvSpPr>
            <p:cNvPr id="54290" name="Oval 46"/>
            <p:cNvSpPr>
              <a:spLocks noChangeArrowheads="1"/>
            </p:cNvSpPr>
            <p:nvPr/>
          </p:nvSpPr>
          <p:spPr bwMode="auto">
            <a:xfrm>
              <a:off x="1418" y="893"/>
              <a:ext cx="499" cy="499"/>
            </a:xfrm>
            <a:prstGeom prst="ellipse">
              <a:avLst/>
            </a:prstGeom>
            <a:noFill/>
            <a:ln w="9525">
              <a:solidFill>
                <a:schemeClr val="tx1"/>
              </a:solidFill>
              <a:round/>
              <a:headEnd/>
              <a:tailEnd/>
            </a:ln>
          </p:spPr>
          <p:txBody>
            <a:bodyPr wrap="none" anchor="ctr"/>
            <a:lstStyle/>
            <a:p>
              <a:endParaRPr lang="en-US"/>
            </a:p>
          </p:txBody>
        </p:sp>
        <p:grpSp>
          <p:nvGrpSpPr>
            <p:cNvPr id="10" name="Group 47"/>
            <p:cNvGrpSpPr>
              <a:grpSpLocks/>
            </p:cNvGrpSpPr>
            <p:nvPr/>
          </p:nvGrpSpPr>
          <p:grpSpPr bwMode="auto">
            <a:xfrm>
              <a:off x="1565" y="1026"/>
              <a:ext cx="189" cy="233"/>
              <a:chOff x="442" y="932"/>
              <a:chExt cx="189" cy="233"/>
            </a:xfrm>
          </p:grpSpPr>
          <p:sp>
            <p:nvSpPr>
              <p:cNvPr id="54311" name="Oval 48"/>
              <p:cNvSpPr>
                <a:spLocks noChangeArrowheads="1"/>
              </p:cNvSpPr>
              <p:nvPr/>
            </p:nvSpPr>
            <p:spPr bwMode="auto">
              <a:xfrm>
                <a:off x="476" y="981"/>
                <a:ext cx="136" cy="136"/>
              </a:xfrm>
              <a:prstGeom prst="ellipse">
                <a:avLst/>
              </a:prstGeom>
              <a:solidFill>
                <a:srgbClr val="CC0000"/>
              </a:solidFill>
              <a:ln w="9525">
                <a:noFill/>
                <a:round/>
                <a:headEnd/>
                <a:tailEnd/>
              </a:ln>
            </p:spPr>
            <p:txBody>
              <a:bodyPr wrap="none" anchor="ctr"/>
              <a:lstStyle/>
              <a:p>
                <a:pPr algn="ctr"/>
                <a:endParaRPr lang="en-US" b="1">
                  <a:solidFill>
                    <a:srgbClr val="CC0000"/>
                  </a:solidFill>
                </a:endParaRPr>
              </a:p>
            </p:txBody>
          </p:sp>
          <p:sp>
            <p:nvSpPr>
              <p:cNvPr id="54312" name="Text Box 49"/>
              <p:cNvSpPr txBox="1">
                <a:spLocks noChangeArrowheads="1"/>
              </p:cNvSpPr>
              <p:nvPr/>
            </p:nvSpPr>
            <p:spPr bwMode="auto">
              <a:xfrm>
                <a:off x="442" y="932"/>
                <a:ext cx="189" cy="233"/>
              </a:xfrm>
              <a:prstGeom prst="rect">
                <a:avLst/>
              </a:prstGeom>
              <a:noFill/>
              <a:ln w="9525">
                <a:noFill/>
                <a:miter lim="800000"/>
                <a:headEnd/>
                <a:tailEnd/>
              </a:ln>
            </p:spPr>
            <p:txBody>
              <a:bodyPr wrap="none">
                <a:spAutoFit/>
              </a:bodyPr>
              <a:lstStyle/>
              <a:p>
                <a:r>
                  <a:rPr lang="en-US" b="1">
                    <a:solidFill>
                      <a:schemeClr val="bg1"/>
                    </a:solidFill>
                  </a:rPr>
                  <a:t>+</a:t>
                </a:r>
                <a:endParaRPr lang="ru-RU" b="1">
                  <a:solidFill>
                    <a:schemeClr val="bg1"/>
                  </a:solidFill>
                </a:endParaRPr>
              </a:p>
            </p:txBody>
          </p:sp>
        </p:grpSp>
        <p:sp>
          <p:nvSpPr>
            <p:cNvPr id="54292" name="Oval 50"/>
            <p:cNvSpPr>
              <a:spLocks noChangeArrowheads="1"/>
            </p:cNvSpPr>
            <p:nvPr/>
          </p:nvSpPr>
          <p:spPr bwMode="auto">
            <a:xfrm>
              <a:off x="1463" y="1280"/>
              <a:ext cx="113" cy="113"/>
            </a:xfrm>
            <a:prstGeom prst="ellipse">
              <a:avLst/>
            </a:prstGeom>
            <a:solidFill>
              <a:schemeClr val="bg1"/>
            </a:solidFill>
            <a:ln w="19050">
              <a:solidFill>
                <a:srgbClr val="5A0DAF"/>
              </a:solidFill>
              <a:round/>
              <a:headEnd/>
              <a:tailEnd/>
            </a:ln>
          </p:spPr>
          <p:txBody>
            <a:bodyPr wrap="none" anchor="ctr"/>
            <a:lstStyle/>
            <a:p>
              <a:endParaRPr lang="en-US"/>
            </a:p>
          </p:txBody>
        </p:sp>
        <p:sp>
          <p:nvSpPr>
            <p:cNvPr id="54293" name="Oval 51"/>
            <p:cNvSpPr>
              <a:spLocks noChangeArrowheads="1"/>
            </p:cNvSpPr>
            <p:nvPr/>
          </p:nvSpPr>
          <p:spPr bwMode="auto">
            <a:xfrm>
              <a:off x="1327" y="801"/>
              <a:ext cx="680" cy="682"/>
            </a:xfrm>
            <a:prstGeom prst="ellipse">
              <a:avLst/>
            </a:prstGeom>
            <a:noFill/>
            <a:ln w="9525">
              <a:solidFill>
                <a:schemeClr val="tx1"/>
              </a:solidFill>
              <a:round/>
              <a:headEnd/>
              <a:tailEnd/>
            </a:ln>
          </p:spPr>
          <p:txBody>
            <a:bodyPr wrap="none" anchor="ctr"/>
            <a:lstStyle/>
            <a:p>
              <a:endParaRPr lang="en-US"/>
            </a:p>
          </p:txBody>
        </p:sp>
        <p:grpSp>
          <p:nvGrpSpPr>
            <p:cNvPr id="11" name="Group 52"/>
            <p:cNvGrpSpPr>
              <a:grpSpLocks/>
            </p:cNvGrpSpPr>
            <p:nvPr/>
          </p:nvGrpSpPr>
          <p:grpSpPr bwMode="auto">
            <a:xfrm>
              <a:off x="1758" y="884"/>
              <a:ext cx="173" cy="194"/>
              <a:chOff x="524" y="520"/>
              <a:chExt cx="173" cy="194"/>
            </a:xfrm>
          </p:grpSpPr>
          <p:sp>
            <p:nvSpPr>
              <p:cNvPr id="54309" name="Oval 5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10" name="Text Box 54"/>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grpSp>
          <p:nvGrpSpPr>
            <p:cNvPr id="12" name="Group 55"/>
            <p:cNvGrpSpPr>
              <a:grpSpLocks/>
            </p:cNvGrpSpPr>
            <p:nvPr/>
          </p:nvGrpSpPr>
          <p:grpSpPr bwMode="auto">
            <a:xfrm>
              <a:off x="1826" y="1256"/>
              <a:ext cx="173" cy="194"/>
              <a:chOff x="524" y="520"/>
              <a:chExt cx="173" cy="194"/>
            </a:xfrm>
          </p:grpSpPr>
          <p:sp>
            <p:nvSpPr>
              <p:cNvPr id="54307" name="Oval 56"/>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8" name="Text Box 57"/>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sp>
          <p:nvSpPr>
            <p:cNvPr id="54296" name="Oval 58"/>
            <p:cNvSpPr>
              <a:spLocks noChangeArrowheads="1"/>
            </p:cNvSpPr>
            <p:nvPr/>
          </p:nvSpPr>
          <p:spPr bwMode="auto">
            <a:xfrm>
              <a:off x="1191" y="666"/>
              <a:ext cx="952" cy="956"/>
            </a:xfrm>
            <a:prstGeom prst="ellipse">
              <a:avLst/>
            </a:prstGeom>
            <a:noFill/>
            <a:ln w="9525">
              <a:solidFill>
                <a:schemeClr val="tx1"/>
              </a:solidFill>
              <a:round/>
              <a:headEnd/>
              <a:tailEnd/>
            </a:ln>
          </p:spPr>
          <p:txBody>
            <a:bodyPr wrap="none" anchor="ctr"/>
            <a:lstStyle/>
            <a:p>
              <a:endParaRPr lang="en-US"/>
            </a:p>
          </p:txBody>
        </p:sp>
        <p:grpSp>
          <p:nvGrpSpPr>
            <p:cNvPr id="13" name="Group 59"/>
            <p:cNvGrpSpPr>
              <a:grpSpLocks/>
            </p:cNvGrpSpPr>
            <p:nvPr/>
          </p:nvGrpSpPr>
          <p:grpSpPr bwMode="auto">
            <a:xfrm>
              <a:off x="1735" y="585"/>
              <a:ext cx="173" cy="194"/>
              <a:chOff x="524" y="520"/>
              <a:chExt cx="173" cy="194"/>
            </a:xfrm>
          </p:grpSpPr>
          <p:sp>
            <p:nvSpPr>
              <p:cNvPr id="54305" name="Oval 60"/>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6" name="Text Box 61"/>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grpSp>
          <p:nvGrpSpPr>
            <p:cNvPr id="14" name="Group 62"/>
            <p:cNvGrpSpPr>
              <a:grpSpLocks/>
            </p:cNvGrpSpPr>
            <p:nvPr/>
          </p:nvGrpSpPr>
          <p:grpSpPr bwMode="auto">
            <a:xfrm>
              <a:off x="1327" y="1438"/>
              <a:ext cx="173" cy="194"/>
              <a:chOff x="524" y="520"/>
              <a:chExt cx="173" cy="194"/>
            </a:xfrm>
          </p:grpSpPr>
          <p:sp>
            <p:nvSpPr>
              <p:cNvPr id="54303" name="Oval 6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4" name="Text Box 64"/>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grpSp>
          <p:nvGrpSpPr>
            <p:cNvPr id="15" name="Group 65"/>
            <p:cNvGrpSpPr>
              <a:grpSpLocks/>
            </p:cNvGrpSpPr>
            <p:nvPr/>
          </p:nvGrpSpPr>
          <p:grpSpPr bwMode="auto">
            <a:xfrm>
              <a:off x="2044" y="1105"/>
              <a:ext cx="173" cy="194"/>
              <a:chOff x="524" y="520"/>
              <a:chExt cx="173" cy="194"/>
            </a:xfrm>
          </p:grpSpPr>
          <p:sp>
            <p:nvSpPr>
              <p:cNvPr id="54301" name="Oval 66"/>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2" name="Text Box 67"/>
              <p:cNvSpPr txBox="1">
                <a:spLocks noChangeArrowheads="1"/>
              </p:cNvSpPr>
              <p:nvPr/>
            </p:nvSpPr>
            <p:spPr bwMode="auto">
              <a:xfrm>
                <a:off x="524" y="520"/>
                <a:ext cx="173" cy="194"/>
              </a:xfrm>
              <a:prstGeom prst="rect">
                <a:avLst/>
              </a:prstGeom>
              <a:noFill/>
              <a:ln w="9525">
                <a:noFill/>
                <a:miter lim="800000"/>
                <a:headEnd/>
                <a:tailEnd/>
              </a:ln>
            </p:spPr>
            <p:txBody>
              <a:bodyPr wrap="none">
                <a:spAutoFit/>
              </a:bodyPr>
              <a:lstStyle/>
              <a:p>
                <a:r>
                  <a:rPr lang="en-US" sz="1400" b="1" dirty="0">
                    <a:solidFill>
                      <a:schemeClr val="bg1"/>
                    </a:solidFill>
                  </a:rPr>
                  <a:t>e</a:t>
                </a:r>
                <a:endParaRPr lang="ru-RU" sz="1400" b="1" dirty="0">
                  <a:solidFill>
                    <a:schemeClr val="bg1"/>
                  </a:solidFill>
                </a:endParaRPr>
              </a:p>
            </p:txBody>
          </p:sp>
        </p:grpSp>
        <p:sp>
          <p:nvSpPr>
            <p:cNvPr id="54300" name="Oval 68"/>
            <p:cNvSpPr>
              <a:spLocks noChangeArrowheads="1"/>
            </p:cNvSpPr>
            <p:nvPr/>
          </p:nvSpPr>
          <p:spPr bwMode="auto">
            <a:xfrm>
              <a:off x="1350" y="866"/>
              <a:ext cx="113" cy="113"/>
            </a:xfrm>
            <a:prstGeom prst="ellipse">
              <a:avLst/>
            </a:prstGeom>
            <a:solidFill>
              <a:schemeClr val="bg1"/>
            </a:solidFill>
            <a:ln w="19050">
              <a:solidFill>
                <a:srgbClr val="5A0DAF"/>
              </a:solidFill>
              <a:round/>
              <a:headEnd/>
              <a:tailEnd/>
            </a:ln>
          </p:spPr>
          <p:txBody>
            <a:bodyPr wrap="none" anchor="ctr"/>
            <a:lstStyle/>
            <a:p>
              <a:endParaRPr lang="en-US"/>
            </a:p>
          </p:txBody>
        </p:sp>
      </p:grpSp>
      <p:pic>
        <p:nvPicPr>
          <p:cNvPr id="71" name="Рисунок 7" descr="рис1"/>
          <p:cNvPicPr>
            <a:picLocks noChangeAspect="1" noChangeArrowheads="1"/>
          </p:cNvPicPr>
          <p:nvPr/>
        </p:nvPicPr>
        <p:blipFill>
          <a:blip r:embed="rId4" cstate="email"/>
          <a:srcRect/>
          <a:stretch>
            <a:fillRect/>
          </a:stretch>
        </p:blipFill>
        <p:spPr bwMode="auto">
          <a:xfrm>
            <a:off x="6055908" y="2204864"/>
            <a:ext cx="2673297" cy="4536504"/>
          </a:xfrm>
          <a:prstGeom prst="rect">
            <a:avLst/>
          </a:prstGeom>
          <a:noFill/>
          <a:ln w="9525">
            <a:noFill/>
            <a:miter lim="800000"/>
            <a:headEnd/>
            <a:tailEnd/>
          </a:ln>
        </p:spPr>
      </p:pic>
      <p:sp>
        <p:nvSpPr>
          <p:cNvPr id="73" name="TextBox 72"/>
          <p:cNvSpPr txBox="1"/>
          <p:nvPr/>
        </p:nvSpPr>
        <p:spPr>
          <a:xfrm>
            <a:off x="5684726" y="1630541"/>
            <a:ext cx="3266839" cy="646325"/>
          </a:xfrm>
          <a:prstGeom prst="rect">
            <a:avLst/>
          </a:prstGeom>
          <a:noFill/>
        </p:spPr>
        <p:txBody>
          <a:bodyPr wrap="none" lIns="91432" tIns="45717" rIns="91432" bIns="45717" rtlCol="0">
            <a:spAutoFit/>
          </a:bodyPr>
          <a:lstStyle/>
          <a:p>
            <a:pPr algn="ctr"/>
            <a:r>
              <a:rPr lang="en-US" b="1" dirty="0" smtClean="0">
                <a:solidFill>
                  <a:srgbClr val="C00000"/>
                </a:solidFill>
              </a:rPr>
              <a:t>First observation in laser plasma</a:t>
            </a:r>
          </a:p>
          <a:p>
            <a:pPr algn="ctr"/>
            <a:r>
              <a:rPr lang="en-US" b="1" dirty="0" smtClean="0">
                <a:solidFill>
                  <a:srgbClr val="C00000"/>
                </a:solidFill>
              </a:rPr>
              <a:t> </a:t>
            </a:r>
            <a:r>
              <a:rPr lang="en-US" b="1" dirty="0" smtClean="0">
                <a:solidFill>
                  <a:srgbClr val="7030A0"/>
                </a:solidFill>
                <a:effectLst>
                  <a:outerShdw blurRad="38100" dist="38100" dir="2700000" algn="tl">
                    <a:srgbClr val="000000">
                      <a:alpha val="43137"/>
                    </a:srgbClr>
                  </a:outerShdw>
                </a:effectLst>
              </a:rPr>
              <a:t>– 1997, LANL, 1e19 W/cm2</a:t>
            </a:r>
            <a:endParaRPr lang="en-US" b="1" dirty="0">
              <a:solidFill>
                <a:srgbClr val="7030A0"/>
              </a:solidFill>
              <a:effectLst>
                <a:outerShdw blurRad="38100" dist="38100" dir="2700000" algn="tl">
                  <a:srgbClr val="000000">
                    <a:alpha val="43137"/>
                  </a:srgbClr>
                </a:outerShdw>
              </a:effectLst>
            </a:endParaRPr>
          </a:p>
        </p:txBody>
      </p:sp>
      <p:sp>
        <p:nvSpPr>
          <p:cNvPr id="74" name="Oval 20"/>
          <p:cNvSpPr>
            <a:spLocks noChangeArrowheads="1"/>
          </p:cNvSpPr>
          <p:nvPr/>
        </p:nvSpPr>
        <p:spPr bwMode="auto">
          <a:xfrm>
            <a:off x="651792" y="4941170"/>
            <a:ext cx="1871662" cy="1295400"/>
          </a:xfrm>
          <a:prstGeom prst="ellipse">
            <a:avLst/>
          </a:prstGeom>
          <a:noFill/>
          <a:ln w="28575">
            <a:solidFill>
              <a:srgbClr val="CC0000"/>
            </a:solidFill>
            <a:round/>
            <a:headEnd/>
            <a:tailEnd/>
          </a:ln>
        </p:spPr>
        <p:txBody>
          <a:bodyPr wrap="none" lIns="91424" tIns="45713" rIns="91424" bIns="45713" anchor="ctr"/>
          <a:lstStyle/>
          <a:p>
            <a:endParaRPr lang="en-US"/>
          </a:p>
        </p:txBody>
      </p:sp>
      <p:sp>
        <p:nvSpPr>
          <p:cNvPr id="224276" name="Oval 20"/>
          <p:cNvSpPr>
            <a:spLocks noChangeArrowheads="1"/>
          </p:cNvSpPr>
          <p:nvPr/>
        </p:nvSpPr>
        <p:spPr bwMode="auto">
          <a:xfrm>
            <a:off x="6929005" y="4653139"/>
            <a:ext cx="1080120" cy="1295400"/>
          </a:xfrm>
          <a:prstGeom prst="ellipse">
            <a:avLst/>
          </a:prstGeom>
          <a:noFill/>
          <a:ln w="28575">
            <a:solidFill>
              <a:srgbClr val="CC0000"/>
            </a:solidFill>
            <a:round/>
            <a:headEnd/>
            <a:tailEnd/>
          </a:ln>
        </p:spPr>
        <p:txBody>
          <a:bodyPr wrap="none" lIns="91424" tIns="45713" rIns="91424" bIns="45713" anchor="ctr"/>
          <a:lstStyle/>
          <a:p>
            <a:endParaRPr lang="en-US"/>
          </a:p>
        </p:txBody>
      </p:sp>
      <p:grpSp>
        <p:nvGrpSpPr>
          <p:cNvPr id="16" name="Группа 63"/>
          <p:cNvGrpSpPr/>
          <p:nvPr/>
        </p:nvGrpSpPr>
        <p:grpSpPr>
          <a:xfrm>
            <a:off x="5643449" y="2098539"/>
            <a:ext cx="3611574" cy="3971279"/>
            <a:chOff x="4850743" y="1081454"/>
            <a:chExt cx="4957084" cy="5286758"/>
          </a:xfrm>
        </p:grpSpPr>
        <p:sp>
          <p:nvSpPr>
            <p:cNvPr id="65" name="Text Box 4"/>
            <p:cNvSpPr txBox="1">
              <a:spLocks noChangeArrowheads="1"/>
            </p:cNvSpPr>
            <p:nvPr/>
          </p:nvSpPr>
          <p:spPr bwMode="auto">
            <a:xfrm flipH="1">
              <a:off x="4850743" y="5937999"/>
              <a:ext cx="4729218" cy="430213"/>
            </a:xfrm>
            <a:prstGeom prst="rect">
              <a:avLst/>
            </a:prstGeom>
            <a:noFill/>
            <a:ln w="9525">
              <a:noFill/>
              <a:miter lim="800000"/>
              <a:headEnd/>
              <a:tailEnd/>
            </a:ln>
          </p:spPr>
          <p:txBody>
            <a:bodyPr wrap="none">
              <a:spAutoFit/>
            </a:bodyPr>
            <a:lstStyle/>
            <a:p>
              <a:r>
                <a:rPr lang="en-US" sz="1500" i="1" dirty="0"/>
                <a:t>// S.M. </a:t>
              </a:r>
              <a:r>
                <a:rPr lang="en-US" sz="1500" i="1" dirty="0" err="1"/>
                <a:t>Vinko</a:t>
              </a:r>
              <a:r>
                <a:rPr lang="en-US" sz="1500" i="1" dirty="0"/>
                <a:t> et al., Nature 482, 59 (2012)</a:t>
              </a:r>
              <a:endParaRPr lang="ru-RU" sz="1500" i="1" dirty="0"/>
            </a:p>
          </p:txBody>
        </p:sp>
        <p:grpSp>
          <p:nvGrpSpPr>
            <p:cNvPr id="17" name="Group 5"/>
            <p:cNvGrpSpPr>
              <a:grpSpLocks/>
            </p:cNvGrpSpPr>
            <p:nvPr/>
          </p:nvGrpSpPr>
          <p:grpSpPr bwMode="auto">
            <a:xfrm flipH="1">
              <a:off x="4908677" y="1795423"/>
              <a:ext cx="4899150" cy="4128073"/>
              <a:chOff x="-32" y="1018"/>
              <a:chExt cx="3538" cy="2650"/>
            </a:xfrm>
          </p:grpSpPr>
          <p:pic>
            <p:nvPicPr>
              <p:cNvPr id="68" name="Picture 6"/>
              <p:cNvPicPr>
                <a:picLocks noChangeAspect="1" noChangeArrowheads="1"/>
              </p:cNvPicPr>
              <p:nvPr/>
            </p:nvPicPr>
            <p:blipFill>
              <a:blip r:embed="rId5" cstate="email">
                <a:lum bright="-12000" contrast="24000"/>
              </a:blip>
              <a:srcRect/>
              <a:stretch>
                <a:fillRect/>
              </a:stretch>
            </p:blipFill>
            <p:spPr bwMode="auto">
              <a:xfrm>
                <a:off x="-32" y="2205"/>
                <a:ext cx="3538" cy="1463"/>
              </a:xfrm>
              <a:prstGeom prst="rect">
                <a:avLst/>
              </a:prstGeom>
              <a:noFill/>
              <a:ln w="9525">
                <a:noFill/>
                <a:miter lim="800000"/>
                <a:headEnd/>
                <a:tailEnd/>
              </a:ln>
            </p:spPr>
          </p:pic>
          <p:pic>
            <p:nvPicPr>
              <p:cNvPr id="69" name="Picture 7"/>
              <p:cNvPicPr>
                <a:picLocks noChangeAspect="1" noChangeArrowheads="1"/>
              </p:cNvPicPr>
              <p:nvPr/>
            </p:nvPicPr>
            <p:blipFill>
              <a:blip r:embed="rId6" cstate="email">
                <a:lum bright="-12000" contrast="24000"/>
              </a:blip>
              <a:srcRect/>
              <a:stretch>
                <a:fillRect/>
              </a:stretch>
            </p:blipFill>
            <p:spPr bwMode="auto">
              <a:xfrm>
                <a:off x="-21" y="1018"/>
                <a:ext cx="3515" cy="1153"/>
              </a:xfrm>
              <a:prstGeom prst="rect">
                <a:avLst/>
              </a:prstGeom>
              <a:noFill/>
              <a:ln w="9525">
                <a:noFill/>
                <a:miter lim="800000"/>
                <a:headEnd/>
                <a:tailEnd/>
              </a:ln>
            </p:spPr>
          </p:pic>
        </p:grpSp>
        <p:sp>
          <p:nvSpPr>
            <p:cNvPr id="67" name="Text Box 8"/>
            <p:cNvSpPr txBox="1">
              <a:spLocks noChangeArrowheads="1"/>
            </p:cNvSpPr>
            <p:nvPr/>
          </p:nvSpPr>
          <p:spPr bwMode="auto">
            <a:xfrm flipH="1">
              <a:off x="4899372" y="1081454"/>
              <a:ext cx="4649923" cy="676049"/>
            </a:xfrm>
            <a:prstGeom prst="rect">
              <a:avLst/>
            </a:prstGeom>
            <a:noFill/>
            <a:ln w="9525">
              <a:noFill/>
              <a:miter lim="800000"/>
              <a:headEnd/>
              <a:tailEnd/>
            </a:ln>
          </p:spPr>
          <p:txBody>
            <a:bodyPr wrap="none">
              <a:spAutoFit/>
            </a:bodyPr>
            <a:lstStyle/>
            <a:p>
              <a:pPr algn="ctr"/>
              <a:r>
                <a:rPr lang="en-US" sz="1300" b="1" u="sng" dirty="0">
                  <a:solidFill>
                    <a:srgbClr val="CC0000"/>
                  </a:solidFill>
                </a:rPr>
                <a:t>Hollow atom</a:t>
              </a:r>
              <a:r>
                <a:rPr lang="en-US" sz="1300" b="1" dirty="0"/>
                <a:t> spectral lines induced by intense</a:t>
              </a:r>
            </a:p>
            <a:p>
              <a:pPr algn="ctr"/>
              <a:r>
                <a:rPr lang="en-US" sz="1300" b="1" dirty="0"/>
                <a:t>quasi-</a:t>
              </a:r>
              <a:r>
                <a:rPr lang="en-US" sz="1300" b="1" dirty="0" err="1"/>
                <a:t>monocromatic</a:t>
              </a:r>
              <a:r>
                <a:rPr lang="en-US" sz="1300" b="1" dirty="0"/>
                <a:t> X-ray radiation of </a:t>
              </a:r>
              <a:r>
                <a:rPr lang="en-US" sz="1300" b="1" dirty="0" smtClean="0"/>
                <a:t>LCLS</a:t>
              </a:r>
              <a:endParaRPr lang="ru-RU" sz="1300" b="1" dirty="0"/>
            </a:p>
          </p:txBody>
        </p:sp>
      </p:grpSp>
      <p:grpSp>
        <p:nvGrpSpPr>
          <p:cNvPr id="18" name="Группа 102"/>
          <p:cNvGrpSpPr/>
          <p:nvPr/>
        </p:nvGrpSpPr>
        <p:grpSpPr>
          <a:xfrm>
            <a:off x="5933069" y="1972422"/>
            <a:ext cx="2645696" cy="4668511"/>
            <a:chOff x="6084888" y="1844675"/>
            <a:chExt cx="2916237" cy="5146168"/>
          </a:xfrm>
        </p:grpSpPr>
        <p:grpSp>
          <p:nvGrpSpPr>
            <p:cNvPr id="19" name="Group 5"/>
            <p:cNvGrpSpPr>
              <a:grpSpLocks/>
            </p:cNvGrpSpPr>
            <p:nvPr/>
          </p:nvGrpSpPr>
          <p:grpSpPr bwMode="auto">
            <a:xfrm>
              <a:off x="6084888" y="2924175"/>
              <a:ext cx="2916237" cy="3455988"/>
              <a:chOff x="158" y="1581"/>
              <a:chExt cx="1875" cy="2301"/>
            </a:xfrm>
          </p:grpSpPr>
          <p:pic>
            <p:nvPicPr>
              <p:cNvPr id="94" name="Рисунок 14"/>
              <p:cNvPicPr>
                <a:picLocks noChangeAspect="1" noChangeArrowheads="1"/>
              </p:cNvPicPr>
              <p:nvPr/>
            </p:nvPicPr>
            <p:blipFill>
              <a:blip r:embed="rId7" cstate="email">
                <a:lum bright="-18000" contrast="36000"/>
              </a:blip>
              <a:srcRect/>
              <a:stretch>
                <a:fillRect/>
              </a:stretch>
            </p:blipFill>
            <p:spPr bwMode="auto">
              <a:xfrm>
                <a:off x="158" y="1616"/>
                <a:ext cx="1875" cy="2266"/>
              </a:xfrm>
              <a:prstGeom prst="rect">
                <a:avLst/>
              </a:prstGeom>
              <a:noFill/>
              <a:ln w="9525">
                <a:noFill/>
                <a:miter lim="800000"/>
                <a:headEnd/>
                <a:tailEnd/>
              </a:ln>
            </p:spPr>
          </p:pic>
          <p:sp>
            <p:nvSpPr>
              <p:cNvPr id="95" name="Text Box 7"/>
              <p:cNvSpPr txBox="1">
                <a:spLocks noChangeArrowheads="1"/>
              </p:cNvSpPr>
              <p:nvPr/>
            </p:nvSpPr>
            <p:spPr bwMode="auto">
              <a:xfrm>
                <a:off x="657" y="1933"/>
                <a:ext cx="334" cy="237"/>
              </a:xfrm>
              <a:prstGeom prst="rect">
                <a:avLst/>
              </a:prstGeom>
              <a:solidFill>
                <a:schemeClr val="bg1"/>
              </a:solidFill>
              <a:ln w="9525">
                <a:noFill/>
                <a:miter lim="800000"/>
                <a:headEnd/>
                <a:tailEnd/>
              </a:ln>
              <a:effectLst/>
            </p:spPr>
            <p:txBody>
              <a:bodyPr wrap="none">
                <a:spAutoFit/>
              </a:bodyPr>
              <a:lstStyle/>
              <a:p>
                <a:r>
                  <a:rPr lang="en-US" sz="1500" b="1" dirty="0" err="1"/>
                  <a:t>Ly</a:t>
                </a:r>
                <a:r>
                  <a:rPr lang="en-US" sz="1500" b="1" dirty="0" err="1">
                    <a:latin typeface="Symbol" pitchFamily="18" charset="2"/>
                  </a:rPr>
                  <a:t>a</a:t>
                </a:r>
                <a:endParaRPr lang="ru-RU" sz="1500" b="1" dirty="0">
                  <a:latin typeface="Symbol" pitchFamily="18" charset="2"/>
                </a:endParaRPr>
              </a:p>
            </p:txBody>
          </p:sp>
          <p:sp>
            <p:nvSpPr>
              <p:cNvPr id="96" name="Text Box 8"/>
              <p:cNvSpPr txBox="1">
                <a:spLocks noChangeArrowheads="1"/>
              </p:cNvSpPr>
              <p:nvPr/>
            </p:nvSpPr>
            <p:spPr bwMode="auto">
              <a:xfrm>
                <a:off x="957" y="1581"/>
                <a:ext cx="359" cy="237"/>
              </a:xfrm>
              <a:prstGeom prst="rect">
                <a:avLst/>
              </a:prstGeom>
              <a:solidFill>
                <a:schemeClr val="bg1"/>
              </a:solidFill>
              <a:ln w="9525">
                <a:noFill/>
                <a:miter lim="800000"/>
                <a:headEnd/>
                <a:tailEnd/>
              </a:ln>
              <a:effectLst/>
            </p:spPr>
            <p:txBody>
              <a:bodyPr wrap="none">
                <a:spAutoFit/>
              </a:bodyPr>
              <a:lstStyle/>
              <a:p>
                <a:r>
                  <a:rPr lang="en-US" sz="1500" b="1" dirty="0"/>
                  <a:t>K</a:t>
                </a:r>
                <a:r>
                  <a:rPr lang="en-US" sz="1500" b="1" baseline="30000" dirty="0"/>
                  <a:t>0</a:t>
                </a:r>
                <a:r>
                  <a:rPr lang="en-US" sz="1500" b="1" dirty="0"/>
                  <a:t>L</a:t>
                </a:r>
                <a:r>
                  <a:rPr lang="en-US" sz="1500" b="1" baseline="30000" dirty="0"/>
                  <a:t>2</a:t>
                </a:r>
                <a:endParaRPr lang="ru-RU" sz="1500" b="1" baseline="30000" dirty="0">
                  <a:latin typeface="Symbol" pitchFamily="18" charset="2"/>
                </a:endParaRPr>
              </a:p>
            </p:txBody>
          </p:sp>
          <p:sp>
            <p:nvSpPr>
              <p:cNvPr id="97" name="Text Box 9"/>
              <p:cNvSpPr txBox="1">
                <a:spLocks noChangeArrowheads="1"/>
              </p:cNvSpPr>
              <p:nvPr/>
            </p:nvSpPr>
            <p:spPr bwMode="auto">
              <a:xfrm>
                <a:off x="1202" y="2024"/>
                <a:ext cx="359" cy="237"/>
              </a:xfrm>
              <a:prstGeom prst="rect">
                <a:avLst/>
              </a:prstGeom>
              <a:solidFill>
                <a:schemeClr val="bg1"/>
              </a:solidFill>
              <a:ln w="9525">
                <a:noFill/>
                <a:miter lim="800000"/>
                <a:headEnd/>
                <a:tailEnd/>
              </a:ln>
              <a:effectLst/>
            </p:spPr>
            <p:txBody>
              <a:bodyPr wrap="none">
                <a:spAutoFit/>
              </a:bodyPr>
              <a:lstStyle/>
              <a:p>
                <a:r>
                  <a:rPr lang="en-US" sz="1500" b="1" dirty="0"/>
                  <a:t>K</a:t>
                </a:r>
                <a:r>
                  <a:rPr lang="en-US" sz="1500" b="1" baseline="30000" dirty="0"/>
                  <a:t>0</a:t>
                </a:r>
                <a:r>
                  <a:rPr lang="en-US" sz="1500" b="1" dirty="0"/>
                  <a:t>L</a:t>
                </a:r>
                <a:r>
                  <a:rPr lang="en-US" sz="1500" b="1" baseline="30000" dirty="0"/>
                  <a:t>3</a:t>
                </a:r>
                <a:endParaRPr lang="ru-RU" sz="1500" b="1" baseline="30000" dirty="0">
                  <a:latin typeface="Symbol" pitchFamily="18" charset="2"/>
                </a:endParaRPr>
              </a:p>
            </p:txBody>
          </p:sp>
          <p:sp>
            <p:nvSpPr>
              <p:cNvPr id="98" name="Text Box 10"/>
              <p:cNvSpPr txBox="1">
                <a:spLocks noChangeArrowheads="1"/>
              </p:cNvSpPr>
              <p:nvPr/>
            </p:nvSpPr>
            <p:spPr bwMode="auto">
              <a:xfrm>
                <a:off x="249" y="2251"/>
                <a:ext cx="513" cy="271"/>
              </a:xfrm>
              <a:prstGeom prst="rect">
                <a:avLst/>
              </a:prstGeom>
              <a:solidFill>
                <a:schemeClr val="bg1"/>
              </a:solidFill>
              <a:ln w="9525">
                <a:noFill/>
                <a:miter lim="800000"/>
                <a:headEnd/>
                <a:tailEnd/>
              </a:ln>
              <a:effectLst/>
            </p:spPr>
            <p:txBody>
              <a:bodyPr wrap="none">
                <a:spAutoFit/>
              </a:bodyPr>
              <a:lstStyle/>
              <a:p>
                <a:r>
                  <a:rPr lang="en-US" b="1">
                    <a:solidFill>
                      <a:srgbClr val="CC0000"/>
                    </a:solidFill>
                  </a:rPr>
                  <a:t>30 eV</a:t>
                </a:r>
                <a:endParaRPr lang="ru-RU" b="1">
                  <a:solidFill>
                    <a:srgbClr val="CC0000"/>
                  </a:solidFill>
                </a:endParaRPr>
              </a:p>
            </p:txBody>
          </p:sp>
          <p:sp>
            <p:nvSpPr>
              <p:cNvPr id="99" name="Text Box 11"/>
              <p:cNvSpPr txBox="1">
                <a:spLocks noChangeArrowheads="1"/>
              </p:cNvSpPr>
              <p:nvPr/>
            </p:nvSpPr>
            <p:spPr bwMode="auto">
              <a:xfrm>
                <a:off x="249" y="2795"/>
                <a:ext cx="513" cy="271"/>
              </a:xfrm>
              <a:prstGeom prst="rect">
                <a:avLst/>
              </a:prstGeom>
              <a:solidFill>
                <a:schemeClr val="bg1"/>
              </a:solidFill>
              <a:ln w="9525">
                <a:noFill/>
                <a:miter lim="800000"/>
                <a:headEnd/>
                <a:tailEnd/>
              </a:ln>
              <a:effectLst/>
            </p:spPr>
            <p:txBody>
              <a:bodyPr wrap="none">
                <a:spAutoFit/>
              </a:bodyPr>
              <a:lstStyle/>
              <a:p>
                <a:r>
                  <a:rPr lang="en-US" b="1">
                    <a:solidFill>
                      <a:srgbClr val="CC0000"/>
                    </a:solidFill>
                  </a:rPr>
                  <a:t>40 eV</a:t>
                </a:r>
                <a:endParaRPr lang="ru-RU" b="1">
                  <a:solidFill>
                    <a:srgbClr val="CC0000"/>
                  </a:solidFill>
                </a:endParaRPr>
              </a:p>
            </p:txBody>
          </p:sp>
          <p:sp>
            <p:nvSpPr>
              <p:cNvPr id="100" name="Text Box 12"/>
              <p:cNvSpPr txBox="1">
                <a:spLocks noChangeArrowheads="1"/>
              </p:cNvSpPr>
              <p:nvPr/>
            </p:nvSpPr>
            <p:spPr bwMode="auto">
              <a:xfrm>
                <a:off x="249" y="3199"/>
                <a:ext cx="513" cy="271"/>
              </a:xfrm>
              <a:prstGeom prst="rect">
                <a:avLst/>
              </a:prstGeom>
              <a:solidFill>
                <a:schemeClr val="bg1"/>
              </a:solidFill>
              <a:ln w="9525">
                <a:noFill/>
                <a:miter lim="800000"/>
                <a:headEnd/>
                <a:tailEnd/>
              </a:ln>
              <a:effectLst/>
            </p:spPr>
            <p:txBody>
              <a:bodyPr wrap="none">
                <a:spAutoFit/>
              </a:bodyPr>
              <a:lstStyle/>
              <a:p>
                <a:r>
                  <a:rPr lang="en-US" b="1">
                    <a:solidFill>
                      <a:srgbClr val="CC0000"/>
                    </a:solidFill>
                  </a:rPr>
                  <a:t>50 eV</a:t>
                </a:r>
                <a:endParaRPr lang="ru-RU" b="1">
                  <a:solidFill>
                    <a:srgbClr val="CC0000"/>
                  </a:solidFill>
                </a:endParaRPr>
              </a:p>
            </p:txBody>
          </p:sp>
        </p:grpSp>
        <p:sp>
          <p:nvSpPr>
            <p:cNvPr id="101" name="Text Box 69"/>
            <p:cNvSpPr txBox="1">
              <a:spLocks noChangeArrowheads="1"/>
            </p:cNvSpPr>
            <p:nvPr/>
          </p:nvSpPr>
          <p:spPr bwMode="auto">
            <a:xfrm>
              <a:off x="6084888" y="1844675"/>
              <a:ext cx="2879725" cy="1153506"/>
            </a:xfrm>
            <a:prstGeom prst="rect">
              <a:avLst/>
            </a:prstGeom>
            <a:noFill/>
            <a:ln w="9525">
              <a:noFill/>
              <a:miter lim="800000"/>
              <a:headEnd/>
              <a:tailEnd/>
            </a:ln>
            <a:effectLst/>
          </p:spPr>
          <p:txBody>
            <a:bodyPr>
              <a:spAutoFit/>
            </a:bodyPr>
            <a:lstStyle/>
            <a:p>
              <a:r>
                <a:rPr lang="en-US" sz="1500" b="1" i="1" dirty="0"/>
                <a:t>Target heating prior inner-shell excitation should be avoided - </a:t>
              </a:r>
              <a:r>
                <a:rPr lang="en-US" sz="1500" b="1" i="1" dirty="0">
                  <a:solidFill>
                    <a:srgbClr val="5A0DAF"/>
                  </a:solidFill>
                </a:rPr>
                <a:t>High contrast of </a:t>
              </a:r>
            </a:p>
            <a:p>
              <a:r>
                <a:rPr lang="en-US" sz="1500" b="1" i="1" dirty="0">
                  <a:solidFill>
                    <a:srgbClr val="5A0DAF"/>
                  </a:solidFill>
                </a:rPr>
                <a:t>a laser pulse is important</a:t>
              </a:r>
              <a:endParaRPr lang="ru-RU" sz="1500" b="1" i="1" dirty="0">
                <a:solidFill>
                  <a:srgbClr val="5A0DAF"/>
                </a:solidFill>
              </a:endParaRPr>
            </a:p>
          </p:txBody>
        </p:sp>
        <p:sp>
          <p:nvSpPr>
            <p:cNvPr id="102" name="Text Box 70"/>
            <p:cNvSpPr txBox="1">
              <a:spLocks noChangeArrowheads="1"/>
            </p:cNvSpPr>
            <p:nvPr/>
          </p:nvSpPr>
          <p:spPr bwMode="auto">
            <a:xfrm>
              <a:off x="6297614" y="6380163"/>
              <a:ext cx="2642114" cy="610680"/>
            </a:xfrm>
            <a:prstGeom prst="rect">
              <a:avLst/>
            </a:prstGeom>
            <a:noFill/>
            <a:ln w="9525">
              <a:noFill/>
              <a:miter lim="800000"/>
              <a:headEnd/>
              <a:tailEnd/>
            </a:ln>
            <a:effectLst/>
          </p:spPr>
          <p:txBody>
            <a:bodyPr wrap="none">
              <a:spAutoFit/>
            </a:bodyPr>
            <a:lstStyle/>
            <a:p>
              <a:r>
                <a:rPr lang="pt-BR" sz="1500" b="1" i="1" dirty="0"/>
                <a:t>// F.B. Rosmej et al</a:t>
              </a:r>
              <a:r>
                <a:rPr lang="en-US" sz="1500" b="1" i="1" dirty="0"/>
                <a:t>, </a:t>
              </a:r>
            </a:p>
            <a:p>
              <a:r>
                <a:rPr lang="en-US" sz="1500" b="1" i="1" dirty="0" err="1"/>
                <a:t>J.Phys.CS</a:t>
              </a:r>
              <a:r>
                <a:rPr lang="en-US" sz="1500" b="1" i="1" dirty="0"/>
                <a:t> 72, 012007 (2007</a:t>
              </a:r>
              <a:r>
                <a:rPr lang="en-US" sz="1100" b="1" i="1" dirty="0"/>
                <a:t>)</a:t>
              </a:r>
              <a:r>
                <a:rPr lang="ru-RU" sz="1100" b="1" i="1" dirty="0"/>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4271"/>
                                        </p:tgtEl>
                                        <p:attrNameLst>
                                          <p:attrName>style.visibility</p:attrName>
                                        </p:attrNameLst>
                                      </p:cBhvr>
                                      <p:to>
                                        <p:strVal val="visible"/>
                                      </p:to>
                                    </p:set>
                                    <p:animEffect transition="in" filter="blinds(horizontal)">
                                      <p:cBhvr>
                                        <p:cTn id="7" dur="500"/>
                                        <p:tgtEl>
                                          <p:spTgt spid="22427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4272"/>
                                        </p:tgtEl>
                                        <p:attrNameLst>
                                          <p:attrName>style.visibility</p:attrName>
                                        </p:attrNameLst>
                                      </p:cBhvr>
                                      <p:to>
                                        <p:strVal val="visible"/>
                                      </p:to>
                                    </p:set>
                                    <p:animEffect transition="in" filter="blinds(horizontal)">
                                      <p:cBhvr>
                                        <p:cTn id="10" dur="500"/>
                                        <p:tgtEl>
                                          <p:spTgt spid="22427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4273"/>
                                        </p:tgtEl>
                                        <p:attrNameLst>
                                          <p:attrName>style.visibility</p:attrName>
                                        </p:attrNameLst>
                                      </p:cBhvr>
                                      <p:to>
                                        <p:strVal val="visible"/>
                                      </p:to>
                                    </p:set>
                                    <p:animEffect transition="in" filter="blinds(horizontal)">
                                      <p:cBhvr>
                                        <p:cTn id="13" dur="500"/>
                                        <p:tgtEl>
                                          <p:spTgt spid="22427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24274"/>
                                        </p:tgtEl>
                                        <p:attrNameLst>
                                          <p:attrName>style.visibility</p:attrName>
                                        </p:attrNameLst>
                                      </p:cBhvr>
                                      <p:to>
                                        <p:strVal val="visible"/>
                                      </p:to>
                                    </p:set>
                                    <p:animEffect transition="in" filter="blinds(horizontal)">
                                      <p:cBhvr>
                                        <p:cTn id="16" dur="500"/>
                                        <p:tgtEl>
                                          <p:spTgt spid="22427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4275"/>
                                        </p:tgtEl>
                                        <p:attrNameLst>
                                          <p:attrName>style.visibility</p:attrName>
                                        </p:attrNameLst>
                                      </p:cBhvr>
                                      <p:to>
                                        <p:strVal val="visible"/>
                                      </p:to>
                                    </p:set>
                                    <p:animEffect transition="in" filter="blinds(horizontal)">
                                      <p:cBhvr>
                                        <p:cTn id="19" dur="500"/>
                                        <p:tgtEl>
                                          <p:spTgt spid="22427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linds(horizontal)">
                                      <p:cBhvr>
                                        <p:cTn id="22" dur="500"/>
                                        <p:tgtEl>
                                          <p:spTgt spid="7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4269"/>
                                        </p:tgtEl>
                                        <p:attrNameLst>
                                          <p:attrName>style.visibility</p:attrName>
                                        </p:attrNameLst>
                                      </p:cBhvr>
                                      <p:to>
                                        <p:strVal val="visible"/>
                                      </p:to>
                                    </p:set>
                                    <p:animEffect transition="in" filter="blinds(horizontal)">
                                      <p:cBhvr>
                                        <p:cTn id="25" dur="500"/>
                                        <p:tgtEl>
                                          <p:spTgt spid="22426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blinds(horizontal)">
                                      <p:cBhvr>
                                        <p:cTn id="33" dur="500"/>
                                        <p:tgtEl>
                                          <p:spTgt spid="7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4276"/>
                                        </p:tgtEl>
                                        <p:attrNameLst>
                                          <p:attrName>style.visibility</p:attrName>
                                        </p:attrNameLst>
                                      </p:cBhvr>
                                      <p:to>
                                        <p:strVal val="visible"/>
                                      </p:to>
                                    </p:set>
                                    <p:animEffect transition="in" filter="blinds(horizontal)">
                                      <p:cBhvr>
                                        <p:cTn id="36" dur="500"/>
                                        <p:tgtEl>
                                          <p:spTgt spid="22427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nodeType="clickEffect">
                                  <p:stCondLst>
                                    <p:cond delay="0"/>
                                  </p:stCondLst>
                                  <p:childTnLst>
                                    <p:animEffect transition="out" filter="blinds(horizontal)">
                                      <p:cBhvr>
                                        <p:cTn id="40" dur="500"/>
                                        <p:tgtEl>
                                          <p:spTgt spid="71"/>
                                        </p:tgtEl>
                                      </p:cBhvr>
                                    </p:animEffect>
                                    <p:set>
                                      <p:cBhvr>
                                        <p:cTn id="41" dur="1" fill="hold">
                                          <p:stCondLst>
                                            <p:cond delay="499"/>
                                          </p:stCondLst>
                                        </p:cTn>
                                        <p:tgtEl>
                                          <p:spTgt spid="71"/>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73"/>
                                        </p:tgtEl>
                                      </p:cBhvr>
                                    </p:animEffect>
                                    <p:set>
                                      <p:cBhvr>
                                        <p:cTn id="44" dur="1" fill="hold">
                                          <p:stCondLst>
                                            <p:cond delay="499"/>
                                          </p:stCondLst>
                                        </p:cTn>
                                        <p:tgtEl>
                                          <p:spTgt spid="73"/>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224276"/>
                                        </p:tgtEl>
                                      </p:cBhvr>
                                    </p:animEffect>
                                    <p:set>
                                      <p:cBhvr>
                                        <p:cTn id="47" dur="1" fill="hold">
                                          <p:stCondLst>
                                            <p:cond delay="499"/>
                                          </p:stCondLst>
                                        </p:cTn>
                                        <p:tgtEl>
                                          <p:spTgt spid="224276"/>
                                        </p:tgtEl>
                                        <p:attrNameLst>
                                          <p:attrName>style.visibility</p:attrName>
                                        </p:attrNameLst>
                                      </p:cBhvr>
                                      <p:to>
                                        <p:strVal val="hidden"/>
                                      </p:to>
                                    </p:set>
                                  </p:childTnLst>
                                </p:cTn>
                              </p:par>
                              <p:par>
                                <p:cTn id="48" presetID="3" presetClass="entr" presetSubtype="1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linds(horizont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9" grpId="0"/>
      <p:bldP spid="224271" grpId="0"/>
      <p:bldP spid="224272" grpId="0"/>
      <p:bldP spid="224273" grpId="0" animBg="1"/>
      <p:bldP spid="224274" grpId="0" animBg="1"/>
      <p:bldP spid="224275" grpId="0" animBg="1"/>
      <p:bldP spid="73" grpId="0"/>
      <p:bldP spid="73" grpId="1"/>
      <p:bldP spid="74" grpId="0" animBg="1"/>
      <p:bldP spid="224276" grpId="0" animBg="1"/>
      <p:bldP spid="22427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2-1"/>
          <p:cNvPicPr>
            <a:picLocks noChangeAspect="1" noChangeArrowheads="1"/>
          </p:cNvPicPr>
          <p:nvPr/>
        </p:nvPicPr>
        <p:blipFill>
          <a:blip r:embed="rId2" cstate="email"/>
          <a:srcRect/>
          <a:stretch>
            <a:fillRect/>
          </a:stretch>
        </p:blipFill>
        <p:spPr bwMode="auto">
          <a:xfrm>
            <a:off x="1666050" y="1066156"/>
            <a:ext cx="6224587" cy="4727575"/>
          </a:xfrm>
          <a:prstGeom prst="rect">
            <a:avLst/>
          </a:prstGeom>
          <a:noFill/>
          <a:ln w="9525">
            <a:noFill/>
            <a:miter lim="800000"/>
            <a:headEnd/>
            <a:tailEnd/>
          </a:ln>
        </p:spPr>
      </p:pic>
      <p:pic>
        <p:nvPicPr>
          <p:cNvPr id="110595" name="Picture 3" descr="Fig2-2"/>
          <p:cNvPicPr>
            <a:picLocks noChangeAspect="1" noChangeArrowheads="1"/>
          </p:cNvPicPr>
          <p:nvPr/>
        </p:nvPicPr>
        <p:blipFill>
          <a:blip r:embed="rId3" cstate="email"/>
          <a:srcRect/>
          <a:stretch>
            <a:fillRect/>
          </a:stretch>
        </p:blipFill>
        <p:spPr bwMode="auto">
          <a:xfrm>
            <a:off x="1666050" y="1066156"/>
            <a:ext cx="6224587" cy="4727575"/>
          </a:xfrm>
          <a:prstGeom prst="rect">
            <a:avLst/>
          </a:prstGeom>
          <a:noFill/>
          <a:ln w="9525">
            <a:noFill/>
            <a:miter lim="800000"/>
            <a:headEnd/>
            <a:tailEnd/>
          </a:ln>
        </p:spPr>
      </p:pic>
      <p:pic>
        <p:nvPicPr>
          <p:cNvPr id="110596" name="Picture 4" descr="Fig2-3"/>
          <p:cNvPicPr>
            <a:picLocks noChangeAspect="1" noChangeArrowheads="1"/>
          </p:cNvPicPr>
          <p:nvPr/>
        </p:nvPicPr>
        <p:blipFill>
          <a:blip r:embed="rId4" cstate="email"/>
          <a:srcRect/>
          <a:stretch>
            <a:fillRect/>
          </a:stretch>
        </p:blipFill>
        <p:spPr bwMode="auto">
          <a:xfrm>
            <a:off x="1666050" y="1066156"/>
            <a:ext cx="6224587" cy="4727575"/>
          </a:xfrm>
          <a:prstGeom prst="rect">
            <a:avLst/>
          </a:prstGeom>
          <a:noFill/>
          <a:ln w="9525">
            <a:noFill/>
            <a:miter lim="800000"/>
            <a:headEnd/>
            <a:tailEnd/>
          </a:ln>
        </p:spPr>
      </p:pic>
      <p:pic>
        <p:nvPicPr>
          <p:cNvPr id="110597" name="Picture 5" descr="Fig2-4"/>
          <p:cNvPicPr>
            <a:picLocks noChangeAspect="1" noChangeArrowheads="1"/>
          </p:cNvPicPr>
          <p:nvPr/>
        </p:nvPicPr>
        <p:blipFill>
          <a:blip r:embed="rId5" cstate="email"/>
          <a:srcRect/>
          <a:stretch>
            <a:fillRect/>
          </a:stretch>
        </p:blipFill>
        <p:spPr bwMode="auto">
          <a:xfrm>
            <a:off x="1666050" y="1066156"/>
            <a:ext cx="6224587" cy="4727575"/>
          </a:xfrm>
          <a:prstGeom prst="rect">
            <a:avLst/>
          </a:prstGeom>
          <a:noFill/>
          <a:ln w="9525">
            <a:noFill/>
            <a:miter lim="800000"/>
            <a:headEnd/>
            <a:tailEnd/>
          </a:ln>
        </p:spPr>
      </p:pic>
      <p:pic>
        <p:nvPicPr>
          <p:cNvPr id="110598" name="Picture 6" descr="Fig2-5"/>
          <p:cNvPicPr>
            <a:picLocks noChangeAspect="1" noChangeArrowheads="1"/>
          </p:cNvPicPr>
          <p:nvPr/>
        </p:nvPicPr>
        <p:blipFill>
          <a:blip r:embed="rId6" cstate="email"/>
          <a:srcRect/>
          <a:stretch>
            <a:fillRect/>
          </a:stretch>
        </p:blipFill>
        <p:spPr bwMode="auto">
          <a:xfrm>
            <a:off x="1666050" y="1066156"/>
            <a:ext cx="6224587" cy="4727575"/>
          </a:xfrm>
          <a:prstGeom prst="rect">
            <a:avLst/>
          </a:prstGeom>
          <a:noFill/>
          <a:ln w="9525">
            <a:noFill/>
            <a:miter lim="800000"/>
            <a:headEnd/>
            <a:tailEnd/>
          </a:ln>
        </p:spPr>
      </p:pic>
      <p:pic>
        <p:nvPicPr>
          <p:cNvPr id="110599" name="Picture 7" descr="Fig2-6"/>
          <p:cNvPicPr>
            <a:picLocks noChangeAspect="1" noChangeArrowheads="1"/>
          </p:cNvPicPr>
          <p:nvPr/>
        </p:nvPicPr>
        <p:blipFill>
          <a:blip r:embed="rId7" cstate="email"/>
          <a:srcRect/>
          <a:stretch>
            <a:fillRect/>
          </a:stretch>
        </p:blipFill>
        <p:spPr bwMode="auto">
          <a:xfrm>
            <a:off x="1664462" y="1066156"/>
            <a:ext cx="6226175" cy="4727575"/>
          </a:xfrm>
          <a:prstGeom prst="rect">
            <a:avLst/>
          </a:prstGeom>
          <a:noFill/>
          <a:ln w="9525">
            <a:noFill/>
            <a:miter lim="800000"/>
            <a:headEnd/>
            <a:tailEnd/>
          </a:ln>
        </p:spPr>
      </p:pic>
      <p:sp>
        <p:nvSpPr>
          <p:cNvPr id="110600" name="Rectangle 8"/>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a:defRPr/>
            </a:pPr>
            <a:r>
              <a:rPr lang="en-US" sz="2400" dirty="0" smtClean="0">
                <a:solidFill>
                  <a:srgbClr val="5A0DAF"/>
                </a:solidFill>
                <a:effectLst>
                  <a:outerShdw blurRad="38100" dist="38100" dir="2700000" algn="tl">
                    <a:srgbClr val="000000"/>
                  </a:outerShdw>
                </a:effectLst>
                <a:latin typeface="Comic Sans MS" pitchFamily="66" charset="0"/>
              </a:rPr>
              <a:t>Hollow </a:t>
            </a:r>
            <a:r>
              <a:rPr lang="en-US" sz="2400" dirty="0">
                <a:solidFill>
                  <a:srgbClr val="5A0DAF"/>
                </a:solidFill>
                <a:effectLst>
                  <a:outerShdw blurRad="38100" dist="38100" dir="2700000" algn="tl">
                    <a:srgbClr val="000000"/>
                  </a:outerShdw>
                </a:effectLst>
                <a:latin typeface="Comic Sans MS" pitchFamily="66" charset="0"/>
              </a:rPr>
              <a:t>atom generation </a:t>
            </a:r>
            <a:r>
              <a:rPr lang="en-US" sz="2400" dirty="0" smtClean="0">
                <a:solidFill>
                  <a:srgbClr val="5A0DAF"/>
                </a:solidFill>
                <a:effectLst>
                  <a:outerShdw blurRad="38100" dist="38100" dir="2700000" algn="tl">
                    <a:srgbClr val="000000"/>
                  </a:outerShdw>
                </a:effectLst>
                <a:latin typeface="Comic Sans MS" pitchFamily="66" charset="0"/>
              </a:rPr>
              <a:t>in PW plasma</a:t>
            </a:r>
            <a:endParaRPr lang="en-US" sz="2400" dirty="0">
              <a:solidFill>
                <a:srgbClr val="5A0DAF"/>
              </a:solidFill>
              <a:effectLst>
                <a:outerShdw blurRad="38100" dist="38100" dir="2700000" algn="tl">
                  <a:srgbClr val="000000"/>
                </a:outerShdw>
              </a:effectLst>
              <a:latin typeface="Comic Sans MS" pitchFamily="66" charset="0"/>
            </a:endParaRPr>
          </a:p>
        </p:txBody>
      </p:sp>
      <p:sp>
        <p:nvSpPr>
          <p:cNvPr id="110605" name="Text Box 13"/>
          <p:cNvSpPr txBox="1">
            <a:spLocks noChangeArrowheads="1"/>
          </p:cNvSpPr>
          <p:nvPr/>
        </p:nvSpPr>
        <p:spPr bwMode="auto">
          <a:xfrm>
            <a:off x="437831" y="5941665"/>
            <a:ext cx="8176941" cy="646317"/>
          </a:xfrm>
          <a:prstGeom prst="rect">
            <a:avLst/>
          </a:prstGeom>
          <a:noFill/>
          <a:ln w="9525">
            <a:noFill/>
            <a:miter lim="800000"/>
            <a:headEnd/>
            <a:tailEnd/>
          </a:ln>
        </p:spPr>
        <p:txBody>
          <a:bodyPr wrap="square" lIns="91424" tIns="45713" rIns="91424" bIns="45713">
            <a:spAutoFit/>
          </a:bodyPr>
          <a:lstStyle/>
          <a:p>
            <a:r>
              <a:rPr lang="en-US" b="1" dirty="0">
                <a:solidFill>
                  <a:srgbClr val="C00000"/>
                </a:solidFill>
              </a:rPr>
              <a:t>Refluxing is very important to increase </a:t>
            </a:r>
            <a:r>
              <a:rPr lang="en-US" b="1" dirty="0" smtClean="0">
                <a:solidFill>
                  <a:srgbClr val="C00000"/>
                </a:solidFill>
              </a:rPr>
              <a:t>the electron </a:t>
            </a:r>
            <a:r>
              <a:rPr lang="en-US" b="1" dirty="0">
                <a:solidFill>
                  <a:srgbClr val="C00000"/>
                </a:solidFill>
              </a:rPr>
              <a:t>flux </a:t>
            </a:r>
            <a:r>
              <a:rPr lang="en-US" b="1" i="1" dirty="0">
                <a:solidFill>
                  <a:srgbClr val="C00000"/>
                </a:solidFill>
              </a:rPr>
              <a:t>inside</a:t>
            </a:r>
            <a:r>
              <a:rPr lang="en-US" b="1" dirty="0">
                <a:solidFill>
                  <a:srgbClr val="C00000"/>
                </a:solidFill>
              </a:rPr>
              <a:t> the plasma.</a:t>
            </a:r>
          </a:p>
          <a:p>
            <a:r>
              <a:rPr lang="en-US" b="1" dirty="0">
                <a:solidFill>
                  <a:srgbClr val="C00000"/>
                </a:solidFill>
              </a:rPr>
              <a:t>Thin </a:t>
            </a:r>
            <a:r>
              <a:rPr lang="ru-RU" b="1" dirty="0">
                <a:solidFill>
                  <a:srgbClr val="C00000"/>
                </a:solidFill>
              </a:rPr>
              <a:t>(</a:t>
            </a:r>
            <a:r>
              <a:rPr lang="en-US" b="1" dirty="0">
                <a:solidFill>
                  <a:srgbClr val="C00000"/>
                </a:solidFill>
              </a:rPr>
              <a:t>~ </a:t>
            </a:r>
            <a:r>
              <a:rPr lang="en-US" b="1" dirty="0">
                <a:solidFill>
                  <a:srgbClr val="C00000"/>
                </a:solidFill>
                <a:latin typeface="Symbol" pitchFamily="18" charset="2"/>
              </a:rPr>
              <a:t>m</a:t>
            </a:r>
            <a:r>
              <a:rPr lang="en-US" b="1" dirty="0">
                <a:solidFill>
                  <a:srgbClr val="C00000"/>
                </a:solidFill>
              </a:rPr>
              <a:t>m) targets is more </a:t>
            </a:r>
            <a:r>
              <a:rPr lang="en-US" b="1" dirty="0" smtClean="0">
                <a:solidFill>
                  <a:srgbClr val="C00000"/>
                </a:solidFill>
              </a:rPr>
              <a:t>effective due </a:t>
            </a:r>
            <a:r>
              <a:rPr lang="en-US" b="1" dirty="0">
                <a:solidFill>
                  <a:srgbClr val="C00000"/>
                </a:solidFill>
              </a:rPr>
              <a:t>to higher electron oscillation frequency</a:t>
            </a:r>
            <a:r>
              <a:rPr lang="en-US" dirty="0">
                <a:solidFill>
                  <a:schemeClr val="accent2"/>
                </a:solidFill>
              </a:rPr>
              <a:t>.</a:t>
            </a:r>
            <a:endParaRPr lang="ru-RU" dirty="0">
              <a:solidFill>
                <a:schemeClr val="accent2"/>
              </a:solidFill>
            </a:endParaRPr>
          </a:p>
        </p:txBody>
      </p:sp>
      <p:pic>
        <p:nvPicPr>
          <p:cNvPr id="110607" name="Picture 15" descr="Fig2-final"/>
          <p:cNvPicPr>
            <a:picLocks noChangeAspect="1" noChangeArrowheads="1"/>
          </p:cNvPicPr>
          <p:nvPr/>
        </p:nvPicPr>
        <p:blipFill>
          <a:blip r:embed="rId8" cstate="email"/>
          <a:srcRect/>
          <a:stretch>
            <a:fillRect/>
          </a:stretch>
        </p:blipFill>
        <p:spPr bwMode="auto">
          <a:xfrm>
            <a:off x="1853374" y="1134420"/>
            <a:ext cx="5705475" cy="4481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pectra-exp-1"/>
          <p:cNvPicPr>
            <a:picLocks noChangeAspect="1" noChangeArrowheads="1"/>
          </p:cNvPicPr>
          <p:nvPr/>
        </p:nvPicPr>
        <p:blipFill>
          <a:blip r:embed="rId2" cstate="email">
            <a:lum contrast="12000"/>
          </a:blip>
          <a:srcRect/>
          <a:stretch>
            <a:fillRect/>
          </a:stretch>
        </p:blipFill>
        <p:spPr bwMode="auto">
          <a:xfrm>
            <a:off x="41116" y="1196975"/>
            <a:ext cx="5757863" cy="5238750"/>
          </a:xfrm>
          <a:prstGeom prst="rect">
            <a:avLst/>
          </a:prstGeom>
          <a:noFill/>
          <a:ln w="9525">
            <a:noFill/>
            <a:miter lim="800000"/>
            <a:headEnd/>
            <a:tailEnd/>
          </a:ln>
        </p:spPr>
      </p:pic>
      <p:pic>
        <p:nvPicPr>
          <p:cNvPr id="226307" name="Picture 3" descr="spectra-exp-2"/>
          <p:cNvPicPr>
            <a:picLocks noChangeAspect="1" noChangeArrowheads="1"/>
          </p:cNvPicPr>
          <p:nvPr/>
        </p:nvPicPr>
        <p:blipFill>
          <a:blip r:embed="rId3" cstate="email">
            <a:lum contrast="12000"/>
          </a:blip>
          <a:srcRect/>
          <a:stretch>
            <a:fillRect/>
          </a:stretch>
        </p:blipFill>
        <p:spPr bwMode="auto">
          <a:xfrm>
            <a:off x="41116" y="1196975"/>
            <a:ext cx="5757863" cy="5238750"/>
          </a:xfrm>
          <a:prstGeom prst="rect">
            <a:avLst/>
          </a:prstGeom>
          <a:noFill/>
          <a:ln w="9525">
            <a:noFill/>
            <a:miter lim="800000"/>
            <a:headEnd/>
            <a:tailEnd/>
          </a:ln>
        </p:spPr>
      </p:pic>
      <p:pic>
        <p:nvPicPr>
          <p:cNvPr id="226308" name="Picture 4" descr="spectra-exp-3"/>
          <p:cNvPicPr>
            <a:picLocks noChangeAspect="1" noChangeArrowheads="1"/>
          </p:cNvPicPr>
          <p:nvPr/>
        </p:nvPicPr>
        <p:blipFill>
          <a:blip r:embed="rId4" cstate="email">
            <a:lum contrast="12000"/>
          </a:blip>
          <a:srcRect/>
          <a:stretch>
            <a:fillRect/>
          </a:stretch>
        </p:blipFill>
        <p:spPr bwMode="auto">
          <a:xfrm>
            <a:off x="41116" y="1196975"/>
            <a:ext cx="5757863" cy="5238750"/>
          </a:xfrm>
          <a:prstGeom prst="rect">
            <a:avLst/>
          </a:prstGeom>
          <a:noFill/>
          <a:ln w="9525">
            <a:noFill/>
            <a:miter lim="800000"/>
            <a:headEnd/>
            <a:tailEnd/>
          </a:ln>
        </p:spPr>
      </p:pic>
      <p:pic>
        <p:nvPicPr>
          <p:cNvPr id="226309" name="Picture 5" descr="spectra-exp-4"/>
          <p:cNvPicPr>
            <a:picLocks noChangeAspect="1" noChangeArrowheads="1"/>
          </p:cNvPicPr>
          <p:nvPr/>
        </p:nvPicPr>
        <p:blipFill>
          <a:blip r:embed="rId5" cstate="email">
            <a:lum contrast="12000"/>
          </a:blip>
          <a:srcRect/>
          <a:stretch>
            <a:fillRect/>
          </a:stretch>
        </p:blipFill>
        <p:spPr bwMode="auto">
          <a:xfrm>
            <a:off x="41116" y="1196975"/>
            <a:ext cx="5757863" cy="5237163"/>
          </a:xfrm>
          <a:prstGeom prst="rect">
            <a:avLst/>
          </a:prstGeom>
          <a:noFill/>
          <a:ln w="9525">
            <a:noFill/>
            <a:miter lim="800000"/>
            <a:headEnd/>
            <a:tailEnd/>
          </a:ln>
        </p:spPr>
      </p:pic>
      <p:pic>
        <p:nvPicPr>
          <p:cNvPr id="226310" name="Picture 6" descr="spectra-exp-5"/>
          <p:cNvPicPr>
            <a:picLocks noChangeAspect="1" noChangeArrowheads="1"/>
          </p:cNvPicPr>
          <p:nvPr/>
        </p:nvPicPr>
        <p:blipFill>
          <a:blip r:embed="rId6" cstate="email">
            <a:lum contrast="12000"/>
          </a:blip>
          <a:srcRect/>
          <a:stretch>
            <a:fillRect/>
          </a:stretch>
        </p:blipFill>
        <p:spPr bwMode="auto">
          <a:xfrm>
            <a:off x="41116" y="1196975"/>
            <a:ext cx="5757863" cy="5237163"/>
          </a:xfrm>
          <a:prstGeom prst="rect">
            <a:avLst/>
          </a:prstGeom>
          <a:noFill/>
          <a:ln w="9525">
            <a:noFill/>
            <a:miter lim="800000"/>
            <a:headEnd/>
            <a:tailEnd/>
          </a:ln>
        </p:spPr>
      </p:pic>
      <p:sp>
        <p:nvSpPr>
          <p:cNvPr id="226311" name="Rectangle 7"/>
          <p:cNvSpPr>
            <a:spLocks noChangeArrowheads="1"/>
          </p:cNvSpPr>
          <p:nvPr/>
        </p:nvSpPr>
        <p:spPr bwMode="auto">
          <a:xfrm>
            <a:off x="0" y="5318"/>
            <a:ext cx="9144000" cy="838200"/>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91424" tIns="45713" rIns="91424" bIns="45713" anchor="ctr"/>
          <a:lstStyle/>
          <a:p>
            <a:pPr algn="ctr" eaLnBrk="0" hangingPunct="0">
              <a:defRPr/>
            </a:pPr>
            <a:r>
              <a:rPr lang="en-US" sz="2500" b="1" dirty="0" smtClean="0">
                <a:solidFill>
                  <a:srgbClr val="7030A0"/>
                </a:solidFill>
                <a:effectLst>
                  <a:outerShdw blurRad="38100" dist="38100" dir="2700000" algn="tl">
                    <a:srgbClr val="000000"/>
                  </a:outerShdw>
                </a:effectLst>
                <a:latin typeface="Comic Sans MS" pitchFamily="66" charset="0"/>
              </a:rPr>
              <a:t>Hollow</a:t>
            </a:r>
            <a:r>
              <a:rPr lang="en-US" sz="2200" b="1" dirty="0" smtClean="0">
                <a:solidFill>
                  <a:srgbClr val="7030A0"/>
                </a:solidFill>
                <a:effectLst>
                  <a:outerShdw blurRad="38100" dist="38100" dir="2700000" algn="tl">
                    <a:srgbClr val="000000"/>
                  </a:outerShdw>
                </a:effectLst>
                <a:latin typeface="Comic Sans MS" pitchFamily="66" charset="0"/>
              </a:rPr>
              <a:t> </a:t>
            </a:r>
            <a:r>
              <a:rPr lang="en-US" sz="2500" b="1" dirty="0" smtClean="0">
                <a:solidFill>
                  <a:srgbClr val="7030A0"/>
                </a:solidFill>
                <a:effectLst>
                  <a:outerShdw blurRad="38100" dist="38100" dir="2700000" algn="tl">
                    <a:srgbClr val="000000"/>
                  </a:outerShdw>
                </a:effectLst>
                <a:latin typeface="Comic Sans MS" pitchFamily="66" charset="0"/>
              </a:rPr>
              <a:t>atom spectra observation</a:t>
            </a:r>
          </a:p>
        </p:txBody>
      </p:sp>
      <p:sp>
        <p:nvSpPr>
          <p:cNvPr id="226312" name="Text Box 8"/>
          <p:cNvSpPr txBox="1">
            <a:spLocks noChangeArrowheads="1"/>
          </p:cNvSpPr>
          <p:nvPr/>
        </p:nvSpPr>
        <p:spPr bwMode="auto">
          <a:xfrm>
            <a:off x="185578" y="6523036"/>
            <a:ext cx="3612431" cy="292374"/>
          </a:xfrm>
          <a:prstGeom prst="rect">
            <a:avLst/>
          </a:prstGeom>
          <a:noFill/>
          <a:ln w="9525">
            <a:noFill/>
            <a:miter lim="800000"/>
            <a:headEnd/>
            <a:tailEnd/>
          </a:ln>
        </p:spPr>
        <p:txBody>
          <a:bodyPr wrap="none" lIns="91424" tIns="45713" rIns="91424" bIns="45713">
            <a:spAutoFit/>
          </a:bodyPr>
          <a:lstStyle/>
          <a:p>
            <a:r>
              <a:rPr lang="en-US" sz="1300" i="1" dirty="0"/>
              <a:t>[*] U. </a:t>
            </a:r>
            <a:r>
              <a:rPr lang="en-US" altLang="ja-JP" sz="1300" i="1" dirty="0" err="1">
                <a:ea typeface="MS PGothic" pitchFamily="34" charset="-128"/>
              </a:rPr>
              <a:t>Andiel</a:t>
            </a:r>
            <a:r>
              <a:rPr lang="en-US" altLang="ja-JP" sz="1300" i="1" dirty="0">
                <a:ea typeface="MS PGothic" pitchFamily="34" charset="-128"/>
              </a:rPr>
              <a:t> et al., Appl. Phys. </a:t>
            </a:r>
            <a:r>
              <a:rPr lang="en-US" altLang="ja-JP" sz="1300" i="1" dirty="0" err="1">
                <a:ea typeface="MS PGothic" pitchFamily="34" charset="-128"/>
              </a:rPr>
              <a:t>Lett</a:t>
            </a:r>
            <a:r>
              <a:rPr lang="en-US" altLang="ja-JP" sz="1300" i="1" dirty="0">
                <a:ea typeface="MS PGothic" pitchFamily="34" charset="-128"/>
              </a:rPr>
              <a:t>. 80, 198 (2002)</a:t>
            </a:r>
            <a:r>
              <a:rPr lang="ru-RU" altLang="ja-JP" sz="1300" i="1" dirty="0"/>
              <a:t> </a:t>
            </a:r>
            <a:endParaRPr lang="ru-RU" sz="1300" i="1" dirty="0"/>
          </a:p>
        </p:txBody>
      </p:sp>
      <p:sp>
        <p:nvSpPr>
          <p:cNvPr id="226313" name="Text Box 9"/>
          <p:cNvSpPr txBox="1">
            <a:spLocks noChangeArrowheads="1"/>
          </p:cNvSpPr>
          <p:nvPr/>
        </p:nvSpPr>
        <p:spPr bwMode="auto">
          <a:xfrm>
            <a:off x="1603216" y="2779716"/>
            <a:ext cx="1144384" cy="369318"/>
          </a:xfrm>
          <a:prstGeom prst="rect">
            <a:avLst/>
          </a:prstGeom>
          <a:noFill/>
          <a:ln w="9525">
            <a:noFill/>
            <a:miter lim="800000"/>
            <a:headEnd/>
            <a:tailEnd/>
          </a:ln>
        </p:spPr>
        <p:txBody>
          <a:bodyPr wrap="none" lIns="91424" tIns="45713" rIns="91424" bIns="45713">
            <a:spAutoFit/>
          </a:bodyPr>
          <a:lstStyle/>
          <a:p>
            <a:r>
              <a:rPr lang="en-US" b="1" dirty="0">
                <a:solidFill>
                  <a:srgbClr val="CC0000"/>
                </a:solidFill>
              </a:rPr>
              <a:t>KK hollow</a:t>
            </a:r>
            <a:endParaRPr lang="ru-RU" b="1" dirty="0">
              <a:solidFill>
                <a:srgbClr val="CC0000"/>
              </a:solidFill>
            </a:endParaRPr>
          </a:p>
        </p:txBody>
      </p:sp>
      <p:sp>
        <p:nvSpPr>
          <p:cNvPr id="226314" name="Text Box 10"/>
          <p:cNvSpPr txBox="1">
            <a:spLocks noChangeArrowheads="1"/>
          </p:cNvSpPr>
          <p:nvPr/>
        </p:nvSpPr>
        <p:spPr bwMode="auto">
          <a:xfrm>
            <a:off x="3616165" y="2755901"/>
            <a:ext cx="1115529" cy="369318"/>
          </a:xfrm>
          <a:prstGeom prst="rect">
            <a:avLst/>
          </a:prstGeom>
          <a:noFill/>
          <a:ln w="9525">
            <a:noFill/>
            <a:miter lim="800000"/>
            <a:headEnd/>
            <a:tailEnd/>
          </a:ln>
        </p:spPr>
        <p:txBody>
          <a:bodyPr wrap="none" lIns="91424" tIns="45713" rIns="91424" bIns="45713">
            <a:spAutoFit/>
          </a:bodyPr>
          <a:lstStyle/>
          <a:p>
            <a:r>
              <a:rPr lang="en-US" b="1" dirty="0">
                <a:solidFill>
                  <a:srgbClr val="CC0000"/>
                </a:solidFill>
              </a:rPr>
              <a:t>KL hollow</a:t>
            </a:r>
            <a:endParaRPr lang="ru-RU" b="1" dirty="0">
              <a:solidFill>
                <a:srgbClr val="CC0000"/>
              </a:solidFill>
            </a:endParaRPr>
          </a:p>
        </p:txBody>
      </p:sp>
      <p:sp>
        <p:nvSpPr>
          <p:cNvPr id="226315" name="Oval 11"/>
          <p:cNvSpPr>
            <a:spLocks noChangeArrowheads="1"/>
          </p:cNvSpPr>
          <p:nvPr/>
        </p:nvSpPr>
        <p:spPr bwMode="auto">
          <a:xfrm>
            <a:off x="1480977" y="1793878"/>
            <a:ext cx="1427162" cy="1439863"/>
          </a:xfrm>
          <a:prstGeom prst="ellipse">
            <a:avLst/>
          </a:prstGeom>
          <a:noFill/>
          <a:ln w="28575">
            <a:solidFill>
              <a:srgbClr val="CC0000"/>
            </a:solidFill>
            <a:round/>
            <a:headEnd/>
            <a:tailEnd/>
          </a:ln>
        </p:spPr>
        <p:txBody>
          <a:bodyPr wrap="none" lIns="91424" tIns="45713" rIns="91424" bIns="45713" anchor="ctr"/>
          <a:lstStyle/>
          <a:p>
            <a:endParaRPr lang="en-US"/>
          </a:p>
        </p:txBody>
      </p:sp>
      <p:sp>
        <p:nvSpPr>
          <p:cNvPr id="226316" name="Oval 12"/>
          <p:cNvSpPr>
            <a:spLocks noChangeArrowheads="1"/>
          </p:cNvSpPr>
          <p:nvPr/>
        </p:nvSpPr>
        <p:spPr bwMode="auto">
          <a:xfrm>
            <a:off x="3497102" y="1773242"/>
            <a:ext cx="1368426" cy="1439862"/>
          </a:xfrm>
          <a:prstGeom prst="ellipse">
            <a:avLst/>
          </a:prstGeom>
          <a:noFill/>
          <a:ln w="28575">
            <a:solidFill>
              <a:srgbClr val="CC0000"/>
            </a:solidFill>
            <a:round/>
            <a:headEnd/>
            <a:tailEnd/>
          </a:ln>
        </p:spPr>
        <p:txBody>
          <a:bodyPr wrap="none" lIns="91424" tIns="45713" rIns="91424" bIns="45713" anchor="ctr"/>
          <a:lstStyle/>
          <a:p>
            <a:endParaRPr lang="en-US"/>
          </a:p>
        </p:txBody>
      </p:sp>
      <p:grpSp>
        <p:nvGrpSpPr>
          <p:cNvPr id="2" name="Group 14"/>
          <p:cNvGrpSpPr>
            <a:grpSpLocks/>
          </p:cNvGrpSpPr>
          <p:nvPr/>
        </p:nvGrpSpPr>
        <p:grpSpPr bwMode="auto">
          <a:xfrm>
            <a:off x="5918600" y="1104975"/>
            <a:ext cx="3090863" cy="2736850"/>
            <a:chOff x="0" y="1317"/>
            <a:chExt cx="3765" cy="2821"/>
          </a:xfrm>
        </p:grpSpPr>
        <p:pic>
          <p:nvPicPr>
            <p:cNvPr id="56335" name="Рисунок 1" descr="рис4 схема спектра.jpg"/>
            <p:cNvPicPr>
              <a:picLocks noChangeAspect="1" noChangeArrowheads="1"/>
            </p:cNvPicPr>
            <p:nvPr/>
          </p:nvPicPr>
          <p:blipFill>
            <a:blip r:embed="rId7" cstate="email">
              <a:lum bright="-6000" contrast="30000"/>
            </a:blip>
            <a:srcRect/>
            <a:stretch>
              <a:fillRect/>
            </a:stretch>
          </p:blipFill>
          <p:spPr bwMode="auto">
            <a:xfrm>
              <a:off x="0" y="1317"/>
              <a:ext cx="3765" cy="2821"/>
            </a:xfrm>
            <a:prstGeom prst="rect">
              <a:avLst/>
            </a:prstGeom>
            <a:noFill/>
            <a:ln w="9525">
              <a:noFill/>
              <a:miter lim="800000"/>
              <a:headEnd/>
              <a:tailEnd/>
            </a:ln>
          </p:spPr>
        </p:pic>
        <p:sp>
          <p:nvSpPr>
            <p:cNvPr id="56336" name="Rectangle 16"/>
            <p:cNvSpPr>
              <a:spLocks noChangeArrowheads="1"/>
            </p:cNvSpPr>
            <p:nvPr/>
          </p:nvSpPr>
          <p:spPr bwMode="auto">
            <a:xfrm>
              <a:off x="619" y="2169"/>
              <a:ext cx="1043" cy="272"/>
            </a:xfrm>
            <a:prstGeom prst="rect">
              <a:avLst/>
            </a:prstGeom>
            <a:solidFill>
              <a:schemeClr val="bg1"/>
            </a:solidFill>
            <a:ln w="9525">
              <a:noFill/>
              <a:miter lim="800000"/>
              <a:headEnd/>
              <a:tailEnd/>
            </a:ln>
          </p:spPr>
          <p:txBody>
            <a:bodyPr wrap="none" anchor="ctr"/>
            <a:lstStyle/>
            <a:p>
              <a:endParaRPr lang="en-US"/>
            </a:p>
          </p:txBody>
        </p:sp>
        <p:sp>
          <p:nvSpPr>
            <p:cNvPr id="56337" name="Text Box 17"/>
            <p:cNvSpPr txBox="1">
              <a:spLocks noChangeArrowheads="1"/>
            </p:cNvSpPr>
            <p:nvPr/>
          </p:nvSpPr>
          <p:spPr bwMode="auto">
            <a:xfrm>
              <a:off x="748" y="2490"/>
              <a:ext cx="988" cy="412"/>
            </a:xfrm>
            <a:prstGeom prst="rect">
              <a:avLst/>
            </a:prstGeom>
            <a:noFill/>
            <a:ln w="9525">
              <a:noFill/>
              <a:miter lim="800000"/>
              <a:headEnd/>
              <a:tailEnd/>
            </a:ln>
          </p:spPr>
          <p:txBody>
            <a:bodyPr wrap="none">
              <a:spAutoFit/>
            </a:bodyPr>
            <a:lstStyle/>
            <a:p>
              <a:r>
                <a:rPr lang="en-US" sz="1000" b="1" dirty="0">
                  <a:solidFill>
                    <a:srgbClr val="CC0000"/>
                  </a:solidFill>
                  <a:latin typeface="Comic Sans MS" pitchFamily="66" charset="0"/>
                </a:rPr>
                <a:t>KK hollow</a:t>
              </a:r>
            </a:p>
            <a:p>
              <a:r>
                <a:rPr lang="en-US" sz="1000" b="1" dirty="0">
                  <a:solidFill>
                    <a:srgbClr val="CC0000"/>
                  </a:solidFill>
                  <a:latin typeface="Comic Sans MS" pitchFamily="66" charset="0"/>
                </a:rPr>
                <a:t>atom lines</a:t>
              </a:r>
              <a:endParaRPr lang="ru-RU" sz="1000" b="1" dirty="0">
                <a:solidFill>
                  <a:srgbClr val="CC0000"/>
                </a:solidFill>
                <a:latin typeface="Comic Sans MS" pitchFamily="66" charset="0"/>
              </a:endParaRPr>
            </a:p>
          </p:txBody>
        </p:sp>
        <p:sp>
          <p:nvSpPr>
            <p:cNvPr id="56338" name="Text Box 18"/>
            <p:cNvSpPr txBox="1">
              <a:spLocks noChangeArrowheads="1"/>
            </p:cNvSpPr>
            <p:nvPr/>
          </p:nvSpPr>
          <p:spPr bwMode="auto">
            <a:xfrm>
              <a:off x="2560" y="2487"/>
              <a:ext cx="988" cy="412"/>
            </a:xfrm>
            <a:prstGeom prst="rect">
              <a:avLst/>
            </a:prstGeom>
            <a:noFill/>
            <a:ln w="9525">
              <a:noFill/>
              <a:miter lim="800000"/>
              <a:headEnd/>
              <a:tailEnd/>
            </a:ln>
          </p:spPr>
          <p:txBody>
            <a:bodyPr wrap="none">
              <a:spAutoFit/>
            </a:bodyPr>
            <a:lstStyle/>
            <a:p>
              <a:r>
                <a:rPr lang="en-US" sz="1000" b="1" dirty="0">
                  <a:solidFill>
                    <a:srgbClr val="5A0DAF"/>
                  </a:solidFill>
                  <a:latin typeface="Comic Sans MS" pitchFamily="66" charset="0"/>
                </a:rPr>
                <a:t>KL hollow</a:t>
              </a:r>
            </a:p>
            <a:p>
              <a:r>
                <a:rPr lang="en-US" sz="1000" b="1" dirty="0">
                  <a:solidFill>
                    <a:srgbClr val="5A0DAF"/>
                  </a:solidFill>
                  <a:latin typeface="Comic Sans MS" pitchFamily="66" charset="0"/>
                </a:rPr>
                <a:t>atom lines</a:t>
              </a:r>
              <a:endParaRPr lang="ru-RU" sz="1000" b="1" dirty="0">
                <a:solidFill>
                  <a:srgbClr val="5A0DAF"/>
                </a:solidFill>
                <a:latin typeface="Comic Sans MS" pitchFamily="66" charset="0"/>
              </a:endParaRPr>
            </a:p>
          </p:txBody>
        </p:sp>
        <p:sp>
          <p:nvSpPr>
            <p:cNvPr id="56339" name="Line 19"/>
            <p:cNvSpPr>
              <a:spLocks noChangeShapeType="1"/>
            </p:cNvSpPr>
            <p:nvPr/>
          </p:nvSpPr>
          <p:spPr bwMode="auto">
            <a:xfrm flipH="1">
              <a:off x="2336" y="2794"/>
              <a:ext cx="408" cy="545"/>
            </a:xfrm>
            <a:prstGeom prst="line">
              <a:avLst/>
            </a:prstGeom>
            <a:noFill/>
            <a:ln w="28575">
              <a:solidFill>
                <a:srgbClr val="5A0DAF"/>
              </a:solidFill>
              <a:round/>
              <a:headEnd/>
              <a:tailEnd type="triangle" w="med" len="med"/>
            </a:ln>
          </p:spPr>
          <p:txBody>
            <a:bodyPr/>
            <a:lstStyle/>
            <a:p>
              <a:endParaRPr lang="en-US"/>
            </a:p>
          </p:txBody>
        </p:sp>
        <p:sp>
          <p:nvSpPr>
            <p:cNvPr id="56340" name="Line 20"/>
            <p:cNvSpPr>
              <a:spLocks noChangeShapeType="1"/>
            </p:cNvSpPr>
            <p:nvPr/>
          </p:nvSpPr>
          <p:spPr bwMode="auto">
            <a:xfrm>
              <a:off x="2744" y="2794"/>
              <a:ext cx="409" cy="635"/>
            </a:xfrm>
            <a:prstGeom prst="line">
              <a:avLst/>
            </a:prstGeom>
            <a:noFill/>
            <a:ln w="28575">
              <a:solidFill>
                <a:srgbClr val="5A0DAF"/>
              </a:solidFill>
              <a:round/>
              <a:headEnd/>
              <a:tailEnd type="triangle" w="med" len="med"/>
            </a:ln>
          </p:spPr>
          <p:txBody>
            <a:bodyPr/>
            <a:lstStyle/>
            <a:p>
              <a:endParaRPr lang="en-US"/>
            </a:p>
          </p:txBody>
        </p:sp>
        <p:sp>
          <p:nvSpPr>
            <p:cNvPr id="56341" name="Line 21"/>
            <p:cNvSpPr>
              <a:spLocks noChangeShapeType="1"/>
            </p:cNvSpPr>
            <p:nvPr/>
          </p:nvSpPr>
          <p:spPr bwMode="auto">
            <a:xfrm>
              <a:off x="2744" y="2794"/>
              <a:ext cx="46" cy="590"/>
            </a:xfrm>
            <a:prstGeom prst="line">
              <a:avLst/>
            </a:prstGeom>
            <a:noFill/>
            <a:ln w="28575">
              <a:solidFill>
                <a:srgbClr val="5A0DAF"/>
              </a:solidFill>
              <a:round/>
              <a:headEnd/>
              <a:tailEnd type="triangle" w="med" len="med"/>
            </a:ln>
          </p:spPr>
          <p:txBody>
            <a:bodyPr/>
            <a:lstStyle/>
            <a:p>
              <a:endParaRPr lang="en-US"/>
            </a:p>
          </p:txBody>
        </p:sp>
        <p:sp>
          <p:nvSpPr>
            <p:cNvPr id="56342" name="Oval 22"/>
            <p:cNvSpPr>
              <a:spLocks noChangeArrowheads="1"/>
            </p:cNvSpPr>
            <p:nvPr/>
          </p:nvSpPr>
          <p:spPr bwMode="auto">
            <a:xfrm>
              <a:off x="567" y="3112"/>
              <a:ext cx="1179" cy="816"/>
            </a:xfrm>
            <a:prstGeom prst="ellipse">
              <a:avLst/>
            </a:prstGeom>
            <a:noFill/>
            <a:ln w="28575">
              <a:solidFill>
                <a:srgbClr val="CC0000"/>
              </a:solidFill>
              <a:round/>
              <a:headEnd/>
              <a:tailEnd/>
            </a:ln>
          </p:spPr>
          <p:txBody>
            <a:bodyPr wrap="none" anchor="ctr"/>
            <a:lstStyle/>
            <a:p>
              <a:endParaRPr lang="en-US"/>
            </a:p>
          </p:txBody>
        </p:sp>
      </p:grpSp>
      <p:sp>
        <p:nvSpPr>
          <p:cNvPr id="24" name="Text Box 3"/>
          <p:cNvSpPr txBox="1">
            <a:spLocks noChangeArrowheads="1"/>
          </p:cNvSpPr>
          <p:nvPr/>
        </p:nvSpPr>
        <p:spPr bwMode="auto">
          <a:xfrm>
            <a:off x="6523627" y="6054350"/>
            <a:ext cx="2471477" cy="646317"/>
          </a:xfrm>
          <a:prstGeom prst="rect">
            <a:avLst/>
          </a:prstGeom>
          <a:noFill/>
          <a:ln w="9525">
            <a:noFill/>
            <a:miter lim="800000"/>
            <a:headEnd/>
            <a:tailEnd/>
          </a:ln>
        </p:spPr>
        <p:txBody>
          <a:bodyPr wrap="none" lIns="91424" tIns="45713" rIns="91424" bIns="45713">
            <a:spAutoFit/>
          </a:bodyPr>
          <a:lstStyle/>
          <a:p>
            <a:pPr algn="r"/>
            <a:r>
              <a:rPr lang="en-US" b="1" i="1" dirty="0"/>
              <a:t>High contrast of OPCPA </a:t>
            </a:r>
          </a:p>
          <a:p>
            <a:pPr algn="r"/>
            <a:r>
              <a:rPr lang="en-US" b="1" i="1" dirty="0">
                <a:solidFill>
                  <a:srgbClr val="CC0000"/>
                </a:solidFill>
              </a:rPr>
              <a:t>Vulcan PW laser</a:t>
            </a:r>
            <a:endParaRPr lang="ru-RU" b="1" i="1" dirty="0">
              <a:solidFill>
                <a:srgbClr val="CC0000"/>
              </a:solidFill>
            </a:endParaRPr>
          </a:p>
        </p:txBody>
      </p:sp>
      <p:sp>
        <p:nvSpPr>
          <p:cNvPr id="25" name="Text Box 5"/>
          <p:cNvSpPr txBox="1">
            <a:spLocks noChangeArrowheads="1"/>
          </p:cNvSpPr>
          <p:nvPr/>
        </p:nvSpPr>
        <p:spPr bwMode="auto">
          <a:xfrm>
            <a:off x="5980079" y="5117729"/>
            <a:ext cx="3015024" cy="369318"/>
          </a:xfrm>
          <a:prstGeom prst="rect">
            <a:avLst/>
          </a:prstGeom>
          <a:noFill/>
          <a:ln w="9525">
            <a:noFill/>
            <a:miter lim="800000"/>
            <a:headEnd/>
            <a:tailEnd/>
          </a:ln>
        </p:spPr>
        <p:txBody>
          <a:bodyPr wrap="none" lIns="91424" tIns="45713" rIns="91424" bIns="45713">
            <a:spAutoFit/>
          </a:bodyPr>
          <a:lstStyle/>
          <a:p>
            <a:pPr algn="r"/>
            <a:r>
              <a:rPr lang="en-US" b="1" dirty="0"/>
              <a:t>Laser energy – </a:t>
            </a:r>
            <a:r>
              <a:rPr lang="en-US" b="1" dirty="0">
                <a:solidFill>
                  <a:srgbClr val="CC0000"/>
                </a:solidFill>
              </a:rPr>
              <a:t>160 J on target</a:t>
            </a:r>
            <a:endParaRPr lang="ru-RU" b="1" dirty="0">
              <a:solidFill>
                <a:srgbClr val="CC0000"/>
              </a:solidFill>
            </a:endParaRPr>
          </a:p>
        </p:txBody>
      </p:sp>
      <p:sp>
        <p:nvSpPr>
          <p:cNvPr id="26" name="Text Box 6"/>
          <p:cNvSpPr txBox="1">
            <a:spLocks noChangeArrowheads="1"/>
          </p:cNvSpPr>
          <p:nvPr/>
        </p:nvSpPr>
        <p:spPr bwMode="auto">
          <a:xfrm>
            <a:off x="6175455" y="5411416"/>
            <a:ext cx="2819649" cy="369318"/>
          </a:xfrm>
          <a:prstGeom prst="rect">
            <a:avLst/>
          </a:prstGeom>
          <a:noFill/>
          <a:ln w="9525">
            <a:noFill/>
            <a:miter lim="800000"/>
            <a:headEnd/>
            <a:tailEnd/>
          </a:ln>
        </p:spPr>
        <p:txBody>
          <a:bodyPr wrap="none" lIns="91424" tIns="45713" rIns="91424" bIns="45713">
            <a:spAutoFit/>
          </a:bodyPr>
          <a:lstStyle/>
          <a:p>
            <a:pPr algn="r"/>
            <a:r>
              <a:rPr lang="en-US" b="1"/>
              <a:t>Pulse duration – 0.7 - 1.2 ps</a:t>
            </a:r>
            <a:endParaRPr lang="ru-RU" b="1"/>
          </a:p>
        </p:txBody>
      </p:sp>
      <p:sp>
        <p:nvSpPr>
          <p:cNvPr id="27" name="Text Box 7"/>
          <p:cNvSpPr txBox="1">
            <a:spLocks noChangeArrowheads="1"/>
          </p:cNvSpPr>
          <p:nvPr/>
        </p:nvSpPr>
        <p:spPr bwMode="auto">
          <a:xfrm>
            <a:off x="7403034" y="5693990"/>
            <a:ext cx="1592070" cy="369318"/>
          </a:xfrm>
          <a:prstGeom prst="rect">
            <a:avLst/>
          </a:prstGeom>
          <a:noFill/>
          <a:ln w="9525">
            <a:noFill/>
            <a:miter lim="800000"/>
            <a:headEnd/>
            <a:tailEnd/>
          </a:ln>
        </p:spPr>
        <p:txBody>
          <a:bodyPr wrap="none" lIns="91424" tIns="45713" rIns="91424" bIns="45713">
            <a:spAutoFit/>
          </a:bodyPr>
          <a:lstStyle/>
          <a:p>
            <a:pPr algn="r"/>
            <a:r>
              <a:rPr lang="en-US" b="1"/>
              <a:t>1</a:t>
            </a:r>
            <a:r>
              <a:rPr lang="en-US" b="1">
                <a:latin typeface="Symbol" pitchFamily="18" charset="2"/>
              </a:rPr>
              <a:t>w =  </a:t>
            </a:r>
            <a:r>
              <a:rPr lang="en-US" b="1">
                <a:cs typeface="Arial" pitchFamily="34" charset="0"/>
              </a:rPr>
              <a:t>1054 nm</a:t>
            </a:r>
            <a:endParaRPr lang="ru-RU" b="1">
              <a:cs typeface="Arial" pitchFamily="34" charset="0"/>
            </a:endParaRPr>
          </a:p>
        </p:txBody>
      </p:sp>
      <p:sp>
        <p:nvSpPr>
          <p:cNvPr id="28" name="Rectangle 11"/>
          <p:cNvSpPr>
            <a:spLocks noChangeArrowheads="1"/>
          </p:cNvSpPr>
          <p:nvPr/>
        </p:nvSpPr>
        <p:spPr bwMode="auto">
          <a:xfrm>
            <a:off x="6547562" y="4761524"/>
            <a:ext cx="2337595" cy="400095"/>
          </a:xfrm>
          <a:prstGeom prst="rect">
            <a:avLst/>
          </a:prstGeom>
          <a:noFill/>
          <a:ln w="9525">
            <a:noFill/>
            <a:miter lim="800000"/>
            <a:headEnd/>
            <a:tailEnd/>
          </a:ln>
        </p:spPr>
        <p:txBody>
          <a:bodyPr wrap="none" lIns="91424" tIns="45713" rIns="91424" bIns="45713" anchor="ctr">
            <a:spAutoFit/>
          </a:bodyPr>
          <a:lstStyle/>
          <a:p>
            <a:r>
              <a:rPr lang="en-US" altLang="ja-JP" sz="2000" b="1" i="1" dirty="0">
                <a:solidFill>
                  <a:srgbClr val="CC0000"/>
                </a:solidFill>
                <a:ea typeface="MS PGothic" pitchFamily="34" charset="-128"/>
              </a:rPr>
              <a:t>I</a:t>
            </a:r>
            <a:r>
              <a:rPr lang="en-US" altLang="ja-JP" sz="2000" b="1" baseline="-25000" dirty="0">
                <a:solidFill>
                  <a:srgbClr val="CC0000"/>
                </a:solidFill>
                <a:ea typeface="MS PGothic" pitchFamily="34" charset="-128"/>
              </a:rPr>
              <a:t> max</a:t>
            </a:r>
            <a:r>
              <a:rPr lang="en-US" altLang="ja-JP" sz="2000" b="1" dirty="0">
                <a:solidFill>
                  <a:srgbClr val="CC0000"/>
                </a:solidFill>
                <a:ea typeface="MS PGothic" pitchFamily="34" charset="-128"/>
              </a:rPr>
              <a:t>= 3</a:t>
            </a:r>
            <a:r>
              <a:rPr lang="en-US" altLang="ja-JP" sz="2000" b="1" dirty="0">
                <a:solidFill>
                  <a:srgbClr val="CC0000"/>
                </a:solidFill>
                <a:ea typeface="MS PGothic" pitchFamily="34" charset="-128"/>
                <a:sym typeface="Symbol" pitchFamily="18" charset="2"/>
              </a:rPr>
              <a:t></a:t>
            </a:r>
            <a:r>
              <a:rPr lang="en-US" altLang="ja-JP" sz="2000" b="1" dirty="0">
                <a:solidFill>
                  <a:srgbClr val="CC0000"/>
                </a:solidFill>
                <a:ea typeface="MS PGothic" pitchFamily="34" charset="-128"/>
              </a:rPr>
              <a:t>10</a:t>
            </a:r>
            <a:r>
              <a:rPr lang="en-US" altLang="ja-JP" sz="2000" b="1" baseline="30000" dirty="0">
                <a:solidFill>
                  <a:srgbClr val="CC0000"/>
                </a:solidFill>
                <a:ea typeface="MS PGothic" pitchFamily="34" charset="-128"/>
                <a:sym typeface="Symbol" pitchFamily="18" charset="2"/>
              </a:rPr>
              <a:t>20</a:t>
            </a:r>
            <a:r>
              <a:rPr lang="en-US" altLang="ja-JP" sz="2000" b="1" dirty="0">
                <a:solidFill>
                  <a:srgbClr val="CC0000"/>
                </a:solidFill>
                <a:ea typeface="MS PGothic" pitchFamily="34" charset="-128"/>
                <a:sym typeface="Symbol" pitchFamily="18" charset="2"/>
              </a:rPr>
              <a:t> W/cm</a:t>
            </a:r>
            <a:r>
              <a:rPr lang="en-US" altLang="ja-JP" sz="2000" b="1" baseline="30000" dirty="0">
                <a:solidFill>
                  <a:srgbClr val="CC0000"/>
                </a:solidFill>
                <a:ea typeface="MS PGothic" pitchFamily="34" charset="-128"/>
                <a:sym typeface="Symbol" pitchFamily="18" charset="2"/>
              </a:rPr>
              <a:t>2</a:t>
            </a:r>
            <a:r>
              <a:rPr lang="en-US" altLang="ja-JP" sz="2000" b="1" dirty="0">
                <a:ea typeface="MS PGothic" pitchFamily="34" charset="-128"/>
                <a:sym typeface="Symbol" pitchFamily="18" charset="2"/>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0" y="0"/>
            <a:ext cx="9144000" cy="838200"/>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91424" tIns="45713" rIns="91424" bIns="45713" anchor="ctr"/>
          <a:lstStyle/>
          <a:p>
            <a:pPr algn="ctr" eaLnBrk="0" hangingPunct="0">
              <a:defRPr/>
            </a:pPr>
            <a:r>
              <a:rPr lang="en-US" sz="2400" b="1" dirty="0">
                <a:solidFill>
                  <a:srgbClr val="7030A0"/>
                </a:solidFill>
                <a:effectLst>
                  <a:outerShdw blurRad="38100" dist="38100" dir="2700000" algn="tl">
                    <a:srgbClr val="000000"/>
                  </a:outerShdw>
                </a:effectLst>
                <a:latin typeface="Comic Sans MS" pitchFamily="66" charset="0"/>
              </a:rPr>
              <a:t>   NLTE ATOMIC spectra simulations</a:t>
            </a:r>
          </a:p>
        </p:txBody>
      </p:sp>
      <p:pic>
        <p:nvPicPr>
          <p:cNvPr id="227331" name="Picture 3" descr="Fig2"/>
          <p:cNvPicPr>
            <a:picLocks noChangeAspect="1" noChangeArrowheads="1"/>
          </p:cNvPicPr>
          <p:nvPr/>
        </p:nvPicPr>
        <p:blipFill>
          <a:blip r:embed="rId2" cstate="email">
            <a:lum contrast="12000"/>
          </a:blip>
          <a:srcRect/>
          <a:stretch>
            <a:fillRect/>
          </a:stretch>
        </p:blipFill>
        <p:spPr bwMode="auto">
          <a:xfrm>
            <a:off x="179391" y="1125542"/>
            <a:ext cx="3313112" cy="2638425"/>
          </a:xfrm>
          <a:prstGeom prst="rect">
            <a:avLst/>
          </a:prstGeom>
          <a:noFill/>
          <a:ln w="9525">
            <a:noFill/>
            <a:miter lim="800000"/>
            <a:headEnd/>
            <a:tailEnd/>
          </a:ln>
        </p:spPr>
      </p:pic>
      <p:sp>
        <p:nvSpPr>
          <p:cNvPr id="227332" name="Text Box 4"/>
          <p:cNvSpPr txBox="1">
            <a:spLocks noChangeArrowheads="1"/>
          </p:cNvSpPr>
          <p:nvPr/>
        </p:nvSpPr>
        <p:spPr bwMode="auto">
          <a:xfrm>
            <a:off x="179392" y="5013326"/>
            <a:ext cx="2232182" cy="923316"/>
          </a:xfrm>
          <a:prstGeom prst="rect">
            <a:avLst/>
          </a:prstGeom>
          <a:noFill/>
          <a:ln w="9525">
            <a:noFill/>
            <a:miter lim="800000"/>
            <a:headEnd/>
            <a:tailEnd/>
          </a:ln>
        </p:spPr>
        <p:txBody>
          <a:bodyPr wrap="none" lIns="91424" tIns="45713" rIns="91424" bIns="45713">
            <a:spAutoFit/>
          </a:bodyPr>
          <a:lstStyle/>
          <a:p>
            <a:r>
              <a:rPr lang="en-US" b="1"/>
              <a:t>bulk T</a:t>
            </a:r>
            <a:r>
              <a:rPr lang="en-US" b="1" baseline="-25000"/>
              <a:t>e</a:t>
            </a:r>
            <a:r>
              <a:rPr lang="en-US" b="1"/>
              <a:t> = 55 eV</a:t>
            </a:r>
          </a:p>
          <a:p>
            <a:r>
              <a:rPr lang="en-US" b="1"/>
              <a:t>N</a:t>
            </a:r>
            <a:r>
              <a:rPr lang="en-US" b="1" baseline="-25000"/>
              <a:t>e</a:t>
            </a:r>
            <a:r>
              <a:rPr lang="en-US" b="1"/>
              <a:t> = </a:t>
            </a:r>
            <a:r>
              <a:rPr lang="en-US" altLang="ja-JP" b="1">
                <a:ea typeface="MS PGothic" pitchFamily="34" charset="-128"/>
              </a:rPr>
              <a:t>3x10</a:t>
            </a:r>
            <a:r>
              <a:rPr lang="en-US" altLang="ja-JP" b="1" baseline="30000">
                <a:ea typeface="MS PGothic" pitchFamily="34" charset="-128"/>
              </a:rPr>
              <a:t>23</a:t>
            </a:r>
            <a:r>
              <a:rPr lang="en-US" altLang="ja-JP" b="1">
                <a:ea typeface="MS PGothic" pitchFamily="34" charset="-128"/>
              </a:rPr>
              <a:t> cm</a:t>
            </a:r>
            <a:r>
              <a:rPr lang="en-US" altLang="ja-JP" b="1" baseline="30000">
                <a:ea typeface="MS PGothic" pitchFamily="34" charset="-128"/>
              </a:rPr>
              <a:t>-3</a:t>
            </a:r>
            <a:r>
              <a:rPr lang="ru-RU" altLang="ja-JP" b="1"/>
              <a:t> </a:t>
            </a:r>
            <a:endParaRPr lang="en-US" altLang="ja-JP" b="1">
              <a:ea typeface="MS PGothic" pitchFamily="34" charset="-128"/>
            </a:endParaRPr>
          </a:p>
          <a:p>
            <a:r>
              <a:rPr lang="en-US" altLang="ja-JP" b="1">
                <a:solidFill>
                  <a:srgbClr val="CC0000"/>
                </a:solidFill>
                <a:ea typeface="MS PGothic" pitchFamily="34" charset="-128"/>
              </a:rPr>
              <a:t>5% of 5 keV</a:t>
            </a:r>
            <a:r>
              <a:rPr lang="ru-RU" altLang="ja-JP" b="1">
                <a:solidFill>
                  <a:srgbClr val="CC0000"/>
                </a:solidFill>
              </a:rPr>
              <a:t> </a:t>
            </a:r>
            <a:r>
              <a:rPr lang="en-US" altLang="ja-JP" b="1">
                <a:solidFill>
                  <a:srgbClr val="CC0000"/>
                </a:solidFill>
                <a:ea typeface="MS PGothic" pitchFamily="34" charset="-128"/>
              </a:rPr>
              <a:t>electrons</a:t>
            </a:r>
            <a:endParaRPr lang="ru-RU" b="1">
              <a:solidFill>
                <a:srgbClr val="CC0000"/>
              </a:solidFill>
            </a:endParaRPr>
          </a:p>
        </p:txBody>
      </p:sp>
      <p:sp>
        <p:nvSpPr>
          <p:cNvPr id="57349" name="Text Box 5"/>
          <p:cNvSpPr txBox="1">
            <a:spLocks noChangeArrowheads="1"/>
          </p:cNvSpPr>
          <p:nvPr/>
        </p:nvSpPr>
        <p:spPr bwMode="auto">
          <a:xfrm>
            <a:off x="4152901" y="865191"/>
            <a:ext cx="4418741" cy="307762"/>
          </a:xfrm>
          <a:prstGeom prst="rect">
            <a:avLst/>
          </a:prstGeom>
          <a:noFill/>
          <a:ln w="9525">
            <a:noFill/>
            <a:miter lim="800000"/>
            <a:headEnd/>
            <a:tailEnd/>
          </a:ln>
        </p:spPr>
        <p:txBody>
          <a:bodyPr wrap="none" lIns="91424" tIns="45713" rIns="91424" bIns="45713">
            <a:spAutoFit/>
          </a:bodyPr>
          <a:lstStyle/>
          <a:p>
            <a:r>
              <a:rPr lang="en-US" sz="1400" dirty="0"/>
              <a:t>// J. </a:t>
            </a:r>
            <a:r>
              <a:rPr lang="en-US" altLang="ja-JP" sz="1400" dirty="0" err="1">
                <a:ea typeface="MS PGothic" pitchFamily="34" charset="-128"/>
              </a:rPr>
              <a:t>Colgan</a:t>
            </a:r>
            <a:r>
              <a:rPr lang="en-US" altLang="ja-JP" sz="1400" dirty="0">
                <a:ea typeface="MS PGothic" pitchFamily="34" charset="-128"/>
              </a:rPr>
              <a:t> </a:t>
            </a:r>
            <a:r>
              <a:rPr lang="en-US" altLang="ja-JP" sz="1400" i="1" dirty="0">
                <a:ea typeface="MS PGothic" pitchFamily="34" charset="-128"/>
              </a:rPr>
              <a:t>et al</a:t>
            </a:r>
            <a:r>
              <a:rPr lang="en-US" altLang="ja-JP" sz="1400" dirty="0">
                <a:ea typeface="MS PGothic" pitchFamily="34" charset="-128"/>
              </a:rPr>
              <a:t>. </a:t>
            </a:r>
            <a:r>
              <a:rPr lang="en-US" altLang="ja-JP" sz="1400" i="1" dirty="0">
                <a:ea typeface="MS PGothic" pitchFamily="34" charset="-128"/>
              </a:rPr>
              <a:t>High Energy Density Physics</a:t>
            </a:r>
            <a:r>
              <a:rPr lang="en-US" altLang="ja-JP" sz="1400" dirty="0">
                <a:ea typeface="MS PGothic" pitchFamily="34" charset="-128"/>
              </a:rPr>
              <a:t> 7, 77 (2011)</a:t>
            </a:r>
            <a:r>
              <a:rPr lang="ru-RU" altLang="ja-JP" sz="1400" dirty="0"/>
              <a:t> </a:t>
            </a:r>
            <a:endParaRPr lang="ru-RU" sz="1400" dirty="0"/>
          </a:p>
        </p:txBody>
      </p:sp>
      <p:pic>
        <p:nvPicPr>
          <p:cNvPr id="57350" name="Picture 6" descr="spectra-calc-6"/>
          <p:cNvPicPr>
            <a:picLocks noChangeAspect="1" noChangeArrowheads="1"/>
          </p:cNvPicPr>
          <p:nvPr/>
        </p:nvPicPr>
        <p:blipFill>
          <a:blip r:embed="rId3" cstate="email"/>
          <a:srcRect/>
          <a:stretch>
            <a:fillRect/>
          </a:stretch>
        </p:blipFill>
        <p:spPr bwMode="auto">
          <a:xfrm>
            <a:off x="3881438" y="1168400"/>
            <a:ext cx="5181600" cy="5716588"/>
          </a:xfrm>
          <a:prstGeom prst="rect">
            <a:avLst/>
          </a:prstGeom>
          <a:noFill/>
          <a:ln w="9525">
            <a:noFill/>
            <a:miter lim="800000"/>
            <a:headEnd/>
            <a:tailEnd/>
          </a:ln>
        </p:spPr>
      </p:pic>
      <p:pic>
        <p:nvPicPr>
          <p:cNvPr id="227335" name="Picture 7" descr="spectra-calc-5"/>
          <p:cNvPicPr>
            <a:picLocks noChangeAspect="1" noChangeArrowheads="1"/>
          </p:cNvPicPr>
          <p:nvPr/>
        </p:nvPicPr>
        <p:blipFill>
          <a:blip r:embed="rId4" cstate="email"/>
          <a:srcRect/>
          <a:stretch>
            <a:fillRect/>
          </a:stretch>
        </p:blipFill>
        <p:spPr bwMode="auto">
          <a:xfrm>
            <a:off x="3881438" y="1168400"/>
            <a:ext cx="5181600" cy="5716588"/>
          </a:xfrm>
          <a:prstGeom prst="rect">
            <a:avLst/>
          </a:prstGeom>
          <a:noFill/>
          <a:ln w="9525">
            <a:noFill/>
            <a:miter lim="800000"/>
            <a:headEnd/>
            <a:tailEnd/>
          </a:ln>
        </p:spPr>
      </p:pic>
      <p:pic>
        <p:nvPicPr>
          <p:cNvPr id="227336" name="Picture 8" descr="spectra-calc-4"/>
          <p:cNvPicPr>
            <a:picLocks noChangeAspect="1" noChangeArrowheads="1"/>
          </p:cNvPicPr>
          <p:nvPr/>
        </p:nvPicPr>
        <p:blipFill>
          <a:blip r:embed="rId5" cstate="email"/>
          <a:srcRect/>
          <a:stretch>
            <a:fillRect/>
          </a:stretch>
        </p:blipFill>
        <p:spPr bwMode="auto">
          <a:xfrm>
            <a:off x="3881438" y="1168400"/>
            <a:ext cx="5181600" cy="5716588"/>
          </a:xfrm>
          <a:prstGeom prst="rect">
            <a:avLst/>
          </a:prstGeom>
          <a:noFill/>
          <a:ln w="9525">
            <a:noFill/>
            <a:miter lim="800000"/>
            <a:headEnd/>
            <a:tailEnd/>
          </a:ln>
        </p:spPr>
      </p:pic>
      <p:pic>
        <p:nvPicPr>
          <p:cNvPr id="227337" name="Picture 9" descr="spectra-calc-3"/>
          <p:cNvPicPr>
            <a:picLocks noChangeAspect="1" noChangeArrowheads="1"/>
          </p:cNvPicPr>
          <p:nvPr/>
        </p:nvPicPr>
        <p:blipFill>
          <a:blip r:embed="rId6" cstate="email"/>
          <a:srcRect/>
          <a:stretch>
            <a:fillRect/>
          </a:stretch>
        </p:blipFill>
        <p:spPr bwMode="auto">
          <a:xfrm>
            <a:off x="3881438" y="1168400"/>
            <a:ext cx="5181600" cy="5716588"/>
          </a:xfrm>
          <a:prstGeom prst="rect">
            <a:avLst/>
          </a:prstGeom>
          <a:noFill/>
          <a:ln w="9525">
            <a:noFill/>
            <a:miter lim="800000"/>
            <a:headEnd/>
            <a:tailEnd/>
          </a:ln>
        </p:spPr>
      </p:pic>
      <p:pic>
        <p:nvPicPr>
          <p:cNvPr id="227338" name="Picture 10" descr="spectra-calc-2"/>
          <p:cNvPicPr>
            <a:picLocks noChangeAspect="1" noChangeArrowheads="1"/>
          </p:cNvPicPr>
          <p:nvPr/>
        </p:nvPicPr>
        <p:blipFill>
          <a:blip r:embed="rId7" cstate="email"/>
          <a:srcRect/>
          <a:stretch>
            <a:fillRect/>
          </a:stretch>
        </p:blipFill>
        <p:spPr bwMode="auto">
          <a:xfrm>
            <a:off x="3881438" y="1168400"/>
            <a:ext cx="5181600" cy="5716588"/>
          </a:xfrm>
          <a:prstGeom prst="rect">
            <a:avLst/>
          </a:prstGeom>
          <a:noFill/>
          <a:ln w="9525">
            <a:noFill/>
            <a:miter lim="800000"/>
            <a:headEnd/>
            <a:tailEnd/>
          </a:ln>
        </p:spPr>
      </p:pic>
      <p:pic>
        <p:nvPicPr>
          <p:cNvPr id="227339" name="Picture 11" descr="spectra-calc-1"/>
          <p:cNvPicPr>
            <a:picLocks noChangeAspect="1" noChangeArrowheads="1"/>
          </p:cNvPicPr>
          <p:nvPr/>
        </p:nvPicPr>
        <p:blipFill>
          <a:blip r:embed="rId8" cstate="email"/>
          <a:srcRect/>
          <a:stretch>
            <a:fillRect/>
          </a:stretch>
        </p:blipFill>
        <p:spPr bwMode="auto">
          <a:xfrm>
            <a:off x="3881438" y="1168400"/>
            <a:ext cx="5181600" cy="5716588"/>
          </a:xfrm>
          <a:prstGeom prst="rect">
            <a:avLst/>
          </a:prstGeom>
          <a:noFill/>
          <a:ln w="9525">
            <a:noFill/>
            <a:miter lim="800000"/>
            <a:headEnd/>
            <a:tailEnd/>
          </a:ln>
        </p:spPr>
      </p:pic>
      <p:sp>
        <p:nvSpPr>
          <p:cNvPr id="227340" name="Text Box 12"/>
          <p:cNvSpPr txBox="1">
            <a:spLocks noChangeArrowheads="1"/>
          </p:cNvSpPr>
          <p:nvPr/>
        </p:nvSpPr>
        <p:spPr bwMode="auto">
          <a:xfrm>
            <a:off x="4011615" y="1279526"/>
            <a:ext cx="3624678" cy="369318"/>
          </a:xfrm>
          <a:prstGeom prst="rect">
            <a:avLst/>
          </a:prstGeom>
          <a:noFill/>
          <a:ln w="9525">
            <a:noFill/>
            <a:miter lim="800000"/>
            <a:headEnd/>
            <a:tailEnd/>
          </a:ln>
        </p:spPr>
        <p:txBody>
          <a:bodyPr wrap="none" lIns="91424" tIns="45713" rIns="91424" bIns="45713">
            <a:spAutoFit/>
          </a:bodyPr>
          <a:lstStyle/>
          <a:p>
            <a:r>
              <a:rPr lang="en-US" b="1" dirty="0">
                <a:solidFill>
                  <a:schemeClr val="bg2"/>
                </a:solidFill>
              </a:rPr>
              <a:t>No X-ray radiation, No hot electrons</a:t>
            </a:r>
            <a:endParaRPr lang="ru-RU" b="1" dirty="0">
              <a:solidFill>
                <a:schemeClr val="bg2"/>
              </a:solidFill>
            </a:endParaRPr>
          </a:p>
        </p:txBody>
      </p:sp>
      <p:sp>
        <p:nvSpPr>
          <p:cNvPr id="227341" name="Text Box 13"/>
          <p:cNvSpPr txBox="1">
            <a:spLocks noChangeArrowheads="1"/>
          </p:cNvSpPr>
          <p:nvPr/>
        </p:nvSpPr>
        <p:spPr bwMode="auto">
          <a:xfrm>
            <a:off x="3995739" y="2492377"/>
            <a:ext cx="3023937" cy="369318"/>
          </a:xfrm>
          <a:prstGeom prst="rect">
            <a:avLst/>
          </a:prstGeom>
          <a:noFill/>
          <a:ln w="9525">
            <a:noFill/>
            <a:miter lim="800000"/>
            <a:headEnd/>
            <a:tailEnd/>
          </a:ln>
        </p:spPr>
        <p:txBody>
          <a:bodyPr wrap="none" lIns="91424" tIns="45713" rIns="91424" bIns="45713">
            <a:spAutoFit/>
          </a:bodyPr>
          <a:lstStyle/>
          <a:p>
            <a:r>
              <a:rPr lang="en-US" b="1" dirty="0">
                <a:solidFill>
                  <a:srgbClr val="FF3300"/>
                </a:solidFill>
              </a:rPr>
              <a:t>5 </a:t>
            </a:r>
            <a:r>
              <a:rPr lang="en-US" b="1" dirty="0" err="1">
                <a:solidFill>
                  <a:srgbClr val="FF3300"/>
                </a:solidFill>
              </a:rPr>
              <a:t>keV</a:t>
            </a:r>
            <a:r>
              <a:rPr lang="en-US" b="1" dirty="0">
                <a:solidFill>
                  <a:srgbClr val="FF3300"/>
                </a:solidFill>
              </a:rPr>
              <a:t> electrons tail, No X-rays</a:t>
            </a:r>
            <a:endParaRPr lang="ru-RU" b="1" dirty="0">
              <a:solidFill>
                <a:srgbClr val="FF3300"/>
              </a:solidFill>
            </a:endParaRPr>
          </a:p>
        </p:txBody>
      </p:sp>
      <p:sp>
        <p:nvSpPr>
          <p:cNvPr id="227342" name="Text Box 14"/>
          <p:cNvSpPr txBox="1">
            <a:spLocks noChangeArrowheads="1"/>
          </p:cNvSpPr>
          <p:nvPr/>
        </p:nvSpPr>
        <p:spPr bwMode="auto">
          <a:xfrm>
            <a:off x="4003678" y="4437064"/>
            <a:ext cx="2459552" cy="369318"/>
          </a:xfrm>
          <a:prstGeom prst="rect">
            <a:avLst/>
          </a:prstGeom>
          <a:noFill/>
          <a:ln w="9525">
            <a:noFill/>
            <a:miter lim="800000"/>
            <a:headEnd/>
            <a:tailEnd/>
          </a:ln>
        </p:spPr>
        <p:txBody>
          <a:bodyPr wrap="none" lIns="91424" tIns="45713" rIns="91424" bIns="45713">
            <a:spAutoFit/>
          </a:bodyPr>
          <a:lstStyle/>
          <a:p>
            <a:r>
              <a:rPr lang="en-US" b="1">
                <a:solidFill>
                  <a:schemeClr val="accent2"/>
                </a:solidFill>
              </a:rPr>
              <a:t>Ultra intense keV X-rays</a:t>
            </a:r>
            <a:endParaRPr lang="ru-RU" b="1">
              <a:solidFill>
                <a:schemeClr val="accent2"/>
              </a:solidFill>
            </a:endParaRPr>
          </a:p>
        </p:txBody>
      </p:sp>
      <p:sp>
        <p:nvSpPr>
          <p:cNvPr id="227343" name="Text Box 15"/>
          <p:cNvSpPr txBox="1">
            <a:spLocks noChangeArrowheads="1"/>
          </p:cNvSpPr>
          <p:nvPr/>
        </p:nvSpPr>
        <p:spPr bwMode="auto">
          <a:xfrm>
            <a:off x="3606802" y="5013326"/>
            <a:ext cx="1273073" cy="400095"/>
          </a:xfrm>
          <a:prstGeom prst="rect">
            <a:avLst/>
          </a:prstGeom>
          <a:noFill/>
          <a:ln w="9525">
            <a:noFill/>
            <a:miter lim="800000"/>
            <a:headEnd/>
            <a:tailEnd/>
          </a:ln>
        </p:spPr>
        <p:txBody>
          <a:bodyPr wrap="none" lIns="91424" tIns="45713" rIns="91424" bIns="45713">
            <a:spAutoFit/>
          </a:bodyPr>
          <a:lstStyle/>
          <a:p>
            <a:r>
              <a:rPr lang="en-US" sz="2000" b="1" dirty="0">
                <a:solidFill>
                  <a:srgbClr val="CC0066"/>
                </a:solidFill>
              </a:rPr>
              <a:t>Combined</a:t>
            </a:r>
            <a:endParaRPr lang="ru-RU" sz="2000" b="1" dirty="0">
              <a:solidFill>
                <a:srgbClr val="CC0066"/>
              </a:solidFill>
            </a:endParaRPr>
          </a:p>
        </p:txBody>
      </p:sp>
      <p:grpSp>
        <p:nvGrpSpPr>
          <p:cNvPr id="2" name="Group 16"/>
          <p:cNvGrpSpPr>
            <a:grpSpLocks/>
          </p:cNvGrpSpPr>
          <p:nvPr/>
        </p:nvGrpSpPr>
        <p:grpSpPr bwMode="auto">
          <a:xfrm flipH="1">
            <a:off x="3" y="1125538"/>
            <a:ext cx="3851275" cy="3384550"/>
            <a:chOff x="-16" y="1018"/>
            <a:chExt cx="3554" cy="2650"/>
          </a:xfrm>
        </p:grpSpPr>
        <p:pic>
          <p:nvPicPr>
            <p:cNvPr id="57361" name="Picture 17"/>
            <p:cNvPicPr>
              <a:picLocks noChangeAspect="1" noChangeArrowheads="1"/>
            </p:cNvPicPr>
            <p:nvPr/>
          </p:nvPicPr>
          <p:blipFill>
            <a:blip r:embed="rId9" cstate="email">
              <a:lum bright="-12000" contrast="24000"/>
            </a:blip>
            <a:srcRect/>
            <a:stretch>
              <a:fillRect/>
            </a:stretch>
          </p:blipFill>
          <p:spPr bwMode="auto">
            <a:xfrm>
              <a:off x="0" y="2205"/>
              <a:ext cx="3538" cy="1463"/>
            </a:xfrm>
            <a:prstGeom prst="rect">
              <a:avLst/>
            </a:prstGeom>
            <a:noFill/>
            <a:ln w="9525">
              <a:noFill/>
              <a:miter lim="800000"/>
              <a:headEnd/>
              <a:tailEnd/>
            </a:ln>
          </p:spPr>
        </p:pic>
        <p:pic>
          <p:nvPicPr>
            <p:cNvPr id="57362" name="Picture 18"/>
            <p:cNvPicPr>
              <a:picLocks noChangeAspect="1" noChangeArrowheads="1"/>
            </p:cNvPicPr>
            <p:nvPr/>
          </p:nvPicPr>
          <p:blipFill>
            <a:blip r:embed="rId10" cstate="email">
              <a:lum bright="-12000" contrast="24000"/>
            </a:blip>
            <a:srcRect/>
            <a:stretch>
              <a:fillRect/>
            </a:stretch>
          </p:blipFill>
          <p:spPr bwMode="auto">
            <a:xfrm>
              <a:off x="-16" y="1018"/>
              <a:ext cx="3515" cy="115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7332"/>
                                        </p:tgtEl>
                                        <p:attrNameLst>
                                          <p:attrName>style.visibility</p:attrName>
                                        </p:attrNameLst>
                                      </p:cBhvr>
                                      <p:to>
                                        <p:strVal val="visible"/>
                                      </p:to>
                                    </p:set>
                                    <p:animEffect transition="in" filter="blinds(horizontal)">
                                      <p:cBhvr>
                                        <p:cTn id="7" dur="500"/>
                                        <p:tgtEl>
                                          <p:spTgt spid="2273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7335"/>
                                        </p:tgtEl>
                                        <p:attrNameLst>
                                          <p:attrName>style.visibility</p:attrName>
                                        </p:attrNameLst>
                                      </p:cBhvr>
                                      <p:to>
                                        <p:strVal val="visible"/>
                                      </p:to>
                                    </p:set>
                                  </p:childTnLst>
                                </p:cTn>
                              </p:par>
                              <p:par>
                                <p:cTn id="12" presetID="3" presetClass="entr" presetSubtype="10" fill="hold" grpId="0" nodeType="withEffect">
                                  <p:stCondLst>
                                    <p:cond delay="0"/>
                                  </p:stCondLst>
                                  <p:childTnLst>
                                    <p:set>
                                      <p:cBhvr>
                                        <p:cTn id="13" dur="1" fill="hold">
                                          <p:stCondLst>
                                            <p:cond delay="0"/>
                                          </p:stCondLst>
                                        </p:cTn>
                                        <p:tgtEl>
                                          <p:spTgt spid="227340"/>
                                        </p:tgtEl>
                                        <p:attrNameLst>
                                          <p:attrName>style.visibility</p:attrName>
                                        </p:attrNameLst>
                                      </p:cBhvr>
                                      <p:to>
                                        <p:strVal val="visible"/>
                                      </p:to>
                                    </p:set>
                                    <p:animEffect transition="in" filter="blinds(horizontal)">
                                      <p:cBhvr>
                                        <p:cTn id="14" dur="500"/>
                                        <p:tgtEl>
                                          <p:spTgt spid="22734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336"/>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227341"/>
                                        </p:tgtEl>
                                        <p:attrNameLst>
                                          <p:attrName>style.visibility</p:attrName>
                                        </p:attrNameLst>
                                      </p:cBhvr>
                                      <p:to>
                                        <p:strVal val="visible"/>
                                      </p:to>
                                    </p:set>
                                    <p:animEffect transition="in" filter="blinds(horizontal)">
                                      <p:cBhvr>
                                        <p:cTn id="21" dur="500"/>
                                        <p:tgtEl>
                                          <p:spTgt spid="22734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27331"/>
                                        </p:tgtEl>
                                        <p:attrNameLst>
                                          <p:attrName>style.visibility</p:attrName>
                                        </p:attrNameLst>
                                      </p:cBhvr>
                                      <p:to>
                                        <p:strVal val="visible"/>
                                      </p:to>
                                    </p:set>
                                    <p:animEffect transition="in" filter="blinds(horizontal)">
                                      <p:cBhvr>
                                        <p:cTn id="26" dur="500"/>
                                        <p:tgtEl>
                                          <p:spTgt spid="22733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7337"/>
                                        </p:tgtEl>
                                        <p:attrNameLst>
                                          <p:attrName>style.visibility</p:attrName>
                                        </p:attrNameLst>
                                      </p:cBhvr>
                                      <p:to>
                                        <p:strVal val="visible"/>
                                      </p:to>
                                    </p:set>
                                  </p:childTnLst>
                                </p:cTn>
                              </p:par>
                              <p:par>
                                <p:cTn id="31" presetID="3" presetClass="entr" presetSubtype="10" fill="hold" grpId="0" nodeType="withEffect">
                                  <p:stCondLst>
                                    <p:cond delay="0"/>
                                  </p:stCondLst>
                                  <p:childTnLst>
                                    <p:set>
                                      <p:cBhvr>
                                        <p:cTn id="32" dur="1" fill="hold">
                                          <p:stCondLst>
                                            <p:cond delay="0"/>
                                          </p:stCondLst>
                                        </p:cTn>
                                        <p:tgtEl>
                                          <p:spTgt spid="227342"/>
                                        </p:tgtEl>
                                        <p:attrNameLst>
                                          <p:attrName>style.visibility</p:attrName>
                                        </p:attrNameLst>
                                      </p:cBhvr>
                                      <p:to>
                                        <p:strVal val="visible"/>
                                      </p:to>
                                    </p:set>
                                    <p:animEffect transition="in" filter="blinds(horizontal)">
                                      <p:cBhvr>
                                        <p:cTn id="33" dur="500"/>
                                        <p:tgtEl>
                                          <p:spTgt spid="22734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7338"/>
                                        </p:tgtEl>
                                        <p:attrNameLst>
                                          <p:attrName>style.visibility</p:attrName>
                                        </p:attrNameLst>
                                      </p:cBhvr>
                                      <p:to>
                                        <p:strVal val="visible"/>
                                      </p:to>
                                    </p:set>
                                  </p:childTnLst>
                                </p:cTn>
                              </p:par>
                              <p:par>
                                <p:cTn id="38" presetID="3" presetClass="exit" presetSubtype="10" fill="hold" grpId="1" nodeType="withEffect">
                                  <p:stCondLst>
                                    <p:cond delay="0"/>
                                  </p:stCondLst>
                                  <p:childTnLst>
                                    <p:animEffect transition="out" filter="blinds(horizontal)">
                                      <p:cBhvr>
                                        <p:cTn id="39" dur="500"/>
                                        <p:tgtEl>
                                          <p:spTgt spid="227342"/>
                                        </p:tgtEl>
                                      </p:cBhvr>
                                    </p:animEffect>
                                    <p:set>
                                      <p:cBhvr>
                                        <p:cTn id="40" dur="1" fill="hold">
                                          <p:stCondLst>
                                            <p:cond delay="499"/>
                                          </p:stCondLst>
                                        </p:cTn>
                                        <p:tgtEl>
                                          <p:spTgt spid="22734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7339"/>
                                        </p:tgtEl>
                                        <p:attrNameLst>
                                          <p:attrName>style.visibility</p:attrName>
                                        </p:attrNameLst>
                                      </p:cBhvr>
                                      <p:to>
                                        <p:strVal val="visible"/>
                                      </p:to>
                                    </p:set>
                                  </p:childTnLst>
                                </p:cTn>
                              </p:par>
                              <p:par>
                                <p:cTn id="45" presetID="3" presetClass="entr" presetSubtype="10" fill="hold" grpId="0" nodeType="withEffect">
                                  <p:stCondLst>
                                    <p:cond delay="0"/>
                                  </p:stCondLst>
                                  <p:childTnLst>
                                    <p:set>
                                      <p:cBhvr>
                                        <p:cTn id="46" dur="1" fill="hold">
                                          <p:stCondLst>
                                            <p:cond delay="0"/>
                                          </p:stCondLst>
                                        </p:cTn>
                                        <p:tgtEl>
                                          <p:spTgt spid="227343"/>
                                        </p:tgtEl>
                                        <p:attrNameLst>
                                          <p:attrName>style.visibility</p:attrName>
                                        </p:attrNameLst>
                                      </p:cBhvr>
                                      <p:to>
                                        <p:strVal val="visible"/>
                                      </p:to>
                                    </p:set>
                                    <p:animEffect transition="in" filter="blinds(horizontal)">
                                      <p:cBhvr>
                                        <p:cTn id="47" dur="500"/>
                                        <p:tgtEl>
                                          <p:spTgt spid="22734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linds(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40" grpId="0"/>
      <p:bldP spid="227341" grpId="0"/>
      <p:bldP spid="227342" grpId="0"/>
      <p:bldP spid="227342" grpId="1"/>
      <p:bldP spid="2273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p:cNvSpPr txBox="1">
            <a:spLocks noChangeArrowheads="1"/>
          </p:cNvSpPr>
          <p:nvPr/>
        </p:nvSpPr>
        <p:spPr bwMode="auto">
          <a:xfrm>
            <a:off x="1208092" y="1296990"/>
            <a:ext cx="2383505" cy="369318"/>
          </a:xfrm>
          <a:prstGeom prst="rect">
            <a:avLst/>
          </a:prstGeom>
          <a:noFill/>
          <a:ln w="9525">
            <a:noFill/>
            <a:miter lim="800000"/>
            <a:headEnd/>
            <a:tailEnd/>
          </a:ln>
        </p:spPr>
        <p:txBody>
          <a:bodyPr wrap="none" lIns="91424" tIns="45713" rIns="91424" bIns="45713">
            <a:spAutoFit/>
          </a:bodyPr>
          <a:lstStyle/>
          <a:p>
            <a:r>
              <a:rPr lang="en-US" b="1" i="1" dirty="0"/>
              <a:t>Radiation temperature</a:t>
            </a:r>
            <a:endParaRPr lang="ru-RU" b="1" i="1" dirty="0"/>
          </a:p>
        </p:txBody>
      </p:sp>
      <p:sp>
        <p:nvSpPr>
          <p:cNvPr id="58372" name="Text Box 4"/>
          <p:cNvSpPr txBox="1">
            <a:spLocks noChangeArrowheads="1"/>
          </p:cNvSpPr>
          <p:nvPr/>
        </p:nvSpPr>
        <p:spPr bwMode="auto">
          <a:xfrm>
            <a:off x="5867402" y="1295403"/>
            <a:ext cx="1876828" cy="369318"/>
          </a:xfrm>
          <a:prstGeom prst="rect">
            <a:avLst/>
          </a:prstGeom>
          <a:noFill/>
          <a:ln w="9525">
            <a:noFill/>
            <a:miter lim="800000"/>
            <a:headEnd/>
            <a:tailEnd/>
          </a:ln>
        </p:spPr>
        <p:txBody>
          <a:bodyPr wrap="none" lIns="91424" tIns="45713" rIns="91424" bIns="45713">
            <a:spAutoFit/>
          </a:bodyPr>
          <a:lstStyle/>
          <a:p>
            <a:r>
              <a:rPr lang="en-US" b="1" i="1" dirty="0"/>
              <a:t>Source brightness</a:t>
            </a:r>
            <a:endParaRPr lang="ru-RU" b="1" i="1" dirty="0"/>
          </a:p>
        </p:txBody>
      </p:sp>
      <p:sp>
        <p:nvSpPr>
          <p:cNvPr id="230405" name="Text Box 5"/>
          <p:cNvSpPr txBox="1">
            <a:spLocks noChangeArrowheads="1"/>
          </p:cNvSpPr>
          <p:nvPr/>
        </p:nvSpPr>
        <p:spPr bwMode="auto">
          <a:xfrm>
            <a:off x="304800" y="5715002"/>
            <a:ext cx="8636171" cy="1046426"/>
          </a:xfrm>
          <a:prstGeom prst="rect">
            <a:avLst/>
          </a:prstGeom>
          <a:noFill/>
          <a:ln w="9525">
            <a:noFill/>
            <a:miter lim="800000"/>
            <a:headEnd/>
            <a:tailEnd/>
          </a:ln>
        </p:spPr>
        <p:txBody>
          <a:bodyPr wrap="square" lIns="91424" tIns="45713" rIns="91424" bIns="45713">
            <a:spAutoFit/>
          </a:bodyPr>
          <a:lstStyle/>
          <a:p>
            <a:r>
              <a:rPr lang="en-US" sz="2000" b="1" dirty="0">
                <a:solidFill>
                  <a:srgbClr val="CC0000"/>
                </a:solidFill>
              </a:rPr>
              <a:t>Confirms the source of </a:t>
            </a:r>
            <a:r>
              <a:rPr lang="en-US" sz="2000" b="1" i="1" dirty="0" err="1">
                <a:solidFill>
                  <a:srgbClr val="CC0000"/>
                </a:solidFill>
              </a:rPr>
              <a:t>I</a:t>
            </a:r>
            <a:r>
              <a:rPr lang="en-US" sz="2000" b="1" i="1" baseline="-25000" dirty="0" err="1">
                <a:solidFill>
                  <a:srgbClr val="CC0000"/>
                </a:solidFill>
              </a:rPr>
              <a:t>xray</a:t>
            </a:r>
            <a:r>
              <a:rPr lang="en-US" sz="2000" b="1" dirty="0">
                <a:solidFill>
                  <a:srgbClr val="CC0000"/>
                </a:solidFill>
              </a:rPr>
              <a:t> &gt; 1E18 W/cm</a:t>
            </a:r>
            <a:r>
              <a:rPr lang="en-US" sz="2000" b="1" baseline="30000" dirty="0">
                <a:solidFill>
                  <a:srgbClr val="CC0000"/>
                </a:solidFill>
              </a:rPr>
              <a:t>2</a:t>
            </a:r>
            <a:r>
              <a:rPr lang="en-US" sz="2000" b="1" dirty="0">
                <a:solidFill>
                  <a:srgbClr val="CC0000"/>
                </a:solidFill>
              </a:rPr>
              <a:t> intensity </a:t>
            </a:r>
            <a:r>
              <a:rPr lang="en-US" sz="2000" b="1" dirty="0" smtClean="0">
                <a:solidFill>
                  <a:srgbClr val="CC0000"/>
                </a:solidFill>
              </a:rPr>
              <a:t>	</a:t>
            </a:r>
            <a:r>
              <a:rPr lang="en-US" sz="2000" b="1" dirty="0">
                <a:solidFill>
                  <a:srgbClr val="CC0000"/>
                </a:solidFill>
              </a:rPr>
              <a:t>									</a:t>
            </a:r>
            <a:r>
              <a:rPr lang="en-US" sz="2000" b="1" dirty="0" smtClean="0">
                <a:solidFill>
                  <a:srgbClr val="CC0000"/>
                </a:solidFill>
              </a:rPr>
              <a:t>								and </a:t>
            </a:r>
            <a:r>
              <a:rPr lang="en-US" sz="2000" b="1" i="1" dirty="0" err="1">
                <a:solidFill>
                  <a:srgbClr val="CC0000"/>
                </a:solidFill>
              </a:rPr>
              <a:t>T</a:t>
            </a:r>
            <a:r>
              <a:rPr lang="en-US" sz="2000" b="1" i="1" baseline="-25000" dirty="0" err="1">
                <a:solidFill>
                  <a:srgbClr val="CC0000"/>
                </a:solidFill>
              </a:rPr>
              <a:t>rad</a:t>
            </a:r>
            <a:r>
              <a:rPr lang="en-US" sz="2000" b="1" dirty="0">
                <a:solidFill>
                  <a:srgbClr val="CC0000"/>
                </a:solidFill>
              </a:rPr>
              <a:t> ~ 3 </a:t>
            </a:r>
            <a:r>
              <a:rPr lang="en-US" sz="2000" b="1" dirty="0" err="1">
                <a:solidFill>
                  <a:srgbClr val="CC0000"/>
                </a:solidFill>
              </a:rPr>
              <a:t>kev</a:t>
            </a:r>
            <a:r>
              <a:rPr lang="en-US" sz="2000" b="1" dirty="0">
                <a:solidFill>
                  <a:srgbClr val="CC0000"/>
                </a:solidFill>
              </a:rPr>
              <a:t> existing</a:t>
            </a:r>
            <a:endParaRPr lang="ru-RU" sz="2000" b="1" dirty="0">
              <a:solidFill>
                <a:srgbClr val="CC0000"/>
              </a:solidFill>
            </a:endParaRPr>
          </a:p>
        </p:txBody>
      </p:sp>
      <p:pic>
        <p:nvPicPr>
          <p:cNvPr id="58374" name="Picture 6"/>
          <p:cNvPicPr>
            <a:picLocks noChangeAspect="1" noChangeArrowheads="1"/>
          </p:cNvPicPr>
          <p:nvPr/>
        </p:nvPicPr>
        <p:blipFill>
          <a:blip r:embed="rId2" cstate="email">
            <a:lum bright="-18000" contrast="36000"/>
          </a:blip>
          <a:srcRect/>
          <a:stretch>
            <a:fillRect/>
          </a:stretch>
        </p:blipFill>
        <p:spPr bwMode="auto">
          <a:xfrm>
            <a:off x="4237042" y="1673225"/>
            <a:ext cx="4891087" cy="3551238"/>
          </a:xfrm>
          <a:prstGeom prst="rect">
            <a:avLst/>
          </a:prstGeom>
          <a:noFill/>
          <a:ln w="9525">
            <a:noFill/>
            <a:miter lim="800000"/>
            <a:headEnd/>
            <a:tailEnd/>
          </a:ln>
        </p:spPr>
      </p:pic>
      <p:pic>
        <p:nvPicPr>
          <p:cNvPr id="58375" name="Picture 7"/>
          <p:cNvPicPr>
            <a:picLocks noChangeArrowheads="1"/>
          </p:cNvPicPr>
          <p:nvPr/>
        </p:nvPicPr>
        <p:blipFill>
          <a:blip r:embed="rId3" cstate="email">
            <a:lum bright="-12000" contrast="24000"/>
          </a:blip>
          <a:srcRect/>
          <a:stretch>
            <a:fillRect/>
          </a:stretch>
        </p:blipFill>
        <p:spPr bwMode="auto">
          <a:xfrm>
            <a:off x="0" y="1674817"/>
            <a:ext cx="4667250" cy="3544887"/>
          </a:xfrm>
          <a:prstGeom prst="rect">
            <a:avLst/>
          </a:prstGeom>
          <a:noFill/>
          <a:ln w="9525">
            <a:noFill/>
            <a:miter lim="800000"/>
            <a:headEnd/>
            <a:tailEnd/>
          </a:ln>
        </p:spPr>
      </p:pic>
      <p:sp>
        <p:nvSpPr>
          <p:cNvPr id="58376" name="Text Box 8"/>
          <p:cNvSpPr txBox="1">
            <a:spLocks noChangeArrowheads="1"/>
          </p:cNvSpPr>
          <p:nvPr/>
        </p:nvSpPr>
        <p:spPr bwMode="auto">
          <a:xfrm>
            <a:off x="912815" y="5251454"/>
            <a:ext cx="2596063" cy="307762"/>
          </a:xfrm>
          <a:prstGeom prst="rect">
            <a:avLst/>
          </a:prstGeom>
          <a:noFill/>
          <a:ln w="9525">
            <a:noFill/>
            <a:miter lim="800000"/>
            <a:headEnd/>
            <a:tailEnd/>
          </a:ln>
        </p:spPr>
        <p:txBody>
          <a:bodyPr wrap="none" lIns="91424" tIns="45713" rIns="91424" bIns="45713">
            <a:spAutoFit/>
          </a:bodyPr>
          <a:lstStyle/>
          <a:p>
            <a:r>
              <a:rPr lang="en-US" sz="1400" b="1" dirty="0"/>
              <a:t>Varying </a:t>
            </a:r>
            <a:r>
              <a:rPr lang="en-US" sz="1400" b="1" dirty="0" err="1">
                <a:solidFill>
                  <a:srgbClr val="CC0000"/>
                </a:solidFill>
              </a:rPr>
              <a:t>Trad</a:t>
            </a:r>
            <a:r>
              <a:rPr lang="en-US" sz="1400" b="1" dirty="0"/>
              <a:t> in </a:t>
            </a:r>
            <a:r>
              <a:rPr lang="en-US" sz="1400" b="1" dirty="0">
                <a:solidFill>
                  <a:srgbClr val="CC0000"/>
                </a:solidFill>
              </a:rPr>
              <a:t>0.5 – 5 </a:t>
            </a:r>
            <a:r>
              <a:rPr lang="en-US" sz="1400" b="1" dirty="0" err="1">
                <a:solidFill>
                  <a:srgbClr val="CC0000"/>
                </a:solidFill>
              </a:rPr>
              <a:t>keV</a:t>
            </a:r>
            <a:r>
              <a:rPr lang="en-US" sz="1400" b="1" dirty="0"/>
              <a:t> range</a:t>
            </a:r>
            <a:endParaRPr lang="ru-RU" sz="1400" b="1" dirty="0"/>
          </a:p>
        </p:txBody>
      </p:sp>
      <p:sp>
        <p:nvSpPr>
          <p:cNvPr id="58377" name="Text Box 9"/>
          <p:cNvSpPr txBox="1">
            <a:spLocks noChangeArrowheads="1"/>
          </p:cNvSpPr>
          <p:nvPr/>
        </p:nvSpPr>
        <p:spPr bwMode="auto">
          <a:xfrm>
            <a:off x="5160966" y="5251454"/>
            <a:ext cx="3085299" cy="307762"/>
          </a:xfrm>
          <a:prstGeom prst="rect">
            <a:avLst/>
          </a:prstGeom>
          <a:noFill/>
          <a:ln w="9525">
            <a:noFill/>
            <a:miter lim="800000"/>
            <a:headEnd/>
            <a:tailEnd/>
          </a:ln>
        </p:spPr>
        <p:txBody>
          <a:bodyPr wrap="none" lIns="91424" tIns="45713" rIns="91424" bIns="45713">
            <a:spAutoFit/>
          </a:bodyPr>
          <a:lstStyle/>
          <a:p>
            <a:r>
              <a:rPr lang="en-US" sz="1400" b="1" dirty="0"/>
              <a:t>Testing </a:t>
            </a:r>
            <a:r>
              <a:rPr lang="en-US" sz="1400" b="1" dirty="0">
                <a:solidFill>
                  <a:srgbClr val="CC0000"/>
                </a:solidFill>
              </a:rPr>
              <a:t>Dilution factor</a:t>
            </a:r>
            <a:r>
              <a:rPr lang="en-US" sz="1400" b="1" dirty="0"/>
              <a:t> in </a:t>
            </a:r>
            <a:r>
              <a:rPr lang="en-US" sz="1400" b="1" dirty="0">
                <a:solidFill>
                  <a:srgbClr val="CC0000"/>
                </a:solidFill>
              </a:rPr>
              <a:t>0.01 – 1</a:t>
            </a:r>
            <a:r>
              <a:rPr lang="en-US" sz="1400" b="1" dirty="0"/>
              <a:t> range</a:t>
            </a:r>
            <a:endParaRPr lang="ru-RU" sz="1400" b="1" dirty="0"/>
          </a:p>
        </p:txBody>
      </p:sp>
      <p:sp>
        <p:nvSpPr>
          <p:cNvPr id="58378" name="Text Box 10"/>
          <p:cNvSpPr txBox="1">
            <a:spLocks noChangeArrowheads="1"/>
          </p:cNvSpPr>
          <p:nvPr/>
        </p:nvSpPr>
        <p:spPr bwMode="auto">
          <a:xfrm>
            <a:off x="381002" y="6248401"/>
            <a:ext cx="184698" cy="646317"/>
          </a:xfrm>
          <a:prstGeom prst="rect">
            <a:avLst/>
          </a:prstGeom>
          <a:noFill/>
          <a:ln w="9525">
            <a:noFill/>
            <a:miter lim="800000"/>
            <a:headEnd/>
            <a:tailEnd/>
          </a:ln>
        </p:spPr>
        <p:txBody>
          <a:bodyPr wrap="none" lIns="91424" tIns="45713" rIns="91424" bIns="45713">
            <a:spAutoFit/>
          </a:bodyPr>
          <a:lstStyle/>
          <a:p>
            <a:endParaRPr lang="en-US" b="1" i="1" dirty="0" smtClean="0"/>
          </a:p>
          <a:p>
            <a:endParaRPr lang="ru-RU" b="1" i="1" dirty="0"/>
          </a:p>
        </p:txBody>
      </p:sp>
      <p:sp>
        <p:nvSpPr>
          <p:cNvPr id="11" name="Rectangle 7"/>
          <p:cNvSpPr>
            <a:spLocks noChangeArrowheads="1"/>
          </p:cNvSpPr>
          <p:nvPr/>
        </p:nvSpPr>
        <p:spPr bwMode="auto">
          <a:xfrm>
            <a:off x="0" y="0"/>
            <a:ext cx="9144000" cy="838200"/>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91424" tIns="45713" rIns="91424" bIns="45713" anchor="ctr"/>
          <a:lstStyle/>
          <a:p>
            <a:pPr algn="ctr" eaLnBrk="0" hangingPunct="0">
              <a:defRPr/>
            </a:pPr>
            <a:r>
              <a:rPr lang="en-US" sz="2200" b="1" dirty="0" smtClean="0">
                <a:solidFill>
                  <a:srgbClr val="7030A0"/>
                </a:solidFill>
                <a:effectLst>
                  <a:outerShdw blurRad="38100" dist="38100" dir="2700000" algn="tl">
                    <a:srgbClr val="000000"/>
                  </a:outerShdw>
                </a:effectLst>
                <a:latin typeface="Comic Sans MS" pitchFamily="66" charset="0"/>
              </a:rPr>
              <a:t>Parameters of X-ray source via hollow atom spectra</a:t>
            </a:r>
            <a:endParaRPr lang="en-US" b="1" dirty="0">
              <a:solidFill>
                <a:srgbClr val="7030A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05"/>
                                        </p:tgtEl>
                                        <p:attrNameLst>
                                          <p:attrName>style.visibility</p:attrName>
                                        </p:attrNameLst>
                                      </p:cBhvr>
                                      <p:to>
                                        <p:strVal val="visible"/>
                                      </p:to>
                                    </p:set>
                                    <p:animEffect transition="in" filter="blinds(horizontal)">
                                      <p:cBhvr>
                                        <p:cTn id="7"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124001" y="3952875"/>
            <a:ext cx="184684" cy="646309"/>
          </a:xfrm>
          <a:prstGeom prst="rect">
            <a:avLst/>
          </a:prstGeom>
          <a:noFill/>
          <a:ln w="9525">
            <a:noFill/>
            <a:miter lim="800000"/>
            <a:headEnd/>
            <a:tailEnd/>
          </a:ln>
        </p:spPr>
        <p:txBody>
          <a:bodyPr wrap="none" lIns="91417" tIns="45709" rIns="91417" bIns="45709">
            <a:spAutoFit/>
          </a:bodyPr>
          <a:lstStyle/>
          <a:p>
            <a:pPr defTabSz="914246"/>
            <a:endParaRPr lang="ru-RU" dirty="0">
              <a:solidFill>
                <a:srgbClr val="000000"/>
              </a:solidFill>
              <a:latin typeface="Arial" charset="0"/>
              <a:ea typeface="+mn-ea"/>
            </a:endParaRPr>
          </a:p>
          <a:p>
            <a:pPr defTabSz="914246"/>
            <a:endParaRPr lang="ru-RU" dirty="0">
              <a:solidFill>
                <a:srgbClr val="000000"/>
              </a:solidFill>
              <a:latin typeface="Arial" charset="0"/>
              <a:ea typeface="+mn-ea"/>
            </a:endParaRPr>
          </a:p>
        </p:txBody>
      </p:sp>
      <p:pic>
        <p:nvPicPr>
          <p:cNvPr id="5" name="Picture 7" descr="JIHT-label"/>
          <p:cNvPicPr>
            <a:picLocks noChangeAspect="1" noChangeArrowheads="1"/>
          </p:cNvPicPr>
          <p:nvPr/>
        </p:nvPicPr>
        <p:blipFill>
          <a:blip r:embed="rId2" cstate="email"/>
          <a:srcRect/>
          <a:stretch>
            <a:fillRect/>
          </a:stretch>
        </p:blipFill>
        <p:spPr bwMode="auto">
          <a:xfrm>
            <a:off x="251520" y="836712"/>
            <a:ext cx="652834" cy="785912"/>
          </a:xfrm>
          <a:prstGeom prst="rect">
            <a:avLst/>
          </a:prstGeom>
          <a:solidFill>
            <a:srgbClr val="CC0000"/>
          </a:solidFill>
          <a:ln w="9525">
            <a:noFill/>
            <a:miter lim="800000"/>
            <a:headEnd/>
            <a:tailEnd/>
          </a:ln>
        </p:spPr>
      </p:pic>
      <p:sp>
        <p:nvSpPr>
          <p:cNvPr id="11"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17" tIns="45709" rIns="91417" bIns="45709" anchor="ctr"/>
          <a:lstStyle/>
          <a:p>
            <a:pPr algn="ctr" defTabSz="914246">
              <a:defRPr/>
            </a:pPr>
            <a:r>
              <a:rPr lang="en-US" sz="2400" b="1" dirty="0">
                <a:solidFill>
                  <a:srgbClr val="5A0DAF"/>
                </a:solidFill>
                <a:effectLst>
                  <a:outerShdw blurRad="38100" dist="38100" dir="2700000" algn="tl">
                    <a:srgbClr val="000000"/>
                  </a:outerShdw>
                </a:effectLst>
                <a:latin typeface="Comic Sans MS" pitchFamily="66" charset="0"/>
              </a:rPr>
              <a:t>Collaboration</a:t>
            </a:r>
          </a:p>
        </p:txBody>
      </p:sp>
      <p:sp>
        <p:nvSpPr>
          <p:cNvPr id="12" name="Прямоугольник 11"/>
          <p:cNvSpPr/>
          <p:nvPr/>
        </p:nvSpPr>
        <p:spPr>
          <a:xfrm>
            <a:off x="2071976" y="764704"/>
            <a:ext cx="6768752" cy="954085"/>
          </a:xfrm>
          <a:prstGeom prst="rect">
            <a:avLst/>
          </a:prstGeom>
        </p:spPr>
        <p:txBody>
          <a:bodyPr wrap="square" lIns="91417" tIns="45709" rIns="91417" bIns="45709">
            <a:spAutoFit/>
          </a:bodyPr>
          <a:lstStyle/>
          <a:p>
            <a:pPr defTabSz="914246">
              <a:defRPr/>
            </a:pPr>
            <a:r>
              <a:rPr lang="en-CA" sz="2000" b="1" i="1" dirty="0">
                <a:solidFill>
                  <a:srgbClr val="000000"/>
                </a:solidFill>
                <a:ea typeface="+mn-ea"/>
              </a:rPr>
              <a:t>Joint Institute for High Temperatures RAS, </a:t>
            </a:r>
            <a:r>
              <a:rPr lang="en-CA" sz="2000" b="1" i="1" dirty="0" smtClean="0">
                <a:solidFill>
                  <a:srgbClr val="000000"/>
                </a:solidFill>
                <a:ea typeface="+mn-ea"/>
              </a:rPr>
              <a:t>Russia </a:t>
            </a:r>
          </a:p>
          <a:p>
            <a:pPr defTabSz="914246">
              <a:defRPr/>
            </a:pPr>
            <a:r>
              <a:rPr lang="en-GB" b="1" dirty="0" smtClean="0">
                <a:solidFill>
                  <a:srgbClr val="000000"/>
                </a:solidFill>
              </a:rPr>
              <a:t>A.S</a:t>
            </a:r>
            <a:r>
              <a:rPr lang="en-GB" b="1" dirty="0">
                <a:solidFill>
                  <a:srgbClr val="000000"/>
                </a:solidFill>
              </a:rPr>
              <a:t>. </a:t>
            </a:r>
            <a:r>
              <a:rPr lang="en-GB" b="1" dirty="0" err="1" smtClean="0">
                <a:solidFill>
                  <a:srgbClr val="000000"/>
                </a:solidFill>
              </a:rPr>
              <a:t>Martynenko</a:t>
            </a:r>
            <a:r>
              <a:rPr lang="en-GB" b="1" dirty="0" smtClean="0">
                <a:solidFill>
                  <a:srgbClr val="000000"/>
                </a:solidFill>
              </a:rPr>
              <a:t>, </a:t>
            </a:r>
            <a:r>
              <a:rPr lang="en-GB" b="1" dirty="0" err="1" smtClean="0">
                <a:solidFill>
                  <a:srgbClr val="000000"/>
                </a:solidFill>
              </a:rPr>
              <a:t>I.Yu</a:t>
            </a:r>
            <a:r>
              <a:rPr lang="en-GB" b="1" dirty="0">
                <a:solidFill>
                  <a:srgbClr val="000000"/>
                </a:solidFill>
                <a:ea typeface="+mn-ea"/>
              </a:rPr>
              <a:t>. </a:t>
            </a:r>
            <a:r>
              <a:rPr lang="en-GB" b="1" dirty="0" err="1" smtClean="0">
                <a:solidFill>
                  <a:srgbClr val="000000"/>
                </a:solidFill>
                <a:ea typeface="+mn-ea"/>
              </a:rPr>
              <a:t>Skobelev</a:t>
            </a:r>
            <a:r>
              <a:rPr lang="en-GB" b="1" dirty="0" smtClean="0">
                <a:solidFill>
                  <a:srgbClr val="000000"/>
                </a:solidFill>
                <a:ea typeface="+mn-ea"/>
              </a:rPr>
              <a:t>, M.A. </a:t>
            </a:r>
            <a:r>
              <a:rPr lang="en-GB" b="1" dirty="0" err="1" smtClean="0">
                <a:solidFill>
                  <a:srgbClr val="000000"/>
                </a:solidFill>
                <a:ea typeface="+mn-ea"/>
              </a:rPr>
              <a:t>Alkhimova</a:t>
            </a:r>
            <a:r>
              <a:rPr lang="en-GB" b="1" dirty="0" smtClean="0">
                <a:solidFill>
                  <a:srgbClr val="000000"/>
                </a:solidFill>
                <a:ea typeface="+mn-ea"/>
              </a:rPr>
              <a:t>, S.N. </a:t>
            </a:r>
            <a:r>
              <a:rPr lang="en-GB" b="1" dirty="0" err="1" smtClean="0">
                <a:solidFill>
                  <a:srgbClr val="000000"/>
                </a:solidFill>
                <a:ea typeface="+mn-ea"/>
              </a:rPr>
              <a:t>Ryazantsev</a:t>
            </a:r>
            <a:r>
              <a:rPr lang="en-GB" b="1" dirty="0" smtClean="0">
                <a:solidFill>
                  <a:srgbClr val="000000"/>
                </a:solidFill>
                <a:ea typeface="+mn-ea"/>
              </a:rPr>
              <a:t>, </a:t>
            </a:r>
          </a:p>
          <a:p>
            <a:pPr defTabSz="914246">
              <a:defRPr/>
            </a:pPr>
            <a:r>
              <a:rPr lang="en-GB" b="1" dirty="0" smtClean="0">
                <a:solidFill>
                  <a:srgbClr val="000000"/>
                </a:solidFill>
                <a:ea typeface="+mn-ea"/>
              </a:rPr>
              <a:t>E.D. </a:t>
            </a:r>
            <a:r>
              <a:rPr lang="en-GB" b="1" dirty="0" err="1" smtClean="0">
                <a:solidFill>
                  <a:srgbClr val="000000"/>
                </a:solidFill>
                <a:ea typeface="+mn-ea"/>
              </a:rPr>
              <a:t>Filippov</a:t>
            </a:r>
            <a:r>
              <a:rPr lang="en-GB" b="1" dirty="0" smtClean="0">
                <a:solidFill>
                  <a:srgbClr val="000000"/>
                </a:solidFill>
                <a:ea typeface="+mn-ea"/>
              </a:rPr>
              <a:t>, S.S. </a:t>
            </a:r>
            <a:r>
              <a:rPr lang="en-GB" b="1" dirty="0" err="1" smtClean="0">
                <a:solidFill>
                  <a:srgbClr val="000000"/>
                </a:solidFill>
                <a:ea typeface="+mn-ea"/>
              </a:rPr>
              <a:t>Makarov</a:t>
            </a:r>
            <a:r>
              <a:rPr lang="en-GB" b="1" dirty="0" smtClean="0">
                <a:solidFill>
                  <a:srgbClr val="000000"/>
                </a:solidFill>
                <a:ea typeface="+mn-ea"/>
              </a:rPr>
              <a:t>, M.D. </a:t>
            </a:r>
            <a:r>
              <a:rPr lang="en-GB" b="1" dirty="0" err="1" smtClean="0">
                <a:solidFill>
                  <a:srgbClr val="000000"/>
                </a:solidFill>
                <a:ea typeface="+mn-ea"/>
              </a:rPr>
              <a:t>Mishchenko</a:t>
            </a:r>
            <a:endParaRPr lang="en-US" b="1" dirty="0">
              <a:solidFill>
                <a:srgbClr val="000000"/>
              </a:solidFill>
              <a:ea typeface="+mn-ea"/>
            </a:endParaRPr>
          </a:p>
        </p:txBody>
      </p:sp>
      <p:sp>
        <p:nvSpPr>
          <p:cNvPr id="17" name="Прямоугольник 16"/>
          <p:cNvSpPr/>
          <p:nvPr/>
        </p:nvSpPr>
        <p:spPr>
          <a:xfrm>
            <a:off x="2071976" y="1772816"/>
            <a:ext cx="7092280" cy="954085"/>
          </a:xfrm>
          <a:prstGeom prst="rect">
            <a:avLst/>
          </a:prstGeom>
        </p:spPr>
        <p:txBody>
          <a:bodyPr wrap="square" lIns="91417" tIns="45709" rIns="91417" bIns="45709">
            <a:spAutoFit/>
          </a:bodyPr>
          <a:lstStyle/>
          <a:p>
            <a:pPr defTabSz="914246"/>
            <a:r>
              <a:rPr lang="en-US" altLang="ja-JP" sz="2000" b="1" i="1" dirty="0" smtClean="0">
                <a:solidFill>
                  <a:srgbClr val="000000"/>
                </a:solidFill>
                <a:ea typeface="SimSun" pitchFamily="2" charset="-122"/>
                <a:cs typeface="Times New Roman" pitchFamily="18" charset="0"/>
              </a:rPr>
              <a:t>York Plasma Institute, University of York, UK</a:t>
            </a:r>
          </a:p>
          <a:p>
            <a:pPr defTabSz="914246"/>
            <a:r>
              <a:rPr lang="en-US" altLang="ja-JP" b="1" dirty="0">
                <a:solidFill>
                  <a:srgbClr val="000000"/>
                </a:solidFill>
                <a:ea typeface="SimSun" pitchFamily="2" charset="-122"/>
                <a:cs typeface="Times New Roman" pitchFamily="18" charset="0"/>
              </a:rPr>
              <a:t>P. </a:t>
            </a:r>
            <a:r>
              <a:rPr lang="en-US" altLang="ja-JP" b="1" dirty="0" err="1">
                <a:solidFill>
                  <a:srgbClr val="000000"/>
                </a:solidFill>
                <a:ea typeface="SimSun" pitchFamily="2" charset="-122"/>
                <a:cs typeface="Times New Roman" pitchFamily="18" charset="0"/>
              </a:rPr>
              <a:t>Durey</a:t>
            </a:r>
            <a:r>
              <a:rPr lang="en-US" altLang="ja-JP" b="1" dirty="0">
                <a:solidFill>
                  <a:srgbClr val="000000"/>
                </a:solidFill>
                <a:ea typeface="SimSun" pitchFamily="2" charset="-122"/>
                <a:cs typeface="Times New Roman" pitchFamily="18" charset="0"/>
              </a:rPr>
              <a:t>, L. </a:t>
            </a:r>
            <a:r>
              <a:rPr lang="en-US" altLang="ja-JP" b="1" dirty="0" err="1">
                <a:solidFill>
                  <a:srgbClr val="000000"/>
                </a:solidFill>
                <a:ea typeface="SimSun" pitchFamily="2" charset="-122"/>
                <a:cs typeface="Times New Roman" pitchFamily="18" charset="0"/>
              </a:rPr>
              <a:t>Doehl</a:t>
            </a:r>
            <a:r>
              <a:rPr lang="en-US" altLang="ja-JP" b="1" dirty="0">
                <a:solidFill>
                  <a:srgbClr val="000000"/>
                </a:solidFill>
                <a:ea typeface="SimSun" pitchFamily="2" charset="-122"/>
                <a:cs typeface="Times New Roman" pitchFamily="18" charset="0"/>
              </a:rPr>
              <a:t>, L. </a:t>
            </a:r>
            <a:r>
              <a:rPr lang="en-US" altLang="ja-JP" b="1" dirty="0" err="1">
                <a:solidFill>
                  <a:srgbClr val="000000"/>
                </a:solidFill>
                <a:ea typeface="SimSun" pitchFamily="2" charset="-122"/>
                <a:cs typeface="Times New Roman" pitchFamily="18" charset="0"/>
              </a:rPr>
              <a:t>Antonelli</a:t>
            </a:r>
            <a:r>
              <a:rPr lang="en-US" altLang="ja-JP" b="1" dirty="0">
                <a:solidFill>
                  <a:srgbClr val="000000"/>
                </a:solidFill>
                <a:ea typeface="SimSun" pitchFamily="2" charset="-122"/>
                <a:cs typeface="Times New Roman" pitchFamily="18" charset="0"/>
              </a:rPr>
              <a:t>, P.D. Farley, C. Baird, C.D. Murphy, </a:t>
            </a:r>
          </a:p>
          <a:p>
            <a:pPr defTabSz="914246"/>
            <a:r>
              <a:rPr lang="en-US" altLang="ja-JP" b="1" dirty="0">
                <a:solidFill>
                  <a:srgbClr val="000000"/>
                </a:solidFill>
                <a:ea typeface="SimSun" pitchFamily="2" charset="-122"/>
                <a:cs typeface="Times New Roman" pitchFamily="18" charset="0"/>
              </a:rPr>
              <a:t>K. Lancaster,  N. Woolsey</a:t>
            </a:r>
          </a:p>
        </p:txBody>
      </p:sp>
      <p:pic>
        <p:nvPicPr>
          <p:cNvPr id="18" name="Picture 20" descr="Image result for university of york"/>
          <p:cNvPicPr>
            <a:picLocks noChangeAspect="1" noChangeArrowheads="1"/>
          </p:cNvPicPr>
          <p:nvPr/>
        </p:nvPicPr>
        <p:blipFill>
          <a:blip r:embed="rId3" cstate="email"/>
          <a:srcRect/>
          <a:stretch>
            <a:fillRect/>
          </a:stretch>
        </p:blipFill>
        <p:spPr bwMode="auto">
          <a:xfrm>
            <a:off x="0" y="1772816"/>
            <a:ext cx="2065780" cy="929601"/>
          </a:xfrm>
          <a:prstGeom prst="rect">
            <a:avLst/>
          </a:prstGeom>
          <a:noFill/>
        </p:spPr>
      </p:pic>
      <p:sp>
        <p:nvSpPr>
          <p:cNvPr id="19" name="Прямоугольник 18"/>
          <p:cNvSpPr/>
          <p:nvPr/>
        </p:nvSpPr>
        <p:spPr>
          <a:xfrm>
            <a:off x="2071976" y="5805264"/>
            <a:ext cx="7540584" cy="945532"/>
          </a:xfrm>
          <a:prstGeom prst="rect">
            <a:avLst/>
          </a:prstGeom>
        </p:spPr>
        <p:txBody>
          <a:bodyPr wrap="square" lIns="82947" tIns="41474" rIns="82947" bIns="41474">
            <a:spAutoFit/>
          </a:bodyPr>
          <a:lstStyle/>
          <a:p>
            <a:pPr>
              <a:spcBef>
                <a:spcPts val="1200"/>
              </a:spcBef>
            </a:pPr>
            <a:r>
              <a:rPr lang="en-US" sz="2000" b="1" i="1" dirty="0" smtClean="0"/>
              <a:t>K</a:t>
            </a:r>
            <a:r>
              <a:rPr lang="en-GB" sz="2000" b="1" i="1" dirty="0" err="1" smtClean="0"/>
              <a:t>ansai</a:t>
            </a:r>
            <a:r>
              <a:rPr lang="en-GB" sz="2000" b="1" i="1" dirty="0" smtClean="0"/>
              <a:t> Photon Research Institute QST, Japan</a:t>
            </a:r>
          </a:p>
          <a:p>
            <a:r>
              <a:rPr lang="fr-FR" b="1" dirty="0" smtClean="0"/>
              <a:t>M. Nishiuchi, H. Sakaki, A.S. Pirozhkov, A. Sagisaka, N.P. Dover, </a:t>
            </a:r>
          </a:p>
          <a:p>
            <a:r>
              <a:rPr lang="fr-FR" b="1" dirty="0" smtClean="0"/>
              <a:t>Ko. Kondo, K. Ogura, Y. Fukuda, H. Kiriyama, M. Kando, K. Kondo</a:t>
            </a:r>
            <a:endParaRPr lang="en-US" b="1" dirty="0" smtClean="0"/>
          </a:p>
        </p:txBody>
      </p:sp>
      <p:pic>
        <p:nvPicPr>
          <p:cNvPr id="20" name="Рисунок 19"/>
          <p:cNvPicPr>
            <a:picLocks noChangeAspect="1"/>
          </p:cNvPicPr>
          <p:nvPr/>
        </p:nvPicPr>
        <p:blipFill>
          <a:blip r:embed="rId4" cstate="email"/>
          <a:stretch>
            <a:fillRect/>
          </a:stretch>
        </p:blipFill>
        <p:spPr>
          <a:xfrm>
            <a:off x="255397" y="5805264"/>
            <a:ext cx="1674629" cy="903832"/>
          </a:xfrm>
          <a:prstGeom prst="rect">
            <a:avLst/>
          </a:prstGeom>
        </p:spPr>
      </p:pic>
      <p:sp>
        <p:nvSpPr>
          <p:cNvPr id="21" name="Прямоугольник 20"/>
          <p:cNvSpPr/>
          <p:nvPr/>
        </p:nvSpPr>
        <p:spPr>
          <a:xfrm>
            <a:off x="3635896" y="5085184"/>
            <a:ext cx="5529600" cy="677086"/>
          </a:xfrm>
          <a:prstGeom prst="rect">
            <a:avLst/>
          </a:prstGeom>
        </p:spPr>
        <p:txBody>
          <a:bodyPr wrap="square" lIns="91417" tIns="45709" rIns="91417" bIns="45709">
            <a:spAutoFit/>
          </a:bodyPr>
          <a:lstStyle/>
          <a:p>
            <a:pPr defTabSz="914246"/>
            <a:r>
              <a:rPr lang="en-US" altLang="ja-JP" sz="2000" b="1" i="1" dirty="0">
                <a:solidFill>
                  <a:srgbClr val="000000"/>
                </a:solidFill>
                <a:ea typeface="SimSun" pitchFamily="2" charset="-122"/>
                <a:cs typeface="Times New Roman" pitchFamily="18" charset="0"/>
              </a:rPr>
              <a:t>CLF, STFC Rutherford Appleton </a:t>
            </a:r>
            <a:r>
              <a:rPr lang="en-US" altLang="ja-JP" sz="2000" b="1" i="1" dirty="0" smtClean="0">
                <a:solidFill>
                  <a:srgbClr val="000000"/>
                </a:solidFill>
                <a:ea typeface="SimSun" pitchFamily="2" charset="-122"/>
                <a:cs typeface="Times New Roman" pitchFamily="18" charset="0"/>
              </a:rPr>
              <a:t>Laboratory, UK  </a:t>
            </a:r>
          </a:p>
          <a:p>
            <a:pPr defTabSz="914246"/>
            <a:r>
              <a:rPr lang="en-US" altLang="ja-JP" b="1" dirty="0" smtClean="0">
                <a:solidFill>
                  <a:srgbClr val="000000"/>
                </a:solidFill>
                <a:ea typeface="SimSun" pitchFamily="2" charset="-122"/>
                <a:cs typeface="Times New Roman" pitchFamily="18" charset="0"/>
              </a:rPr>
              <a:t>N. Booth, D. </a:t>
            </a:r>
            <a:r>
              <a:rPr lang="en-US" altLang="ja-JP" b="1" dirty="0" err="1" smtClean="0">
                <a:solidFill>
                  <a:srgbClr val="000000"/>
                </a:solidFill>
                <a:ea typeface="SimSun" pitchFamily="2" charset="-122"/>
                <a:cs typeface="Times New Roman" pitchFamily="18" charset="0"/>
              </a:rPr>
              <a:t>Heathcote</a:t>
            </a:r>
            <a:r>
              <a:rPr lang="en-US" altLang="ja-JP" b="1" dirty="0" smtClean="0">
                <a:solidFill>
                  <a:srgbClr val="000000"/>
                </a:solidFill>
                <a:ea typeface="SimSun" pitchFamily="2" charset="-122"/>
                <a:cs typeface="Times New Roman" pitchFamily="18" charset="0"/>
              </a:rPr>
              <a:t>, C. </a:t>
            </a:r>
            <a:r>
              <a:rPr lang="en-US" altLang="ja-JP" b="1" dirty="0" err="1" smtClean="0">
                <a:solidFill>
                  <a:srgbClr val="000000"/>
                </a:solidFill>
                <a:ea typeface="SimSun" pitchFamily="2" charset="-122"/>
                <a:cs typeface="Times New Roman" pitchFamily="18" charset="0"/>
              </a:rPr>
              <a:t>Spindloe</a:t>
            </a:r>
            <a:endParaRPr lang="en-US" b="1" dirty="0">
              <a:solidFill>
                <a:srgbClr val="000000"/>
              </a:solidFill>
              <a:ea typeface="+mn-ea"/>
            </a:endParaRPr>
          </a:p>
        </p:txBody>
      </p:sp>
      <p:pic>
        <p:nvPicPr>
          <p:cNvPr id="23" name="Picture 24" descr="http://203.150.228.175/wp-content/uploads/2014/10/university-of-strathclyde-logo.png"/>
          <p:cNvPicPr>
            <a:picLocks noChangeAspect="1" noChangeArrowheads="1"/>
          </p:cNvPicPr>
          <p:nvPr/>
        </p:nvPicPr>
        <p:blipFill>
          <a:blip r:embed="rId5" cstate="email"/>
          <a:srcRect/>
          <a:stretch>
            <a:fillRect/>
          </a:stretch>
        </p:blipFill>
        <p:spPr bwMode="auto">
          <a:xfrm>
            <a:off x="323528" y="2564904"/>
            <a:ext cx="1336736" cy="936104"/>
          </a:xfrm>
          <a:prstGeom prst="rect">
            <a:avLst/>
          </a:prstGeom>
          <a:noFill/>
        </p:spPr>
      </p:pic>
      <p:sp>
        <p:nvSpPr>
          <p:cNvPr id="24" name="Прямоугольник 23"/>
          <p:cNvSpPr/>
          <p:nvPr/>
        </p:nvSpPr>
        <p:spPr>
          <a:xfrm>
            <a:off x="2071976" y="2708920"/>
            <a:ext cx="6984774" cy="677086"/>
          </a:xfrm>
          <a:prstGeom prst="rect">
            <a:avLst/>
          </a:prstGeom>
        </p:spPr>
        <p:txBody>
          <a:bodyPr wrap="square" lIns="91417" tIns="45709" rIns="91417" bIns="45709">
            <a:spAutoFit/>
          </a:bodyPr>
          <a:lstStyle/>
          <a:p>
            <a:pPr defTabSz="914246">
              <a:tabLst>
                <a:tab pos="0" algn="l"/>
              </a:tabLst>
            </a:pPr>
            <a:r>
              <a:rPr lang="en-US" altLang="ja-JP" sz="2000" b="1" i="1" dirty="0" smtClean="0">
                <a:solidFill>
                  <a:srgbClr val="000000"/>
                </a:solidFill>
                <a:ea typeface="SimSun" pitchFamily="2" charset="-122"/>
                <a:cs typeface="Times New Roman" pitchFamily="18" charset="0"/>
              </a:rPr>
              <a:t>SUPA, Department of Physics, University of </a:t>
            </a:r>
            <a:r>
              <a:rPr lang="en-US" altLang="ja-JP" sz="2000" b="1" i="1" dirty="0" err="1" smtClean="0">
                <a:solidFill>
                  <a:srgbClr val="000000"/>
                </a:solidFill>
                <a:ea typeface="SimSun" pitchFamily="2" charset="-122"/>
                <a:cs typeface="Times New Roman" pitchFamily="18" charset="0"/>
              </a:rPr>
              <a:t>Strathclyde</a:t>
            </a:r>
            <a:r>
              <a:rPr lang="en-US" altLang="ja-JP" sz="2000" b="1" i="1" dirty="0" smtClean="0">
                <a:solidFill>
                  <a:srgbClr val="000000"/>
                </a:solidFill>
                <a:ea typeface="SimSun" pitchFamily="2" charset="-122"/>
                <a:cs typeface="Times New Roman" pitchFamily="18" charset="0"/>
              </a:rPr>
              <a:t>, UK </a:t>
            </a:r>
          </a:p>
          <a:p>
            <a:pPr defTabSz="914246">
              <a:tabLst>
                <a:tab pos="0" algn="l"/>
              </a:tabLst>
            </a:pPr>
            <a:r>
              <a:rPr lang="en-US" altLang="ja-JP" b="1" dirty="0" smtClean="0">
                <a:solidFill>
                  <a:srgbClr val="000000"/>
                </a:solidFill>
                <a:ea typeface="SimSun" pitchFamily="2" charset="-122"/>
                <a:cs typeface="Times New Roman" pitchFamily="18" charset="0"/>
              </a:rPr>
              <a:t>N.M.H. Butler, R.J. Dance, P. McKenna</a:t>
            </a:r>
          </a:p>
        </p:txBody>
      </p:sp>
      <p:pic>
        <p:nvPicPr>
          <p:cNvPr id="27" name="Picture 15" descr="celia-label"/>
          <p:cNvPicPr>
            <a:picLocks noChangeAspect="1" noChangeArrowheads="1"/>
          </p:cNvPicPr>
          <p:nvPr/>
        </p:nvPicPr>
        <p:blipFill>
          <a:blip r:embed="rId6" cstate="email"/>
          <a:srcRect/>
          <a:stretch>
            <a:fillRect/>
          </a:stretch>
        </p:blipFill>
        <p:spPr bwMode="auto">
          <a:xfrm>
            <a:off x="179512" y="3345258"/>
            <a:ext cx="1563316" cy="1163862"/>
          </a:xfrm>
          <a:prstGeom prst="rect">
            <a:avLst/>
          </a:prstGeom>
          <a:noFill/>
          <a:ln w="9525">
            <a:noFill/>
            <a:miter lim="800000"/>
            <a:headEnd/>
            <a:tailEnd/>
          </a:ln>
        </p:spPr>
      </p:pic>
      <p:sp>
        <p:nvSpPr>
          <p:cNvPr id="28" name="Прямоугольник 27"/>
          <p:cNvSpPr/>
          <p:nvPr/>
        </p:nvSpPr>
        <p:spPr>
          <a:xfrm>
            <a:off x="2051720" y="3429000"/>
            <a:ext cx="7020001" cy="923307"/>
          </a:xfrm>
          <a:prstGeom prst="rect">
            <a:avLst/>
          </a:prstGeom>
        </p:spPr>
        <p:txBody>
          <a:bodyPr wrap="square" lIns="91417" tIns="45709" rIns="91417" bIns="45709">
            <a:spAutoFit/>
          </a:bodyPr>
          <a:lstStyle/>
          <a:p>
            <a:pPr defTabSz="914246">
              <a:defRPr/>
            </a:pPr>
            <a:r>
              <a:rPr lang="en-US" b="1" i="1" dirty="0">
                <a:solidFill>
                  <a:srgbClr val="000000"/>
                </a:solidFill>
                <a:ea typeface="+mn-ea"/>
              </a:rPr>
              <a:t>CELIA,</a:t>
            </a:r>
            <a:r>
              <a:rPr lang="en-CA" b="1" i="1" dirty="0">
                <a:solidFill>
                  <a:srgbClr val="000000"/>
                </a:solidFill>
                <a:ea typeface="+mn-ea"/>
              </a:rPr>
              <a:t> University</a:t>
            </a:r>
            <a:r>
              <a:rPr lang="en-US" b="1" i="1" dirty="0">
                <a:solidFill>
                  <a:srgbClr val="000000"/>
                </a:solidFill>
                <a:ea typeface="+mn-ea"/>
              </a:rPr>
              <a:t> of </a:t>
            </a:r>
            <a:r>
              <a:rPr lang="en-CA" b="1" i="1" dirty="0">
                <a:solidFill>
                  <a:srgbClr val="000000"/>
                </a:solidFill>
                <a:ea typeface="+mn-ea"/>
              </a:rPr>
              <a:t>Bordeaux</a:t>
            </a:r>
            <a:r>
              <a:rPr lang="en-US" b="1" i="1" dirty="0">
                <a:solidFill>
                  <a:srgbClr val="000000"/>
                </a:solidFill>
                <a:ea typeface="+mn-ea"/>
              </a:rPr>
              <a:t>, CNRS-CEA</a:t>
            </a:r>
            <a:r>
              <a:rPr lang="en-CA" b="1" i="1" dirty="0">
                <a:solidFill>
                  <a:srgbClr val="000000"/>
                </a:solidFill>
                <a:ea typeface="+mn-ea"/>
              </a:rPr>
              <a:t>, France </a:t>
            </a:r>
            <a:endParaRPr lang="en-CA" b="1" i="1" dirty="0" smtClean="0">
              <a:solidFill>
                <a:srgbClr val="000000"/>
              </a:solidFill>
              <a:ea typeface="+mn-ea"/>
            </a:endParaRPr>
          </a:p>
          <a:p>
            <a:pPr defTabSz="914246">
              <a:defRPr/>
            </a:pPr>
            <a:r>
              <a:rPr lang="en-GB" b="1" dirty="0" smtClean="0">
                <a:solidFill>
                  <a:srgbClr val="000000"/>
                </a:solidFill>
              </a:rPr>
              <a:t>F. </a:t>
            </a:r>
            <a:r>
              <a:rPr lang="en-GB" b="1" dirty="0" err="1" smtClean="0">
                <a:solidFill>
                  <a:srgbClr val="000000"/>
                </a:solidFill>
              </a:rPr>
              <a:t>Barbato</a:t>
            </a:r>
            <a:r>
              <a:rPr lang="en-GB" b="1" dirty="0" smtClean="0">
                <a:solidFill>
                  <a:srgbClr val="000000"/>
                </a:solidFill>
              </a:rPr>
              <a:t>, </a:t>
            </a:r>
            <a:r>
              <a:rPr lang="en-GB" b="1" dirty="0" smtClean="0">
                <a:solidFill>
                  <a:srgbClr val="000000"/>
                </a:solidFill>
                <a:ea typeface="+mn-ea"/>
              </a:rPr>
              <a:t>G</a:t>
            </a:r>
            <a:r>
              <a:rPr lang="en-GB" b="1" dirty="0">
                <a:solidFill>
                  <a:srgbClr val="000000"/>
                </a:solidFill>
                <a:ea typeface="+mn-ea"/>
              </a:rPr>
              <a:t>. </a:t>
            </a:r>
            <a:r>
              <a:rPr lang="en-GB" b="1" dirty="0" err="1" smtClean="0">
                <a:solidFill>
                  <a:srgbClr val="000000"/>
                </a:solidFill>
                <a:ea typeface="+mn-ea"/>
              </a:rPr>
              <a:t>Boutoux</a:t>
            </a:r>
            <a:r>
              <a:rPr lang="en-GB" b="1" dirty="0" smtClean="0">
                <a:solidFill>
                  <a:srgbClr val="000000"/>
                </a:solidFill>
                <a:ea typeface="+mn-ea"/>
              </a:rPr>
              <a:t>, L</a:t>
            </a:r>
            <a:r>
              <a:rPr lang="en-GB" b="1" dirty="0">
                <a:solidFill>
                  <a:srgbClr val="000000"/>
                </a:solidFill>
                <a:ea typeface="+mn-ea"/>
              </a:rPr>
              <a:t>. </a:t>
            </a:r>
            <a:r>
              <a:rPr lang="en-GB" b="1" dirty="0" err="1" smtClean="0">
                <a:solidFill>
                  <a:srgbClr val="000000"/>
                </a:solidFill>
                <a:ea typeface="+mn-ea"/>
              </a:rPr>
              <a:t>Giuffrida</a:t>
            </a:r>
            <a:r>
              <a:rPr lang="en-GB" b="1" dirty="0" smtClean="0">
                <a:solidFill>
                  <a:srgbClr val="000000"/>
                </a:solidFill>
                <a:ea typeface="+mn-ea"/>
              </a:rPr>
              <a:t>, </a:t>
            </a:r>
            <a:r>
              <a:rPr lang="en-GB" b="1" dirty="0">
                <a:solidFill>
                  <a:srgbClr val="000000"/>
                </a:solidFill>
                <a:ea typeface="+mn-ea"/>
              </a:rPr>
              <a:t>T. </a:t>
            </a:r>
            <a:r>
              <a:rPr lang="en-GB" b="1" dirty="0" err="1" smtClean="0">
                <a:solidFill>
                  <a:srgbClr val="000000"/>
                </a:solidFill>
                <a:ea typeface="+mn-ea"/>
              </a:rPr>
              <a:t>Sakaki</a:t>
            </a:r>
            <a:r>
              <a:rPr lang="en-GB" b="1" dirty="0" smtClean="0">
                <a:solidFill>
                  <a:srgbClr val="000000"/>
                </a:solidFill>
                <a:ea typeface="+mn-ea"/>
              </a:rPr>
              <a:t>, </a:t>
            </a:r>
            <a:r>
              <a:rPr lang="en-GB" b="1" dirty="0">
                <a:solidFill>
                  <a:srgbClr val="000000"/>
                </a:solidFill>
                <a:ea typeface="+mn-ea"/>
              </a:rPr>
              <a:t>J.J. </a:t>
            </a:r>
            <a:r>
              <a:rPr lang="en-GB" b="1" dirty="0" smtClean="0">
                <a:solidFill>
                  <a:srgbClr val="000000"/>
                </a:solidFill>
                <a:ea typeface="+mn-ea"/>
              </a:rPr>
              <a:t>Santos, A</a:t>
            </a:r>
            <a:r>
              <a:rPr lang="en-GB" b="1" dirty="0">
                <a:solidFill>
                  <a:srgbClr val="000000"/>
                </a:solidFill>
                <a:ea typeface="+mn-ea"/>
              </a:rPr>
              <a:t>. </a:t>
            </a:r>
            <a:r>
              <a:rPr lang="en-GB" b="1" dirty="0" err="1" smtClean="0">
                <a:solidFill>
                  <a:srgbClr val="000000"/>
                </a:solidFill>
                <a:ea typeface="+mn-ea"/>
              </a:rPr>
              <a:t>Sauterey</a:t>
            </a:r>
            <a:r>
              <a:rPr lang="en-GB" b="1" dirty="0" smtClean="0">
                <a:solidFill>
                  <a:srgbClr val="000000"/>
                </a:solidFill>
                <a:ea typeface="+mn-ea"/>
              </a:rPr>
              <a:t>, </a:t>
            </a:r>
          </a:p>
          <a:p>
            <a:pPr defTabSz="914246">
              <a:defRPr/>
            </a:pPr>
            <a:r>
              <a:rPr lang="en-GB" b="1" dirty="0" smtClean="0">
                <a:solidFill>
                  <a:srgbClr val="000000"/>
                </a:solidFill>
                <a:ea typeface="+mn-ea"/>
              </a:rPr>
              <a:t>D</a:t>
            </a:r>
            <a:r>
              <a:rPr lang="en-GB" b="1" dirty="0">
                <a:solidFill>
                  <a:srgbClr val="000000"/>
                </a:solidFill>
                <a:ea typeface="+mn-ea"/>
              </a:rPr>
              <a:t>. </a:t>
            </a:r>
            <a:r>
              <a:rPr lang="en-GB" b="1" dirty="0" err="1" smtClean="0">
                <a:solidFill>
                  <a:srgbClr val="000000"/>
                </a:solidFill>
                <a:ea typeface="+mn-ea"/>
              </a:rPr>
              <a:t>Batani</a:t>
            </a:r>
            <a:endParaRPr lang="en-US" b="1" dirty="0">
              <a:solidFill>
                <a:srgbClr val="000000"/>
              </a:solidFill>
              <a:ea typeface="+mn-ea"/>
            </a:endParaRPr>
          </a:p>
        </p:txBody>
      </p:sp>
      <p:pic>
        <p:nvPicPr>
          <p:cNvPr id="34" name="Picture 29" descr="gsilogo"/>
          <p:cNvPicPr>
            <a:picLocks noChangeAspect="1" noChangeArrowheads="1"/>
          </p:cNvPicPr>
          <p:nvPr/>
        </p:nvPicPr>
        <p:blipFill>
          <a:blip r:embed="rId7" cstate="email"/>
          <a:srcRect/>
          <a:stretch>
            <a:fillRect/>
          </a:stretch>
        </p:blipFill>
        <p:spPr bwMode="auto">
          <a:xfrm>
            <a:off x="271055" y="4279512"/>
            <a:ext cx="1780665" cy="949688"/>
          </a:xfrm>
          <a:prstGeom prst="rect">
            <a:avLst/>
          </a:prstGeom>
          <a:noFill/>
          <a:ln w="9525">
            <a:noFill/>
            <a:miter lim="800000"/>
            <a:headEnd/>
            <a:tailEnd/>
          </a:ln>
        </p:spPr>
      </p:pic>
      <p:sp>
        <p:nvSpPr>
          <p:cNvPr id="35" name="Прямоугольник 34"/>
          <p:cNvSpPr/>
          <p:nvPr/>
        </p:nvSpPr>
        <p:spPr>
          <a:xfrm>
            <a:off x="2051720" y="4366867"/>
            <a:ext cx="6811167" cy="646309"/>
          </a:xfrm>
          <a:prstGeom prst="rect">
            <a:avLst/>
          </a:prstGeom>
        </p:spPr>
        <p:txBody>
          <a:bodyPr wrap="square" lIns="91417" tIns="45709" rIns="91417" bIns="45709">
            <a:spAutoFit/>
          </a:bodyPr>
          <a:lstStyle/>
          <a:p>
            <a:pPr defTabSz="914246"/>
            <a:r>
              <a:rPr lang="en-CA" b="1" i="1" dirty="0" smtClean="0">
                <a:solidFill>
                  <a:srgbClr val="000000"/>
                </a:solidFill>
                <a:ea typeface="+mn-ea"/>
              </a:rPr>
              <a:t>GSI </a:t>
            </a:r>
            <a:r>
              <a:rPr lang="en-CA" b="1" i="1" dirty="0" err="1" smtClean="0">
                <a:solidFill>
                  <a:srgbClr val="000000"/>
                </a:solidFill>
                <a:ea typeface="+mn-ea"/>
              </a:rPr>
              <a:t>Helmholtzzentrum</a:t>
            </a:r>
            <a:r>
              <a:rPr lang="en-CA" b="1" i="1" dirty="0">
                <a:solidFill>
                  <a:srgbClr val="000000"/>
                </a:solidFill>
                <a:ea typeface="+mn-ea"/>
              </a:rPr>
              <a:t> </a:t>
            </a:r>
            <a:r>
              <a:rPr lang="en-CA" b="1" i="1" dirty="0" err="1" smtClean="0">
                <a:solidFill>
                  <a:srgbClr val="000000"/>
                </a:solidFill>
                <a:ea typeface="+mn-ea"/>
              </a:rPr>
              <a:t>für</a:t>
            </a:r>
            <a:r>
              <a:rPr lang="en-CA" b="1" i="1" dirty="0" smtClean="0">
                <a:solidFill>
                  <a:srgbClr val="000000"/>
                </a:solidFill>
                <a:ea typeface="+mn-ea"/>
              </a:rPr>
              <a:t> </a:t>
            </a:r>
            <a:r>
              <a:rPr lang="en-CA" b="1" i="1" dirty="0" err="1" smtClean="0">
                <a:solidFill>
                  <a:srgbClr val="000000"/>
                </a:solidFill>
                <a:ea typeface="+mn-ea"/>
              </a:rPr>
              <a:t>Schwerionenforschung</a:t>
            </a:r>
            <a:r>
              <a:rPr lang="en-CA" b="1" i="1" dirty="0" smtClean="0">
                <a:solidFill>
                  <a:srgbClr val="000000"/>
                </a:solidFill>
                <a:ea typeface="+mn-ea"/>
              </a:rPr>
              <a:t>, Germany </a:t>
            </a:r>
          </a:p>
          <a:p>
            <a:pPr defTabSz="914246"/>
            <a:r>
              <a:rPr lang="en-GB" b="1" dirty="0" smtClean="0">
                <a:solidFill>
                  <a:srgbClr val="000000"/>
                </a:solidFill>
                <a:ea typeface="+mn-ea"/>
              </a:rPr>
              <a:t>P</a:t>
            </a:r>
            <a:r>
              <a:rPr lang="en-GB" b="1" dirty="0">
                <a:solidFill>
                  <a:srgbClr val="000000"/>
                </a:solidFill>
                <a:ea typeface="+mn-ea"/>
              </a:rPr>
              <a:t>. </a:t>
            </a:r>
            <a:r>
              <a:rPr lang="en-GB" b="1" dirty="0" err="1" smtClean="0">
                <a:solidFill>
                  <a:srgbClr val="000000"/>
                </a:solidFill>
                <a:ea typeface="+mn-ea"/>
              </a:rPr>
              <a:t>Neumayer</a:t>
            </a:r>
            <a:r>
              <a:rPr lang="en-GB" b="1" dirty="0" smtClean="0">
                <a:solidFill>
                  <a:srgbClr val="000000"/>
                </a:solidFill>
                <a:ea typeface="+mn-ea"/>
              </a:rPr>
              <a:t>, </a:t>
            </a:r>
            <a:r>
              <a:rPr lang="en-US" sz="1500" b="1" dirty="0" smtClean="0">
                <a:solidFill>
                  <a:srgbClr val="000000"/>
                </a:solidFill>
                <a:latin typeface="Arial" charset="0"/>
              </a:rPr>
              <a:t>K</a:t>
            </a:r>
            <a:r>
              <a:rPr lang="en-US" sz="1500" b="1" dirty="0">
                <a:solidFill>
                  <a:srgbClr val="000000"/>
                </a:solidFill>
                <a:latin typeface="Arial" charset="0"/>
              </a:rPr>
              <a:t>. </a:t>
            </a:r>
            <a:r>
              <a:rPr lang="en-US" sz="1500" b="1" dirty="0" smtClean="0">
                <a:solidFill>
                  <a:srgbClr val="000000"/>
                </a:solidFill>
                <a:latin typeface="Arial" charset="0"/>
              </a:rPr>
              <a:t>Li,</a:t>
            </a:r>
            <a:r>
              <a:rPr lang="en-US" sz="1500" b="1" i="1" baseline="30000" dirty="0" smtClean="0">
                <a:solidFill>
                  <a:srgbClr val="000000"/>
                </a:solidFill>
                <a:latin typeface="Arial" charset="0"/>
              </a:rPr>
              <a:t> </a:t>
            </a:r>
            <a:r>
              <a:rPr lang="en-GB" b="1" dirty="0" smtClean="0">
                <a:solidFill>
                  <a:srgbClr val="000000"/>
                </a:solidFill>
                <a:ea typeface="+mn-ea"/>
              </a:rPr>
              <a:t>D</a:t>
            </a:r>
            <a:r>
              <a:rPr lang="en-GB" b="1" dirty="0">
                <a:solidFill>
                  <a:srgbClr val="000000"/>
                </a:solidFill>
                <a:ea typeface="+mn-ea"/>
              </a:rPr>
              <a:t>. </a:t>
            </a:r>
            <a:r>
              <a:rPr lang="en-GB" b="1" dirty="0" err="1" smtClean="0">
                <a:solidFill>
                  <a:srgbClr val="000000"/>
                </a:solidFill>
                <a:ea typeface="+mn-ea"/>
              </a:rPr>
              <a:t>Khaghani</a:t>
            </a:r>
            <a:r>
              <a:rPr lang="en-GB" b="1" dirty="0" smtClean="0">
                <a:solidFill>
                  <a:srgbClr val="000000"/>
                </a:solidFill>
                <a:ea typeface="+mn-ea"/>
              </a:rPr>
              <a:t>, V</a:t>
            </a:r>
            <a:r>
              <a:rPr lang="en-GB" b="1" dirty="0">
                <a:solidFill>
                  <a:srgbClr val="000000"/>
                </a:solidFill>
                <a:ea typeface="+mn-ea"/>
              </a:rPr>
              <a:t>. </a:t>
            </a:r>
            <a:r>
              <a:rPr lang="en-GB" b="1" dirty="0" err="1" smtClean="0">
                <a:solidFill>
                  <a:srgbClr val="000000"/>
                </a:solidFill>
                <a:ea typeface="+mn-ea"/>
              </a:rPr>
              <a:t>Bagneux</a:t>
            </a:r>
            <a:r>
              <a:rPr lang="en-GB" b="1" dirty="0" smtClean="0">
                <a:solidFill>
                  <a:srgbClr val="000000"/>
                </a:solidFill>
                <a:ea typeface="+mn-ea"/>
              </a:rPr>
              <a:t> </a:t>
            </a:r>
            <a:endParaRPr lang="en-US" b="1" dirty="0">
              <a:solidFill>
                <a:srgbClr val="000000"/>
              </a:solidFill>
              <a:latin typeface="Arial" charset="0"/>
              <a:ea typeface="+mn-ea"/>
            </a:endParaRPr>
          </a:p>
        </p:txBody>
      </p:sp>
      <p:pic>
        <p:nvPicPr>
          <p:cNvPr id="22" name="Picture 34" descr="Related image"/>
          <p:cNvPicPr>
            <a:picLocks noChangeAspect="1" noChangeArrowheads="1"/>
          </p:cNvPicPr>
          <p:nvPr/>
        </p:nvPicPr>
        <p:blipFill>
          <a:blip r:embed="rId8" cstate="email"/>
          <a:srcRect/>
          <a:stretch>
            <a:fillRect/>
          </a:stretch>
        </p:blipFill>
        <p:spPr bwMode="auto">
          <a:xfrm>
            <a:off x="157912" y="5106532"/>
            <a:ext cx="3493660" cy="698732"/>
          </a:xfrm>
          <a:prstGeom prst="rect">
            <a:avLst/>
          </a:prstGeom>
          <a:noFill/>
        </p:spPr>
      </p:pic>
      <p:pic>
        <p:nvPicPr>
          <p:cNvPr id="37" name="Picture 8" descr="https://upload.wikimedia.org/wikipedia/en/a/a4/MEPhI_Logo2014_en.png"/>
          <p:cNvPicPr>
            <a:picLocks noChangeAspect="1" noChangeArrowheads="1"/>
          </p:cNvPicPr>
          <p:nvPr/>
        </p:nvPicPr>
        <p:blipFill>
          <a:blip r:embed="rId9" cstate="email"/>
          <a:srcRect/>
          <a:stretch>
            <a:fillRect/>
          </a:stretch>
        </p:blipFill>
        <p:spPr bwMode="auto">
          <a:xfrm>
            <a:off x="1043608" y="764704"/>
            <a:ext cx="957696" cy="95161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7" descr="Universidad Politécnica de Madrid"/>
          <p:cNvPicPr>
            <a:picLocks noChangeAspect="1" noChangeArrowheads="1"/>
          </p:cNvPicPr>
          <p:nvPr/>
        </p:nvPicPr>
        <p:blipFill>
          <a:blip r:embed="rId2" cstate="email"/>
          <a:srcRect/>
          <a:stretch>
            <a:fillRect/>
          </a:stretch>
        </p:blipFill>
        <p:spPr bwMode="auto">
          <a:xfrm>
            <a:off x="575685" y="4103791"/>
            <a:ext cx="938451" cy="765369"/>
          </a:xfrm>
          <a:prstGeom prst="rect">
            <a:avLst/>
          </a:prstGeom>
          <a:noFill/>
          <a:ln w="9525">
            <a:noFill/>
            <a:miter lim="800000"/>
            <a:headEnd/>
            <a:tailEnd/>
          </a:ln>
        </p:spPr>
      </p:pic>
      <p:pic>
        <p:nvPicPr>
          <p:cNvPr id="14" name="Picture 39" descr="Logo CEA"/>
          <p:cNvPicPr>
            <a:picLocks noChangeAspect="1" noChangeArrowheads="1"/>
          </p:cNvPicPr>
          <p:nvPr/>
        </p:nvPicPr>
        <p:blipFill>
          <a:blip r:embed="rId3" cstate="email"/>
          <a:srcRect l="10479" t="8779" r="8020" b="5962"/>
          <a:stretch>
            <a:fillRect/>
          </a:stretch>
        </p:blipFill>
        <p:spPr bwMode="auto">
          <a:xfrm>
            <a:off x="572860" y="4941434"/>
            <a:ext cx="931604" cy="791822"/>
          </a:xfrm>
          <a:prstGeom prst="rect">
            <a:avLst/>
          </a:prstGeom>
          <a:noFill/>
          <a:ln w="9525">
            <a:noFill/>
            <a:miter lim="800000"/>
            <a:headEnd/>
            <a:tailEnd/>
          </a:ln>
        </p:spPr>
      </p:pic>
      <p:sp>
        <p:nvSpPr>
          <p:cNvPr id="16" name="Прямоугольник 15"/>
          <p:cNvSpPr/>
          <p:nvPr/>
        </p:nvSpPr>
        <p:spPr>
          <a:xfrm>
            <a:off x="2005664" y="5007731"/>
            <a:ext cx="4552867" cy="677086"/>
          </a:xfrm>
          <a:prstGeom prst="rect">
            <a:avLst/>
          </a:prstGeom>
        </p:spPr>
        <p:txBody>
          <a:bodyPr wrap="none" lIns="91417" tIns="45709" rIns="91417" bIns="45709">
            <a:spAutoFit/>
          </a:bodyPr>
          <a:lstStyle/>
          <a:p>
            <a:pPr defTabSz="914246"/>
            <a:r>
              <a:rPr lang="en-GB" sz="2000" b="1" i="1" dirty="0" smtClean="0">
                <a:solidFill>
                  <a:srgbClr val="000000"/>
                </a:solidFill>
                <a:ea typeface="+mn-ea"/>
              </a:rPr>
              <a:t>CEA DAM DIF, </a:t>
            </a:r>
            <a:r>
              <a:rPr lang="en-GB" sz="2000" b="1" i="1" dirty="0" err="1" smtClean="0">
                <a:solidFill>
                  <a:srgbClr val="000000"/>
                </a:solidFill>
                <a:ea typeface="+mn-ea"/>
              </a:rPr>
              <a:t>Bruyères</a:t>
            </a:r>
            <a:r>
              <a:rPr lang="en-GB" sz="2000" b="1" i="1" dirty="0" smtClean="0">
                <a:solidFill>
                  <a:srgbClr val="000000"/>
                </a:solidFill>
                <a:ea typeface="+mn-ea"/>
              </a:rPr>
              <a:t>-le-</a:t>
            </a:r>
            <a:r>
              <a:rPr lang="en-GB" sz="2000" b="1" i="1" dirty="0" err="1" smtClean="0">
                <a:solidFill>
                  <a:srgbClr val="000000"/>
                </a:solidFill>
                <a:ea typeface="+mn-ea"/>
              </a:rPr>
              <a:t>Chatel</a:t>
            </a:r>
            <a:r>
              <a:rPr lang="en-GB" sz="2000" b="1" i="1" dirty="0" smtClean="0">
                <a:solidFill>
                  <a:srgbClr val="000000"/>
                </a:solidFill>
                <a:ea typeface="+mn-ea"/>
              </a:rPr>
              <a:t>, France</a:t>
            </a:r>
            <a:r>
              <a:rPr lang="ru-RU" sz="2000" b="1" i="1" dirty="0" smtClean="0">
                <a:solidFill>
                  <a:srgbClr val="000000"/>
                </a:solidFill>
                <a:ea typeface="+mn-ea"/>
              </a:rPr>
              <a:t> </a:t>
            </a:r>
            <a:endParaRPr lang="en-US" sz="2000" b="1" i="1" dirty="0" smtClean="0">
              <a:solidFill>
                <a:srgbClr val="000000"/>
              </a:solidFill>
              <a:ea typeface="+mn-ea"/>
            </a:endParaRPr>
          </a:p>
          <a:p>
            <a:pPr defTabSz="914246"/>
            <a:r>
              <a:rPr lang="en-GB" b="1" dirty="0" smtClean="0">
                <a:solidFill>
                  <a:srgbClr val="000000"/>
                </a:solidFill>
                <a:ea typeface="+mn-ea"/>
              </a:rPr>
              <a:t>A. </a:t>
            </a:r>
            <a:r>
              <a:rPr lang="en-GB" b="1" dirty="0" err="1" smtClean="0">
                <a:solidFill>
                  <a:srgbClr val="000000"/>
                </a:solidFill>
                <a:ea typeface="+mn-ea"/>
              </a:rPr>
              <a:t>Debayle</a:t>
            </a:r>
            <a:r>
              <a:rPr lang="en-GB" b="1" dirty="0" smtClean="0">
                <a:solidFill>
                  <a:srgbClr val="000000"/>
                </a:solidFill>
                <a:ea typeface="+mn-ea"/>
              </a:rPr>
              <a:t> </a:t>
            </a:r>
            <a:endParaRPr lang="en-US" b="1" dirty="0">
              <a:solidFill>
                <a:srgbClr val="000000"/>
              </a:solidFill>
              <a:latin typeface="Arial" charset="0"/>
              <a:ea typeface="+mn-ea"/>
            </a:endParaRPr>
          </a:p>
        </p:txBody>
      </p:sp>
      <p:sp>
        <p:nvSpPr>
          <p:cNvPr id="17"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17" tIns="45709" rIns="91417" bIns="45709" anchor="ctr"/>
          <a:lstStyle/>
          <a:p>
            <a:pPr algn="ctr" defTabSz="914246">
              <a:defRPr/>
            </a:pPr>
            <a:r>
              <a:rPr lang="en-US" sz="2400" b="1" dirty="0" smtClean="0">
                <a:solidFill>
                  <a:srgbClr val="5A0DAF"/>
                </a:solidFill>
                <a:effectLst>
                  <a:outerShdw blurRad="38100" dist="38100" dir="2700000" algn="tl">
                    <a:srgbClr val="000000"/>
                  </a:outerShdw>
                </a:effectLst>
                <a:latin typeface="Comic Sans MS" pitchFamily="66" charset="0"/>
              </a:rPr>
              <a:t>Collaboration</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22" name="Прямоугольник 21"/>
          <p:cNvSpPr/>
          <p:nvPr/>
        </p:nvSpPr>
        <p:spPr>
          <a:xfrm>
            <a:off x="2005664" y="4366867"/>
            <a:ext cx="4359545" cy="677086"/>
          </a:xfrm>
          <a:prstGeom prst="rect">
            <a:avLst/>
          </a:prstGeom>
        </p:spPr>
        <p:txBody>
          <a:bodyPr wrap="none" lIns="91417" tIns="45709" rIns="91417" bIns="45709">
            <a:spAutoFit/>
          </a:bodyPr>
          <a:lstStyle/>
          <a:p>
            <a:pPr defTabSz="914246"/>
            <a:r>
              <a:rPr lang="en-GB" sz="2000" b="1" i="1" dirty="0" smtClean="0">
                <a:solidFill>
                  <a:srgbClr val="000000"/>
                </a:solidFill>
                <a:ea typeface="+mn-ea"/>
              </a:rPr>
              <a:t>ETSI </a:t>
            </a:r>
            <a:r>
              <a:rPr lang="en-GB" sz="2000" b="1" i="1" dirty="0" err="1" smtClean="0">
                <a:solidFill>
                  <a:srgbClr val="000000"/>
                </a:solidFill>
                <a:ea typeface="+mn-ea"/>
              </a:rPr>
              <a:t>Aeronauticos</a:t>
            </a:r>
            <a:r>
              <a:rPr lang="en-GB" sz="2000" b="1" i="1" dirty="0" smtClean="0">
                <a:solidFill>
                  <a:srgbClr val="000000"/>
                </a:solidFill>
                <a:ea typeface="+mn-ea"/>
              </a:rPr>
              <a:t>, UPM, Madrid, Spain</a:t>
            </a:r>
          </a:p>
          <a:p>
            <a:pPr defTabSz="914246"/>
            <a:r>
              <a:rPr lang="en-GB" b="1" dirty="0" smtClean="0">
                <a:solidFill>
                  <a:srgbClr val="000000"/>
                </a:solidFill>
                <a:ea typeface="+mn-ea"/>
              </a:rPr>
              <a:t>J.J. </a:t>
            </a:r>
            <a:r>
              <a:rPr lang="en-GB" b="1" dirty="0" err="1" smtClean="0">
                <a:solidFill>
                  <a:srgbClr val="000000"/>
                </a:solidFill>
                <a:ea typeface="+mn-ea"/>
              </a:rPr>
              <a:t>Honrubia</a:t>
            </a:r>
            <a:endParaRPr lang="en-US" b="1" dirty="0">
              <a:solidFill>
                <a:srgbClr val="000000"/>
              </a:solidFill>
              <a:latin typeface="Arial" charset="0"/>
              <a:ea typeface="+mn-ea"/>
            </a:endParaRPr>
          </a:p>
        </p:txBody>
      </p:sp>
      <p:sp>
        <p:nvSpPr>
          <p:cNvPr id="20" name="Прямоугольник 19"/>
          <p:cNvSpPr/>
          <p:nvPr/>
        </p:nvSpPr>
        <p:spPr>
          <a:xfrm>
            <a:off x="2005664" y="3727348"/>
            <a:ext cx="6630245" cy="699311"/>
          </a:xfrm>
          <a:prstGeom prst="rect">
            <a:avLst/>
          </a:prstGeom>
        </p:spPr>
        <p:txBody>
          <a:bodyPr wrap="none" lIns="82947" tIns="41474" rIns="82947" bIns="41474">
            <a:spAutoFit/>
          </a:bodyPr>
          <a:lstStyle/>
          <a:p>
            <a:pPr>
              <a:spcBef>
                <a:spcPts val="1200"/>
              </a:spcBef>
            </a:pPr>
            <a:r>
              <a:rPr lang="en-US" sz="2000" b="1" i="1" dirty="0" smtClean="0"/>
              <a:t>Interdisciplinary Graduate School of Engineering Sciences, </a:t>
            </a:r>
          </a:p>
          <a:p>
            <a:r>
              <a:rPr lang="en-US" sz="2000" b="1" dirty="0" smtClean="0"/>
              <a:t>Kyushu University, Japan </a:t>
            </a:r>
            <a:r>
              <a:rPr lang="en-US" dirty="0" smtClean="0"/>
              <a:t>- </a:t>
            </a:r>
            <a:r>
              <a:rPr lang="fr-FR" b="1" dirty="0" smtClean="0"/>
              <a:t>K. Nishitani, T. Miyahara, Y. Watanabe</a:t>
            </a:r>
            <a:r>
              <a:rPr lang="en-US" baseline="30000" dirty="0" smtClean="0"/>
              <a:t> </a:t>
            </a:r>
          </a:p>
        </p:txBody>
      </p:sp>
      <p:sp>
        <p:nvSpPr>
          <p:cNvPr id="21" name="Прямоугольник 20"/>
          <p:cNvSpPr/>
          <p:nvPr/>
        </p:nvSpPr>
        <p:spPr>
          <a:xfrm>
            <a:off x="2005664" y="5642756"/>
            <a:ext cx="7370459" cy="668534"/>
          </a:xfrm>
          <a:prstGeom prst="rect">
            <a:avLst/>
          </a:prstGeom>
        </p:spPr>
        <p:txBody>
          <a:bodyPr wrap="square" lIns="82947" tIns="41474" rIns="82947" bIns="41474">
            <a:spAutoFit/>
          </a:bodyPr>
          <a:lstStyle/>
          <a:p>
            <a:r>
              <a:rPr lang="en-US" sz="2000" b="1" i="1" dirty="0" err="1" smtClean="0"/>
              <a:t>Racah</a:t>
            </a:r>
            <a:r>
              <a:rPr lang="en-US" sz="2000" b="1" i="1" dirty="0" smtClean="0"/>
              <a:t> Institute of Physics, Hebrew University of Jerusalem, Israel </a:t>
            </a:r>
          </a:p>
          <a:p>
            <a:r>
              <a:rPr lang="en-US" b="1" dirty="0" smtClean="0"/>
              <a:t> A. </a:t>
            </a:r>
            <a:r>
              <a:rPr lang="en-US" b="1" dirty="0" err="1" smtClean="0"/>
              <a:t>Zigler</a:t>
            </a:r>
            <a:endParaRPr lang="en-US" b="1" dirty="0"/>
          </a:p>
        </p:txBody>
      </p:sp>
      <p:pic>
        <p:nvPicPr>
          <p:cNvPr id="23" name="Picture 27"/>
          <p:cNvPicPr>
            <a:picLocks noChangeAspect="1" noChangeArrowheads="1"/>
          </p:cNvPicPr>
          <p:nvPr/>
        </p:nvPicPr>
        <p:blipFill>
          <a:blip r:embed="rId4" cstate="email"/>
          <a:srcRect/>
          <a:stretch>
            <a:fillRect/>
          </a:stretch>
        </p:blipFill>
        <p:spPr bwMode="auto">
          <a:xfrm>
            <a:off x="323528" y="2348880"/>
            <a:ext cx="1644242" cy="670734"/>
          </a:xfrm>
          <a:prstGeom prst="rect">
            <a:avLst/>
          </a:prstGeom>
          <a:noFill/>
          <a:ln w="9525">
            <a:noFill/>
            <a:miter lim="800000"/>
            <a:headEnd/>
            <a:tailEnd/>
          </a:ln>
        </p:spPr>
      </p:pic>
      <p:sp>
        <p:nvSpPr>
          <p:cNvPr id="24" name="Прямоугольник 23"/>
          <p:cNvSpPr/>
          <p:nvPr/>
        </p:nvSpPr>
        <p:spPr>
          <a:xfrm>
            <a:off x="2005664" y="2348880"/>
            <a:ext cx="6742800" cy="677086"/>
          </a:xfrm>
          <a:prstGeom prst="rect">
            <a:avLst/>
          </a:prstGeom>
        </p:spPr>
        <p:txBody>
          <a:bodyPr wrap="square" lIns="91417" tIns="45709" rIns="91417" bIns="45709">
            <a:spAutoFit/>
          </a:bodyPr>
          <a:lstStyle/>
          <a:p>
            <a:pPr defTabSz="914246"/>
            <a:r>
              <a:rPr lang="en-US" sz="2000" b="1" i="1" dirty="0" smtClean="0">
                <a:solidFill>
                  <a:srgbClr val="000000"/>
                </a:solidFill>
                <a:ea typeface="+mn-ea"/>
              </a:rPr>
              <a:t>Sandia National Laboratories, USA</a:t>
            </a:r>
          </a:p>
          <a:p>
            <a:pPr defTabSz="914246"/>
            <a:r>
              <a:rPr lang="en-US" b="1" dirty="0" smtClean="0">
                <a:solidFill>
                  <a:srgbClr val="000000"/>
                </a:solidFill>
                <a:ea typeface="+mn-ea"/>
              </a:rPr>
              <a:t>S.B. Hansen</a:t>
            </a:r>
            <a:endParaRPr lang="en-US" b="1" dirty="0">
              <a:solidFill>
                <a:srgbClr val="000000"/>
              </a:solidFill>
              <a:latin typeface="Arial" charset="0"/>
              <a:ea typeface="+mn-ea"/>
            </a:endParaRPr>
          </a:p>
        </p:txBody>
      </p:sp>
      <p:pic>
        <p:nvPicPr>
          <p:cNvPr id="26" name="Picture 33" descr="logo_en"/>
          <p:cNvPicPr>
            <a:picLocks noChangeAspect="1" noChangeArrowheads="1"/>
          </p:cNvPicPr>
          <p:nvPr/>
        </p:nvPicPr>
        <p:blipFill>
          <a:blip r:embed="rId5" cstate="email"/>
          <a:srcRect r="53161" b="1647"/>
          <a:stretch>
            <a:fillRect/>
          </a:stretch>
        </p:blipFill>
        <p:spPr bwMode="auto">
          <a:xfrm>
            <a:off x="251520" y="1801830"/>
            <a:ext cx="1620180" cy="432048"/>
          </a:xfrm>
          <a:prstGeom prst="rect">
            <a:avLst/>
          </a:prstGeom>
          <a:noFill/>
          <a:ln w="9525">
            <a:noFill/>
            <a:miter lim="800000"/>
            <a:headEnd/>
            <a:tailEnd/>
          </a:ln>
        </p:spPr>
      </p:pic>
      <p:sp>
        <p:nvSpPr>
          <p:cNvPr id="27" name="Прямоугольник 26"/>
          <p:cNvSpPr/>
          <p:nvPr/>
        </p:nvSpPr>
        <p:spPr>
          <a:xfrm>
            <a:off x="2005664" y="1671794"/>
            <a:ext cx="7092280" cy="677086"/>
          </a:xfrm>
          <a:prstGeom prst="rect">
            <a:avLst/>
          </a:prstGeom>
        </p:spPr>
        <p:txBody>
          <a:bodyPr wrap="square" lIns="91417" tIns="45709" rIns="91417" bIns="45709">
            <a:spAutoFit/>
          </a:bodyPr>
          <a:lstStyle/>
          <a:p>
            <a:pPr defTabSz="914246"/>
            <a:r>
              <a:rPr lang="en-US" sz="2000" b="1" i="1" dirty="0" smtClean="0">
                <a:solidFill>
                  <a:srgbClr val="000000"/>
                </a:solidFill>
                <a:ea typeface="+mn-ea"/>
              </a:rPr>
              <a:t>OTRI | ILE </a:t>
            </a:r>
            <a:r>
              <a:rPr lang="fr-CA" sz="2000" b="1" i="1" dirty="0" smtClean="0">
                <a:solidFill>
                  <a:srgbClr val="000000"/>
                </a:solidFill>
                <a:ea typeface="+mn-ea"/>
              </a:rPr>
              <a:t>Osaka University, Japan </a:t>
            </a:r>
            <a:endParaRPr lang="en-US" sz="2000" b="1" dirty="0" smtClean="0">
              <a:solidFill>
                <a:srgbClr val="000000"/>
              </a:solidFill>
              <a:ea typeface="+mn-ea"/>
            </a:endParaRPr>
          </a:p>
          <a:p>
            <a:pPr defTabSz="914246">
              <a:defRPr/>
            </a:pPr>
            <a:r>
              <a:rPr lang="en-GB" b="1" dirty="0" err="1" smtClean="0">
                <a:solidFill>
                  <a:srgbClr val="000000"/>
                </a:solidFill>
                <a:ea typeface="+mn-ea"/>
              </a:rPr>
              <a:t>A.Ya</a:t>
            </a:r>
            <a:r>
              <a:rPr lang="en-GB" b="1" dirty="0" smtClean="0">
                <a:solidFill>
                  <a:srgbClr val="000000"/>
                </a:solidFill>
                <a:ea typeface="+mn-ea"/>
              </a:rPr>
              <a:t>. </a:t>
            </a:r>
            <a:r>
              <a:rPr lang="en-GB" b="1" dirty="0" err="1" smtClean="0">
                <a:solidFill>
                  <a:srgbClr val="000000"/>
                </a:solidFill>
                <a:ea typeface="+mn-ea"/>
              </a:rPr>
              <a:t>Faenov</a:t>
            </a:r>
            <a:r>
              <a:rPr lang="en-GB" b="1" dirty="0" smtClean="0">
                <a:solidFill>
                  <a:srgbClr val="000000"/>
                </a:solidFill>
                <a:ea typeface="+mn-ea"/>
              </a:rPr>
              <a:t>, T.A. </a:t>
            </a:r>
            <a:r>
              <a:rPr lang="en-GB" b="1" dirty="0" err="1" smtClean="0">
                <a:solidFill>
                  <a:srgbClr val="000000"/>
                </a:solidFill>
                <a:ea typeface="+mn-ea"/>
              </a:rPr>
              <a:t>Pikuz</a:t>
            </a:r>
            <a:r>
              <a:rPr lang="en-GB" b="1" dirty="0" smtClean="0">
                <a:solidFill>
                  <a:srgbClr val="000000"/>
                </a:solidFill>
                <a:ea typeface="+mn-ea"/>
              </a:rPr>
              <a:t>, </a:t>
            </a:r>
            <a:r>
              <a:rPr lang="fr-FR" b="1" dirty="0" smtClean="0"/>
              <a:t> Y. Sentoku, A. Zhidkov, M. Hata, </a:t>
            </a:r>
            <a:r>
              <a:rPr lang="en-GB" b="1" dirty="0" smtClean="0">
                <a:solidFill>
                  <a:srgbClr val="000000"/>
                </a:solidFill>
                <a:ea typeface="+mn-ea"/>
              </a:rPr>
              <a:t>R. Kodama</a:t>
            </a:r>
            <a:endParaRPr lang="en-US" b="1" dirty="0">
              <a:solidFill>
                <a:srgbClr val="000000"/>
              </a:solidFill>
              <a:ea typeface="+mn-ea"/>
            </a:endParaRPr>
          </a:p>
        </p:txBody>
      </p:sp>
      <p:pic>
        <p:nvPicPr>
          <p:cNvPr id="29" name="Picture 25" descr="Home"/>
          <p:cNvPicPr>
            <a:picLocks noChangeAspect="1" noChangeArrowheads="1"/>
          </p:cNvPicPr>
          <p:nvPr/>
        </p:nvPicPr>
        <p:blipFill>
          <a:blip r:embed="rId6" cstate="email"/>
          <a:srcRect/>
          <a:stretch>
            <a:fillRect/>
          </a:stretch>
        </p:blipFill>
        <p:spPr bwMode="auto">
          <a:xfrm>
            <a:off x="611560" y="3068960"/>
            <a:ext cx="825690" cy="864096"/>
          </a:xfrm>
          <a:prstGeom prst="rect">
            <a:avLst/>
          </a:prstGeom>
          <a:noFill/>
        </p:spPr>
      </p:pic>
      <p:sp>
        <p:nvSpPr>
          <p:cNvPr id="30" name="Прямоугольник 29"/>
          <p:cNvSpPr/>
          <p:nvPr/>
        </p:nvSpPr>
        <p:spPr>
          <a:xfrm>
            <a:off x="2005664" y="3018346"/>
            <a:ext cx="6742800" cy="677086"/>
          </a:xfrm>
          <a:prstGeom prst="rect">
            <a:avLst/>
          </a:prstGeom>
        </p:spPr>
        <p:txBody>
          <a:bodyPr wrap="square" lIns="91417" tIns="45709" rIns="91417" bIns="45709">
            <a:spAutoFit/>
          </a:bodyPr>
          <a:lstStyle/>
          <a:p>
            <a:pPr defTabSz="914246"/>
            <a:r>
              <a:rPr lang="en-US" sz="2000" b="1" i="1" dirty="0" smtClean="0">
                <a:solidFill>
                  <a:srgbClr val="000000"/>
                </a:solidFill>
              </a:rPr>
              <a:t>Lawrence Livermore</a:t>
            </a:r>
            <a:r>
              <a:rPr lang="en-US" sz="2000" b="1" i="1" dirty="0" smtClean="0">
                <a:solidFill>
                  <a:srgbClr val="000000"/>
                </a:solidFill>
                <a:ea typeface="+mn-ea"/>
              </a:rPr>
              <a:t> National Laboratory, USA</a:t>
            </a:r>
          </a:p>
          <a:p>
            <a:pPr defTabSz="914246"/>
            <a:r>
              <a:rPr lang="en-US" b="1" dirty="0" smtClean="0">
                <a:solidFill>
                  <a:srgbClr val="000000"/>
                </a:solidFill>
              </a:rPr>
              <a:t>J. </a:t>
            </a:r>
            <a:r>
              <a:rPr lang="en-US" b="1" dirty="0" err="1" smtClean="0">
                <a:solidFill>
                  <a:srgbClr val="000000"/>
                </a:solidFill>
              </a:rPr>
              <a:t>Colgan</a:t>
            </a:r>
            <a:r>
              <a:rPr lang="en-US" b="1" dirty="0" smtClean="0">
                <a:solidFill>
                  <a:srgbClr val="000000"/>
                </a:solidFill>
              </a:rPr>
              <a:t>, J. </a:t>
            </a:r>
            <a:r>
              <a:rPr lang="en-US" b="1" dirty="0" err="1" smtClean="0">
                <a:solidFill>
                  <a:srgbClr val="000000"/>
                </a:solidFill>
              </a:rPr>
              <a:t>Abdallah</a:t>
            </a:r>
            <a:r>
              <a:rPr lang="en-US" b="1" dirty="0" smtClean="0">
                <a:solidFill>
                  <a:srgbClr val="000000"/>
                </a:solidFill>
              </a:rPr>
              <a:t> Jr.</a:t>
            </a:r>
            <a:endParaRPr lang="en-US" b="1" dirty="0">
              <a:solidFill>
                <a:srgbClr val="000000"/>
              </a:solidFill>
              <a:latin typeface="Arial" charset="0"/>
              <a:ea typeface="+mn-ea"/>
            </a:endParaRPr>
          </a:p>
        </p:txBody>
      </p:sp>
      <p:pic>
        <p:nvPicPr>
          <p:cNvPr id="31" name="Picture 26" descr="Logo of Frankfurt University - back to the university's homepage"/>
          <p:cNvPicPr>
            <a:picLocks noChangeAspect="1" noChangeArrowheads="1"/>
          </p:cNvPicPr>
          <p:nvPr/>
        </p:nvPicPr>
        <p:blipFill>
          <a:blip r:embed="rId7" cstate="email"/>
          <a:srcRect/>
          <a:stretch>
            <a:fillRect/>
          </a:stretch>
        </p:blipFill>
        <p:spPr bwMode="auto">
          <a:xfrm>
            <a:off x="202429" y="6014088"/>
            <a:ext cx="1817688" cy="828675"/>
          </a:xfrm>
          <a:prstGeom prst="rect">
            <a:avLst/>
          </a:prstGeom>
          <a:noFill/>
          <a:ln w="9525">
            <a:noFill/>
            <a:miter lim="800000"/>
            <a:headEnd/>
            <a:tailEnd/>
          </a:ln>
        </p:spPr>
      </p:pic>
      <p:sp>
        <p:nvSpPr>
          <p:cNvPr id="32" name="Text Box 6"/>
          <p:cNvSpPr txBox="1">
            <a:spLocks noChangeArrowheads="1"/>
          </p:cNvSpPr>
          <p:nvPr/>
        </p:nvSpPr>
        <p:spPr bwMode="auto">
          <a:xfrm>
            <a:off x="2011932" y="6226454"/>
            <a:ext cx="5685212" cy="677086"/>
          </a:xfrm>
          <a:prstGeom prst="rect">
            <a:avLst/>
          </a:prstGeom>
          <a:noFill/>
          <a:ln w="9525">
            <a:noFill/>
            <a:miter lim="800000"/>
            <a:headEnd/>
            <a:tailEnd/>
          </a:ln>
          <a:effectLst/>
        </p:spPr>
        <p:txBody>
          <a:bodyPr wrap="square" lIns="91417" tIns="45709" rIns="91417" bIns="45709">
            <a:spAutoFit/>
          </a:bodyPr>
          <a:lstStyle/>
          <a:p>
            <a:pPr defTabSz="914246">
              <a:defRPr/>
            </a:pPr>
            <a:r>
              <a:rPr lang="en-CA" sz="2000" b="1" i="1" dirty="0">
                <a:solidFill>
                  <a:srgbClr val="000000"/>
                </a:solidFill>
                <a:ea typeface="+mn-ea"/>
              </a:rPr>
              <a:t>Goethe University Frankfurt, Germany </a:t>
            </a:r>
            <a:endParaRPr lang="en-US" sz="2000" b="1" i="1" dirty="0">
              <a:solidFill>
                <a:srgbClr val="000000"/>
              </a:solidFill>
              <a:latin typeface="Arial" charset="0"/>
              <a:ea typeface="+mn-ea"/>
            </a:endParaRPr>
          </a:p>
          <a:p>
            <a:pPr defTabSz="914246">
              <a:defRPr/>
            </a:pPr>
            <a:r>
              <a:rPr lang="en-GB" b="1" dirty="0" smtClean="0">
                <a:solidFill>
                  <a:srgbClr val="000000"/>
                </a:solidFill>
                <a:ea typeface="+mn-ea"/>
              </a:rPr>
              <a:t>A. </a:t>
            </a:r>
            <a:r>
              <a:rPr lang="en-GB" b="1" dirty="0" err="1" smtClean="0">
                <a:solidFill>
                  <a:srgbClr val="000000"/>
                </a:solidFill>
                <a:ea typeface="+mn-ea"/>
              </a:rPr>
              <a:t>Schoenlein</a:t>
            </a:r>
            <a:r>
              <a:rPr lang="en-GB" b="1" dirty="0" smtClean="0">
                <a:solidFill>
                  <a:srgbClr val="000000"/>
                </a:solidFill>
                <a:ea typeface="+mn-ea"/>
              </a:rPr>
              <a:t>, A. Franz, J. Jacoby, O. </a:t>
            </a:r>
            <a:r>
              <a:rPr lang="en-GB" b="1" dirty="0" err="1" smtClean="0">
                <a:solidFill>
                  <a:srgbClr val="000000"/>
                </a:solidFill>
                <a:ea typeface="+mn-ea"/>
              </a:rPr>
              <a:t>Rosmej</a:t>
            </a:r>
            <a:endParaRPr lang="ru-RU" i="1" dirty="0">
              <a:solidFill>
                <a:srgbClr val="000000"/>
              </a:solidFill>
              <a:ea typeface="+mn-ea"/>
            </a:endParaRPr>
          </a:p>
        </p:txBody>
      </p:sp>
      <p:sp>
        <p:nvSpPr>
          <p:cNvPr id="33" name="Прямоугольник 32"/>
          <p:cNvSpPr/>
          <p:nvPr/>
        </p:nvSpPr>
        <p:spPr>
          <a:xfrm>
            <a:off x="1986912" y="728696"/>
            <a:ext cx="6912768" cy="954107"/>
          </a:xfrm>
          <a:prstGeom prst="rect">
            <a:avLst/>
          </a:prstGeom>
        </p:spPr>
        <p:txBody>
          <a:bodyPr wrap="square">
            <a:spAutoFit/>
          </a:bodyPr>
          <a:lstStyle/>
          <a:p>
            <a:pPr lvl="0"/>
            <a:r>
              <a:rPr lang="en-US" altLang="ja-JP" sz="2000" b="1" i="1" dirty="0" smtClean="0">
                <a:solidFill>
                  <a:prstClr val="black"/>
                </a:solidFill>
                <a:ea typeface="Times"/>
                <a:cs typeface="Times New Roman" pitchFamily="18" charset="0"/>
              </a:rPr>
              <a:t>Institute </a:t>
            </a:r>
            <a:r>
              <a:rPr lang="en-US" altLang="ja-JP" sz="2000" b="1" i="1" dirty="0">
                <a:solidFill>
                  <a:prstClr val="black"/>
                </a:solidFill>
                <a:ea typeface="Times"/>
                <a:cs typeface="Times New Roman" pitchFamily="18" charset="0"/>
              </a:rPr>
              <a:t>of Applied Physics </a:t>
            </a:r>
            <a:r>
              <a:rPr lang="en-US" altLang="ja-JP" sz="2000" b="1" i="1" dirty="0" smtClean="0">
                <a:solidFill>
                  <a:prstClr val="black"/>
                </a:solidFill>
                <a:ea typeface="Times"/>
                <a:cs typeface="Times New Roman" pitchFamily="18" charset="0"/>
              </a:rPr>
              <a:t>RAS Russia - </a:t>
            </a:r>
            <a:r>
              <a:rPr lang="en-US" altLang="ja-JP" b="1" dirty="0" smtClean="0">
                <a:solidFill>
                  <a:prstClr val="black"/>
                </a:solidFill>
                <a:ea typeface="Times New Roman" pitchFamily="18" charset="0"/>
                <a:cs typeface="Times New Roman" pitchFamily="18" charset="0"/>
              </a:rPr>
              <a:t>A. </a:t>
            </a:r>
            <a:r>
              <a:rPr lang="en-US" altLang="ja-JP" b="1" dirty="0" err="1" smtClean="0">
                <a:solidFill>
                  <a:prstClr val="black"/>
                </a:solidFill>
                <a:ea typeface="Times New Roman" pitchFamily="18" charset="0"/>
                <a:cs typeface="Times New Roman" pitchFamily="18" charset="0"/>
              </a:rPr>
              <a:t>Soloviev</a:t>
            </a:r>
            <a:r>
              <a:rPr lang="en-US" altLang="ja-JP" b="1" dirty="0" smtClean="0">
                <a:solidFill>
                  <a:prstClr val="black"/>
                </a:solidFill>
                <a:ea typeface="Times New Roman" pitchFamily="18" charset="0"/>
                <a:cs typeface="Times New Roman" pitchFamily="18" charset="0"/>
              </a:rPr>
              <a:t>, K. </a:t>
            </a:r>
            <a:r>
              <a:rPr lang="en-US" altLang="ja-JP" b="1" dirty="0" err="1" smtClean="0">
                <a:solidFill>
                  <a:prstClr val="black"/>
                </a:solidFill>
                <a:ea typeface="Times New Roman" pitchFamily="18" charset="0"/>
                <a:cs typeface="Times New Roman" pitchFamily="18" charset="0"/>
              </a:rPr>
              <a:t>Burdonov</a:t>
            </a:r>
            <a:r>
              <a:rPr lang="en-US" altLang="ja-JP" b="1" dirty="0" smtClean="0">
                <a:solidFill>
                  <a:prstClr val="black"/>
                </a:solidFill>
                <a:ea typeface="Times New Roman" pitchFamily="18" charset="0"/>
                <a:cs typeface="Times New Roman" pitchFamily="18" charset="0"/>
              </a:rPr>
              <a:t>, A. </a:t>
            </a:r>
            <a:r>
              <a:rPr lang="en-US" altLang="ja-JP" b="1" dirty="0" err="1" smtClean="0">
                <a:solidFill>
                  <a:prstClr val="black"/>
                </a:solidFill>
                <a:ea typeface="Times New Roman" pitchFamily="18" charset="0"/>
                <a:cs typeface="Times New Roman" pitchFamily="18" charset="0"/>
              </a:rPr>
              <a:t>Eremeev</a:t>
            </a:r>
            <a:r>
              <a:rPr lang="en-US" altLang="ja-JP" b="1" dirty="0" smtClean="0">
                <a:solidFill>
                  <a:prstClr val="black"/>
                </a:solidFill>
                <a:ea typeface="Times New Roman" pitchFamily="18" charset="0"/>
                <a:cs typeface="Times New Roman" pitchFamily="18" charset="0"/>
              </a:rPr>
              <a:t>, A. </a:t>
            </a:r>
            <a:r>
              <a:rPr lang="en-US" altLang="ja-JP" b="1" dirty="0" err="1" smtClean="0">
                <a:solidFill>
                  <a:prstClr val="black"/>
                </a:solidFill>
                <a:ea typeface="Times New Roman" pitchFamily="18" charset="0"/>
                <a:cs typeface="Times New Roman" pitchFamily="18" charset="0"/>
              </a:rPr>
              <a:t>Sladko</a:t>
            </a:r>
            <a:r>
              <a:rPr lang="en-US" altLang="ja-JP" b="1" dirty="0" smtClean="0">
                <a:solidFill>
                  <a:prstClr val="black"/>
                </a:solidFill>
                <a:ea typeface="Times New Roman" pitchFamily="18" charset="0"/>
                <a:cs typeface="Times New Roman" pitchFamily="18" charset="0"/>
              </a:rPr>
              <a:t>, R. </a:t>
            </a:r>
            <a:r>
              <a:rPr lang="en-US" altLang="ja-JP" b="1" dirty="0" err="1" smtClean="0">
                <a:solidFill>
                  <a:prstClr val="black"/>
                </a:solidFill>
                <a:ea typeface="Times New Roman" pitchFamily="18" charset="0"/>
                <a:cs typeface="Times New Roman" pitchFamily="18" charset="0"/>
              </a:rPr>
              <a:t>Osmanov</a:t>
            </a:r>
            <a:r>
              <a:rPr lang="en-US" altLang="ja-JP" b="1" dirty="0" smtClean="0">
                <a:solidFill>
                  <a:prstClr val="black"/>
                </a:solidFill>
                <a:ea typeface="Times New Roman" pitchFamily="18" charset="0"/>
                <a:cs typeface="Times New Roman" pitchFamily="18" charset="0"/>
              </a:rPr>
              <a:t>, M.  </a:t>
            </a:r>
            <a:r>
              <a:rPr lang="en-US" altLang="ja-JP" b="1" dirty="0" err="1" smtClean="0">
                <a:solidFill>
                  <a:prstClr val="black"/>
                </a:solidFill>
                <a:ea typeface="Times New Roman" pitchFamily="18" charset="0"/>
                <a:cs typeface="Times New Roman" pitchFamily="18" charset="0"/>
              </a:rPr>
              <a:t>Starodubtsev</a:t>
            </a:r>
            <a:r>
              <a:rPr lang="en-US" altLang="ja-JP" b="1" dirty="0" smtClean="0">
                <a:solidFill>
                  <a:prstClr val="black"/>
                </a:solidFill>
                <a:ea typeface="Times New Roman" pitchFamily="18" charset="0"/>
                <a:cs typeface="Times New Roman" pitchFamily="18" charset="0"/>
              </a:rPr>
              <a:t>, V. </a:t>
            </a:r>
            <a:r>
              <a:rPr lang="en-US" altLang="ja-JP" b="1" dirty="0" err="1" smtClean="0">
                <a:solidFill>
                  <a:prstClr val="black"/>
                </a:solidFill>
                <a:ea typeface="Times New Roman" pitchFamily="18" charset="0"/>
                <a:cs typeface="Times New Roman" pitchFamily="18" charset="0"/>
              </a:rPr>
              <a:t>Ginzburg</a:t>
            </a:r>
            <a:r>
              <a:rPr lang="en-US" altLang="ja-JP" b="1" dirty="0" smtClean="0">
                <a:solidFill>
                  <a:prstClr val="black"/>
                </a:solidFill>
                <a:ea typeface="Times New Roman" pitchFamily="18" charset="0"/>
                <a:cs typeface="Times New Roman" pitchFamily="18" charset="0"/>
              </a:rPr>
              <a:t>, </a:t>
            </a:r>
          </a:p>
          <a:p>
            <a:pPr lvl="0"/>
            <a:r>
              <a:rPr lang="en-US" altLang="ja-JP" b="1" dirty="0" smtClean="0">
                <a:solidFill>
                  <a:prstClr val="black"/>
                </a:solidFill>
                <a:ea typeface="Times New Roman" pitchFamily="18" charset="0"/>
                <a:cs typeface="Times New Roman" pitchFamily="18" charset="0"/>
              </a:rPr>
              <a:t>A. </a:t>
            </a:r>
            <a:r>
              <a:rPr lang="en-US" altLang="ja-JP" b="1" dirty="0" err="1" smtClean="0">
                <a:solidFill>
                  <a:prstClr val="black"/>
                </a:solidFill>
                <a:ea typeface="Times New Roman" pitchFamily="18" charset="0"/>
                <a:cs typeface="Times New Roman" pitchFamily="18" charset="0"/>
              </a:rPr>
              <a:t>Kuz’min</a:t>
            </a:r>
            <a:r>
              <a:rPr lang="en-US" altLang="ja-JP" b="1" dirty="0" smtClean="0">
                <a:solidFill>
                  <a:prstClr val="black"/>
                </a:solidFill>
                <a:ea typeface="Times New Roman" pitchFamily="18" charset="0"/>
                <a:cs typeface="Times New Roman" pitchFamily="18" charset="0"/>
              </a:rPr>
              <a:t>, A. </a:t>
            </a:r>
            <a:r>
              <a:rPr lang="en-US" altLang="ja-JP" b="1" dirty="0" err="1" smtClean="0">
                <a:solidFill>
                  <a:prstClr val="black"/>
                </a:solidFill>
                <a:ea typeface="Times New Roman" pitchFamily="18" charset="0"/>
                <a:cs typeface="Times New Roman" pitchFamily="18" charset="0"/>
              </a:rPr>
              <a:t>Sergeev</a:t>
            </a:r>
            <a:r>
              <a:rPr lang="en-US" altLang="ja-JP" b="1" dirty="0" smtClean="0">
                <a:solidFill>
                  <a:prstClr val="black"/>
                </a:solidFill>
                <a:ea typeface="Times New Roman" pitchFamily="18" charset="0"/>
                <a:cs typeface="Times New Roman" pitchFamily="18" charset="0"/>
              </a:rPr>
              <a:t>, E. </a:t>
            </a:r>
            <a:r>
              <a:rPr lang="en-US" altLang="ja-JP" b="1" dirty="0" err="1" smtClean="0">
                <a:solidFill>
                  <a:prstClr val="black"/>
                </a:solidFill>
                <a:ea typeface="Times New Roman" pitchFamily="18" charset="0"/>
                <a:cs typeface="Times New Roman" pitchFamily="18" charset="0"/>
              </a:rPr>
              <a:t>Khazanov</a:t>
            </a:r>
            <a:r>
              <a:rPr lang="en-US" altLang="ja-JP" b="1" dirty="0" smtClean="0">
                <a:solidFill>
                  <a:prstClr val="black"/>
                </a:solidFill>
                <a:ea typeface="Times New Roman" pitchFamily="18" charset="0"/>
                <a:cs typeface="Times New Roman" pitchFamily="18" charset="0"/>
              </a:rPr>
              <a:t>, A. </a:t>
            </a:r>
            <a:r>
              <a:rPr lang="en-US" altLang="ja-JP" b="1" dirty="0" err="1" smtClean="0">
                <a:solidFill>
                  <a:prstClr val="black"/>
                </a:solidFill>
                <a:ea typeface="Times New Roman" pitchFamily="18" charset="0"/>
                <a:cs typeface="Times New Roman" pitchFamily="18" charset="0"/>
              </a:rPr>
              <a:t>Shaikin</a:t>
            </a:r>
            <a:r>
              <a:rPr lang="en-US" altLang="ja-JP" b="1" dirty="0" smtClean="0">
                <a:solidFill>
                  <a:prstClr val="black"/>
                </a:solidFill>
                <a:ea typeface="Times New Roman" pitchFamily="18" charset="0"/>
                <a:cs typeface="Times New Roman" pitchFamily="18" charset="0"/>
              </a:rPr>
              <a:t>, I. </a:t>
            </a:r>
            <a:r>
              <a:rPr lang="en-US" altLang="ja-JP" b="1" dirty="0" err="1" smtClean="0">
                <a:solidFill>
                  <a:prstClr val="black"/>
                </a:solidFill>
                <a:ea typeface="Times New Roman" pitchFamily="18" charset="0"/>
                <a:cs typeface="Times New Roman" pitchFamily="18" charset="0"/>
              </a:rPr>
              <a:t>Shaikin</a:t>
            </a:r>
            <a:r>
              <a:rPr lang="en-US" altLang="ja-JP" b="1" dirty="0" smtClean="0">
                <a:solidFill>
                  <a:prstClr val="black"/>
                </a:solidFill>
                <a:ea typeface="Times New Roman" pitchFamily="18" charset="0"/>
                <a:cs typeface="Times New Roman" pitchFamily="18" charset="0"/>
              </a:rPr>
              <a:t>, I. </a:t>
            </a:r>
            <a:r>
              <a:rPr lang="en-US" altLang="ja-JP" b="1" dirty="0" err="1" smtClean="0">
                <a:solidFill>
                  <a:prstClr val="black"/>
                </a:solidFill>
                <a:ea typeface="Times New Roman" pitchFamily="18" charset="0"/>
                <a:cs typeface="Times New Roman" pitchFamily="18" charset="0"/>
              </a:rPr>
              <a:t>Yakovlev</a:t>
            </a:r>
            <a:endParaRPr lang="en-US" altLang="ja-JP" b="1" dirty="0">
              <a:solidFill>
                <a:prstClr val="black"/>
              </a:solidFill>
              <a:cs typeface="Arial" pitchFamily="34" charset="0"/>
            </a:endParaRPr>
          </a:p>
        </p:txBody>
      </p:sp>
      <p:pic>
        <p:nvPicPr>
          <p:cNvPr id="34" name="Picture 17" descr="Image result for IAP RAS"/>
          <p:cNvPicPr>
            <a:picLocks noChangeAspect="1" noChangeArrowheads="1"/>
          </p:cNvPicPr>
          <p:nvPr/>
        </p:nvPicPr>
        <p:blipFill>
          <a:blip r:embed="rId8" cstate="email"/>
          <a:srcRect/>
          <a:stretch>
            <a:fillRect/>
          </a:stretch>
        </p:blipFill>
        <p:spPr bwMode="auto">
          <a:xfrm>
            <a:off x="467544" y="836414"/>
            <a:ext cx="1224136" cy="94566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556792"/>
            <a:ext cx="9144000" cy="2363452"/>
          </a:xfrm>
          <a:prstGeom prst="rect">
            <a:avLst/>
          </a:prstGeom>
          <a:gradFill rotWithShape="1">
            <a:gsLst>
              <a:gs pos="0">
                <a:srgbClr val="BB86F6"/>
              </a:gs>
              <a:gs pos="50000">
                <a:schemeClr val="bg1"/>
              </a:gs>
              <a:gs pos="100000">
                <a:srgbClr val="BB86F6"/>
              </a:gs>
            </a:gsLst>
            <a:lin ang="18900000" scaled="1"/>
          </a:gradFill>
          <a:ln w="9525">
            <a:noFill/>
            <a:miter lim="800000"/>
            <a:headEnd/>
            <a:tailEnd/>
          </a:ln>
          <a:effectLst/>
        </p:spPr>
        <p:txBody>
          <a:bodyPr wrap="none" lIns="91424" tIns="45713" rIns="91424" bIns="45713" anchor="ctr"/>
          <a:lstStyle/>
          <a:p>
            <a:endParaRPr lang="en-US" dirty="0"/>
          </a:p>
        </p:txBody>
      </p:sp>
      <p:grpSp>
        <p:nvGrpSpPr>
          <p:cNvPr id="6" name="Группа 20"/>
          <p:cNvGrpSpPr/>
          <p:nvPr/>
        </p:nvGrpSpPr>
        <p:grpSpPr>
          <a:xfrm>
            <a:off x="6084168" y="4365104"/>
            <a:ext cx="2664296" cy="2100488"/>
            <a:chOff x="1836000" y="820800"/>
            <a:chExt cx="6868800" cy="5716800"/>
          </a:xfrm>
        </p:grpSpPr>
        <p:pic>
          <p:nvPicPr>
            <p:cNvPr id="7" name="Рисунок 6" descr="simul.jpg"/>
            <p:cNvPicPr>
              <a:picLocks noChangeAspect="1"/>
            </p:cNvPicPr>
            <p:nvPr/>
          </p:nvPicPr>
          <p:blipFill>
            <a:blip r:embed="rId2" cstate="email"/>
            <a:srcRect/>
            <a:stretch>
              <a:fillRect/>
            </a:stretch>
          </p:blipFill>
          <p:spPr>
            <a:xfrm>
              <a:off x="1836000" y="820800"/>
              <a:ext cx="6868800" cy="5716800"/>
            </a:xfrm>
            <a:prstGeom prst="rect">
              <a:avLst/>
            </a:prstGeom>
          </p:spPr>
        </p:pic>
        <p:sp>
          <p:nvSpPr>
            <p:cNvPr id="8" name="TextBox 7"/>
            <p:cNvSpPr txBox="1"/>
            <p:nvPr/>
          </p:nvSpPr>
          <p:spPr>
            <a:xfrm>
              <a:off x="6271199" y="921599"/>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sp>
          <p:nvSpPr>
            <p:cNvPr id="9" name="TextBox 8"/>
            <p:cNvSpPr txBox="1"/>
            <p:nvPr/>
          </p:nvSpPr>
          <p:spPr>
            <a:xfrm>
              <a:off x="3968402" y="2283598"/>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cxnSp>
          <p:nvCxnSpPr>
            <p:cNvPr id="10" name="Прямая со стрелкой 9"/>
            <p:cNvCxnSpPr>
              <a:stCxn id="9" idx="2"/>
            </p:cNvCxnSpPr>
            <p:nvPr/>
          </p:nvCxnSpPr>
          <p:spPr bwMode="auto">
            <a:xfrm flipV="1">
              <a:off x="4331960" y="3283201"/>
              <a:ext cx="81646" cy="45411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1" name="Прямая со стрелкой 10"/>
            <p:cNvCxnSpPr/>
            <p:nvPr/>
          </p:nvCxnSpPr>
          <p:spPr bwMode="auto">
            <a:xfrm>
              <a:off x="6718800" y="1216800"/>
              <a:ext cx="0" cy="288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12" name="Рисунок 11"/>
          <p:cNvPicPr>
            <a:picLocks noChangeAspect="1"/>
          </p:cNvPicPr>
          <p:nvPr/>
        </p:nvPicPr>
        <p:blipFill>
          <a:blip r:embed="rId3" cstate="email"/>
          <a:stretch>
            <a:fillRect/>
          </a:stretch>
        </p:blipFill>
        <p:spPr>
          <a:xfrm>
            <a:off x="395536" y="4293096"/>
            <a:ext cx="2748428" cy="2275606"/>
          </a:xfrm>
          <a:prstGeom prst="rect">
            <a:avLst/>
          </a:prstGeom>
        </p:spPr>
      </p:pic>
      <p:sp>
        <p:nvSpPr>
          <p:cNvPr id="13" name="Прямоугольник 12"/>
          <p:cNvSpPr/>
          <p:nvPr/>
        </p:nvSpPr>
        <p:spPr>
          <a:xfrm>
            <a:off x="1349896" y="2143851"/>
            <a:ext cx="6678488" cy="1200329"/>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X-ray emissivity and </a:t>
            </a:r>
          </a:p>
          <a:p>
            <a:pPr algn="ctr"/>
            <a:r>
              <a:rPr lang="en-US" sz="3600" b="1" i="1" dirty="0" smtClean="0">
                <a:solidFill>
                  <a:srgbClr val="7030A0"/>
                </a:solidFill>
                <a:effectLst>
                  <a:outerShdw blurRad="38100" dist="38100" dir="2700000" algn="tl">
                    <a:srgbClr val="000000">
                      <a:alpha val="43137"/>
                    </a:srgbClr>
                  </a:outerShdw>
                </a:effectLst>
              </a:rPr>
              <a:t>X-ray transport properties </a:t>
            </a:r>
          </a:p>
        </p:txBody>
      </p:sp>
      <p:pic>
        <p:nvPicPr>
          <p:cNvPr id="14" name="Рисунок 13" descr="2-zone-scheme.jpg"/>
          <p:cNvPicPr>
            <a:picLocks noChangeAspect="1"/>
          </p:cNvPicPr>
          <p:nvPr/>
        </p:nvPicPr>
        <p:blipFill>
          <a:blip r:embed="rId4" cstate="email"/>
          <a:stretch>
            <a:fillRect/>
          </a:stretch>
        </p:blipFill>
        <p:spPr>
          <a:xfrm>
            <a:off x="3707904" y="4365104"/>
            <a:ext cx="1937793" cy="207832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2588566"/>
            <a:ext cx="3015077" cy="840434"/>
          </a:xfrm>
          <a:prstGeom prst="rect">
            <a:avLst/>
          </a:prstGeom>
          <a:noFill/>
        </p:spPr>
        <p:txBody>
          <a:bodyPr wrap="none" lIns="100785" tIns="50393" rIns="100785" bIns="50393" rtlCol="0">
            <a:spAutoFit/>
          </a:bodyPr>
          <a:lstStyle/>
          <a:p>
            <a:r>
              <a:rPr lang="en-US" sz="2400" b="1" dirty="0" smtClean="0">
                <a:solidFill>
                  <a:srgbClr val="C00000"/>
                </a:solidFill>
              </a:rPr>
              <a:t>Hot and warm plasma</a:t>
            </a:r>
          </a:p>
          <a:p>
            <a:r>
              <a:rPr lang="en-US" sz="2400" b="1" dirty="0" smtClean="0">
                <a:solidFill>
                  <a:srgbClr val="C00000"/>
                </a:solidFill>
              </a:rPr>
              <a:t>temperatures</a:t>
            </a:r>
          </a:p>
        </p:txBody>
      </p:sp>
      <p:sp>
        <p:nvSpPr>
          <p:cNvPr id="5" name="TextBox 4"/>
          <p:cNvSpPr txBox="1"/>
          <p:nvPr/>
        </p:nvSpPr>
        <p:spPr>
          <a:xfrm>
            <a:off x="827584" y="4077072"/>
            <a:ext cx="3856911" cy="840434"/>
          </a:xfrm>
          <a:prstGeom prst="rect">
            <a:avLst/>
          </a:prstGeom>
          <a:noFill/>
        </p:spPr>
        <p:txBody>
          <a:bodyPr wrap="none" lIns="100785" tIns="50393" rIns="100785" bIns="50393" rtlCol="0">
            <a:spAutoFit/>
          </a:bodyPr>
          <a:lstStyle/>
          <a:p>
            <a:r>
              <a:rPr lang="en-US" sz="2400" b="1" dirty="0" smtClean="0">
                <a:solidFill>
                  <a:srgbClr val="C00000"/>
                </a:solidFill>
              </a:rPr>
              <a:t>Plasma density  - </a:t>
            </a:r>
          </a:p>
          <a:p>
            <a:r>
              <a:rPr lang="en-US" sz="2400" b="1" dirty="0" smtClean="0">
                <a:solidFill>
                  <a:srgbClr val="C00000"/>
                </a:solidFill>
              </a:rPr>
              <a:t>shocks and electron currents</a:t>
            </a:r>
          </a:p>
        </p:txBody>
      </p:sp>
      <p:sp>
        <p:nvSpPr>
          <p:cNvPr id="7" name="TextBox 6"/>
          <p:cNvSpPr txBox="1"/>
          <p:nvPr/>
        </p:nvSpPr>
        <p:spPr>
          <a:xfrm>
            <a:off x="827584" y="5661248"/>
            <a:ext cx="4459319" cy="840434"/>
          </a:xfrm>
          <a:prstGeom prst="rect">
            <a:avLst/>
          </a:prstGeom>
          <a:noFill/>
        </p:spPr>
        <p:txBody>
          <a:bodyPr wrap="none" lIns="100785" tIns="50393" rIns="100785" bIns="50393" rtlCol="0">
            <a:spAutoFit/>
          </a:bodyPr>
          <a:lstStyle/>
          <a:p>
            <a:r>
              <a:rPr lang="en-US" sz="2400" b="1" dirty="0" smtClean="0">
                <a:solidFill>
                  <a:srgbClr val="C00000"/>
                </a:solidFill>
              </a:rPr>
              <a:t>Atomic states and </a:t>
            </a:r>
          </a:p>
          <a:p>
            <a:r>
              <a:rPr lang="en-US" sz="2400" b="1" dirty="0" smtClean="0">
                <a:solidFill>
                  <a:srgbClr val="C00000"/>
                </a:solidFill>
              </a:rPr>
              <a:t>density effects (hollow ions, IPD) </a:t>
            </a:r>
          </a:p>
        </p:txBody>
      </p:sp>
      <p:sp>
        <p:nvSpPr>
          <p:cNvPr id="8" name="TextBox 7"/>
          <p:cNvSpPr txBox="1"/>
          <p:nvPr/>
        </p:nvSpPr>
        <p:spPr>
          <a:xfrm>
            <a:off x="827584" y="1076398"/>
            <a:ext cx="3593505" cy="840434"/>
          </a:xfrm>
          <a:prstGeom prst="rect">
            <a:avLst/>
          </a:prstGeom>
          <a:noFill/>
        </p:spPr>
        <p:txBody>
          <a:bodyPr wrap="none" lIns="100785" tIns="50393" rIns="100785" bIns="50393" rtlCol="0">
            <a:spAutoFit/>
          </a:bodyPr>
          <a:lstStyle/>
          <a:p>
            <a:r>
              <a:rPr lang="en-US" sz="2400" b="1" dirty="0" smtClean="0">
                <a:solidFill>
                  <a:srgbClr val="C00000"/>
                </a:solidFill>
              </a:rPr>
              <a:t>X-ray emissivity and </a:t>
            </a:r>
          </a:p>
          <a:p>
            <a:r>
              <a:rPr lang="en-US" sz="2400" b="1" dirty="0" smtClean="0">
                <a:solidFill>
                  <a:srgbClr val="C00000"/>
                </a:solidFill>
              </a:rPr>
              <a:t>X-ray transport properties </a:t>
            </a:r>
          </a:p>
        </p:txBody>
      </p:sp>
      <p:sp>
        <p:nvSpPr>
          <p:cNvPr id="9" name="Rectangle 17"/>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smtClean="0">
                <a:solidFill>
                  <a:srgbClr val="5A0DAF"/>
                </a:solidFill>
                <a:effectLst>
                  <a:outerShdw blurRad="38100" dist="38100" dir="2700000" algn="tl">
                    <a:srgbClr val="000000"/>
                  </a:outerShdw>
                </a:effectLst>
                <a:latin typeface="Comic Sans MS" pitchFamily="66" charset="0"/>
              </a:rPr>
              <a:t>X-ray imaging and spectra diagnostics capabilities </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13" name="AutoShape 4"/>
          <p:cNvSpPr>
            <a:spLocks noChangeArrowheads="1"/>
          </p:cNvSpPr>
          <p:nvPr/>
        </p:nvSpPr>
        <p:spPr bwMode="auto">
          <a:xfrm>
            <a:off x="395660" y="1462421"/>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14" name="AutoShape 7"/>
          <p:cNvSpPr>
            <a:spLocks noChangeArrowheads="1"/>
          </p:cNvSpPr>
          <p:nvPr/>
        </p:nvSpPr>
        <p:spPr bwMode="auto">
          <a:xfrm>
            <a:off x="395660" y="2876722"/>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15" name="AutoShape 15"/>
          <p:cNvSpPr>
            <a:spLocks noChangeArrowheads="1"/>
          </p:cNvSpPr>
          <p:nvPr/>
        </p:nvSpPr>
        <p:spPr bwMode="auto">
          <a:xfrm>
            <a:off x="395660" y="4437112"/>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17" name="AutoShape 19"/>
          <p:cNvSpPr>
            <a:spLocks noChangeArrowheads="1"/>
          </p:cNvSpPr>
          <p:nvPr/>
        </p:nvSpPr>
        <p:spPr bwMode="auto">
          <a:xfrm>
            <a:off x="395660" y="6021288"/>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grpSp>
        <p:nvGrpSpPr>
          <p:cNvPr id="2" name="Группа 20"/>
          <p:cNvGrpSpPr/>
          <p:nvPr/>
        </p:nvGrpSpPr>
        <p:grpSpPr>
          <a:xfrm>
            <a:off x="7020272" y="836712"/>
            <a:ext cx="1745094" cy="1452416"/>
            <a:chOff x="1836000" y="820800"/>
            <a:chExt cx="6868800" cy="5716800"/>
          </a:xfrm>
        </p:grpSpPr>
        <p:pic>
          <p:nvPicPr>
            <p:cNvPr id="19" name="Рисунок 18" descr="simul.jpg"/>
            <p:cNvPicPr>
              <a:picLocks noChangeAspect="1"/>
            </p:cNvPicPr>
            <p:nvPr/>
          </p:nvPicPr>
          <p:blipFill>
            <a:blip r:embed="rId2" cstate="email"/>
            <a:srcRect/>
            <a:stretch>
              <a:fillRect/>
            </a:stretch>
          </p:blipFill>
          <p:spPr>
            <a:xfrm>
              <a:off x="1836000" y="820800"/>
              <a:ext cx="6868800" cy="5716800"/>
            </a:xfrm>
            <a:prstGeom prst="rect">
              <a:avLst/>
            </a:prstGeom>
          </p:spPr>
        </p:pic>
        <p:sp>
          <p:nvSpPr>
            <p:cNvPr id="20" name="TextBox 19"/>
            <p:cNvSpPr txBox="1"/>
            <p:nvPr/>
          </p:nvSpPr>
          <p:spPr>
            <a:xfrm>
              <a:off x="6271199" y="921599"/>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sp>
          <p:nvSpPr>
            <p:cNvPr id="21" name="TextBox 20"/>
            <p:cNvSpPr txBox="1"/>
            <p:nvPr/>
          </p:nvSpPr>
          <p:spPr>
            <a:xfrm>
              <a:off x="3968402" y="2283598"/>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cxnSp>
          <p:nvCxnSpPr>
            <p:cNvPr id="22" name="Прямая со стрелкой 21"/>
            <p:cNvCxnSpPr>
              <a:stCxn id="21" idx="2"/>
            </p:cNvCxnSpPr>
            <p:nvPr/>
          </p:nvCxnSpPr>
          <p:spPr bwMode="auto">
            <a:xfrm flipV="1">
              <a:off x="4331960" y="3283201"/>
              <a:ext cx="81646" cy="45411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3" name="Прямая со стрелкой 22"/>
            <p:cNvCxnSpPr/>
            <p:nvPr/>
          </p:nvCxnSpPr>
          <p:spPr bwMode="auto">
            <a:xfrm>
              <a:off x="6718800" y="1216800"/>
              <a:ext cx="0" cy="288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24" name="Рисунок 23"/>
          <p:cNvPicPr>
            <a:picLocks noChangeAspect="1"/>
          </p:cNvPicPr>
          <p:nvPr/>
        </p:nvPicPr>
        <p:blipFill>
          <a:blip r:embed="rId3" cstate="email"/>
          <a:stretch>
            <a:fillRect/>
          </a:stretch>
        </p:blipFill>
        <p:spPr>
          <a:xfrm>
            <a:off x="5076056" y="786367"/>
            <a:ext cx="1800200" cy="1490505"/>
          </a:xfrm>
          <a:prstGeom prst="rect">
            <a:avLst/>
          </a:prstGeom>
        </p:spPr>
      </p:pic>
      <p:pic>
        <p:nvPicPr>
          <p:cNvPr id="25" name="Picture 2"/>
          <p:cNvPicPr>
            <a:picLocks noChangeAspect="1" noChangeArrowheads="1"/>
          </p:cNvPicPr>
          <p:nvPr/>
        </p:nvPicPr>
        <p:blipFill>
          <a:blip r:embed="rId4" cstate="email"/>
          <a:srcRect/>
          <a:stretch>
            <a:fillRect/>
          </a:stretch>
        </p:blipFill>
        <p:spPr bwMode="auto">
          <a:xfrm>
            <a:off x="5364088" y="3861048"/>
            <a:ext cx="1170131" cy="1560174"/>
          </a:xfrm>
          <a:prstGeom prst="rect">
            <a:avLst/>
          </a:prstGeom>
          <a:noFill/>
          <a:ln w="9525">
            <a:noFill/>
            <a:miter lim="800000"/>
            <a:headEnd/>
            <a:tailEnd/>
          </a:ln>
        </p:spPr>
      </p:pic>
      <p:pic>
        <p:nvPicPr>
          <p:cNvPr id="26" name="Picture 2"/>
          <p:cNvPicPr>
            <a:picLocks noChangeAspect="1" noChangeArrowheads="1"/>
          </p:cNvPicPr>
          <p:nvPr/>
        </p:nvPicPr>
        <p:blipFill>
          <a:blip r:embed="rId5" cstate="email"/>
          <a:srcRect/>
          <a:stretch>
            <a:fillRect/>
          </a:stretch>
        </p:blipFill>
        <p:spPr bwMode="auto">
          <a:xfrm>
            <a:off x="6588224" y="3888107"/>
            <a:ext cx="1944216" cy="1485109"/>
          </a:xfrm>
          <a:prstGeom prst="rect">
            <a:avLst/>
          </a:prstGeom>
          <a:noFill/>
          <a:ln w="9525">
            <a:noFill/>
            <a:miter lim="800000"/>
            <a:headEnd/>
            <a:tailEnd/>
          </a:ln>
        </p:spPr>
      </p:pic>
      <p:pic>
        <p:nvPicPr>
          <p:cNvPr id="27" name="Рисунок 26">
            <a:extLst>
              <a:ext uri="{FF2B5EF4-FFF2-40B4-BE49-F238E27FC236}">
                <a16:creationId xmlns="" xmlns:a16="http://schemas.microsoft.com/office/drawing/2014/main" id="{D788E6CF-D287-4855-9669-CD26BF445BF7}"/>
              </a:ext>
            </a:extLst>
          </p:cNvPr>
          <p:cNvPicPr>
            <a:picLocks noChangeAspect="1"/>
          </p:cNvPicPr>
          <p:nvPr/>
        </p:nvPicPr>
        <p:blipFill>
          <a:blip r:embed="rId6" cstate="email"/>
          <a:stretch>
            <a:fillRect/>
          </a:stretch>
        </p:blipFill>
        <p:spPr>
          <a:xfrm>
            <a:off x="7524328" y="5369510"/>
            <a:ext cx="1341052" cy="1443866"/>
          </a:xfrm>
          <a:prstGeom prst="rect">
            <a:avLst/>
          </a:prstGeom>
        </p:spPr>
      </p:pic>
      <p:pic>
        <p:nvPicPr>
          <p:cNvPr id="28" name="Рисунок 27"/>
          <p:cNvPicPr>
            <a:picLocks noChangeAspect="1"/>
          </p:cNvPicPr>
          <p:nvPr/>
        </p:nvPicPr>
        <p:blipFill>
          <a:blip r:embed="rId7" cstate="email"/>
          <a:stretch>
            <a:fillRect/>
          </a:stretch>
        </p:blipFill>
        <p:spPr>
          <a:xfrm>
            <a:off x="6910959" y="2276872"/>
            <a:ext cx="1909513" cy="1570879"/>
          </a:xfrm>
          <a:prstGeom prst="rect">
            <a:avLst/>
          </a:prstGeom>
        </p:spPr>
      </p:pic>
      <p:pic>
        <p:nvPicPr>
          <p:cNvPr id="29" name="Рисунок 28"/>
          <p:cNvPicPr>
            <a:picLocks noChangeAspect="1"/>
          </p:cNvPicPr>
          <p:nvPr/>
        </p:nvPicPr>
        <p:blipFill>
          <a:blip r:embed="rId8" cstate="email"/>
          <a:stretch>
            <a:fillRect/>
          </a:stretch>
        </p:blipFill>
        <p:spPr>
          <a:xfrm>
            <a:off x="4992627" y="2276872"/>
            <a:ext cx="1846324" cy="1584176"/>
          </a:xfrm>
          <a:prstGeom prst="rect">
            <a:avLst/>
          </a:prstGeom>
        </p:spPr>
      </p:pic>
      <p:pic>
        <p:nvPicPr>
          <p:cNvPr id="30" name="Picture 10" descr="Fig2"/>
          <p:cNvPicPr>
            <a:picLocks noChangeAspect="1" noChangeArrowheads="1"/>
          </p:cNvPicPr>
          <p:nvPr/>
        </p:nvPicPr>
        <p:blipFill>
          <a:blip r:embed="rId9" cstate="email">
            <a:lum bright="-12000" contrast="30000"/>
          </a:blip>
          <a:srcRect/>
          <a:stretch>
            <a:fillRect/>
          </a:stretch>
        </p:blipFill>
        <p:spPr bwMode="auto">
          <a:xfrm>
            <a:off x="5534477" y="5445224"/>
            <a:ext cx="1773827" cy="1412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ChangeArrowheads="1"/>
          </p:cNvSpPr>
          <p:nvPr/>
        </p:nvSpPr>
        <p:spPr bwMode="auto">
          <a:xfrm>
            <a:off x="179388" y="44450"/>
            <a:ext cx="8964612" cy="738664"/>
          </a:xfrm>
          <a:prstGeom prst="rect">
            <a:avLst/>
          </a:prstGeom>
          <a:noFill/>
          <a:ln w="9525">
            <a:noFill/>
            <a:miter lim="800000"/>
            <a:headEnd/>
            <a:tailEnd/>
          </a:ln>
        </p:spPr>
        <p:txBody>
          <a:bodyPr wrap="square">
            <a:spAutoFit/>
          </a:bodyPr>
          <a:lstStyle/>
          <a:p>
            <a:r>
              <a:rPr lang="ru-RU" sz="2100" b="1" dirty="0">
                <a:solidFill>
                  <a:srgbClr val="800080"/>
                </a:solidFill>
                <a:effectLst>
                  <a:outerShdw blurRad="38100" dist="38100" dir="2700000" algn="tl">
                    <a:srgbClr val="000000">
                      <a:alpha val="43137"/>
                    </a:srgbClr>
                  </a:outerShdw>
                </a:effectLst>
              </a:rPr>
              <a:t>Изохорический нагрев плотного вещества (</a:t>
            </a:r>
            <a:r>
              <a:rPr lang="en-US" sz="2100" b="1" dirty="0">
                <a:solidFill>
                  <a:srgbClr val="800080"/>
                </a:solidFill>
                <a:effectLst>
                  <a:outerShdw blurRad="38100" dist="38100" dir="2700000" algn="tl">
                    <a:srgbClr val="000000">
                      <a:alpha val="43137"/>
                    </a:srgbClr>
                  </a:outerShdw>
                </a:effectLst>
              </a:rPr>
              <a:t>WDM) </a:t>
            </a:r>
            <a:r>
              <a:rPr lang="ru-RU" sz="2100" b="1" dirty="0">
                <a:solidFill>
                  <a:srgbClr val="800080"/>
                </a:solidFill>
                <a:effectLst>
                  <a:outerShdw blurRad="38100" dist="38100" dir="2700000" algn="tl">
                    <a:srgbClr val="000000">
                      <a:alpha val="43137"/>
                    </a:srgbClr>
                  </a:outerShdw>
                </a:effectLst>
              </a:rPr>
              <a:t>потоком </a:t>
            </a:r>
            <a:r>
              <a:rPr lang="ru-RU" sz="2100" b="1" dirty="0" err="1">
                <a:solidFill>
                  <a:srgbClr val="800080"/>
                </a:solidFill>
                <a:effectLst>
                  <a:outerShdw blurRad="38100" dist="38100" dir="2700000" algn="tl">
                    <a:srgbClr val="000000">
                      <a:alpha val="43137"/>
                    </a:srgbClr>
                  </a:outerShdw>
                </a:effectLst>
              </a:rPr>
              <a:t>лазерно</a:t>
            </a:r>
            <a:r>
              <a:rPr lang="ru-RU" sz="2100" b="1" dirty="0">
                <a:solidFill>
                  <a:srgbClr val="800080"/>
                </a:solidFill>
                <a:effectLst>
                  <a:outerShdw blurRad="38100" dist="38100" dir="2700000" algn="tl">
                    <a:srgbClr val="000000">
                      <a:alpha val="43137"/>
                    </a:srgbClr>
                  </a:outerShdw>
                </a:effectLst>
              </a:rPr>
              <a:t>-</a:t>
            </a:r>
          </a:p>
          <a:p>
            <a:r>
              <a:rPr lang="ru-RU" sz="2100" b="1" dirty="0">
                <a:solidFill>
                  <a:srgbClr val="800080"/>
                </a:solidFill>
                <a:effectLst>
                  <a:outerShdw blurRad="38100" dist="38100" dir="2700000" algn="tl">
                    <a:srgbClr val="000000">
                      <a:alpha val="43137"/>
                    </a:srgbClr>
                  </a:outerShdw>
                </a:effectLst>
              </a:rPr>
              <a:t>индуцированных релятивистских электронов в проволочных </a:t>
            </a:r>
            <a:r>
              <a:rPr lang="ru-RU" sz="2100" b="1" dirty="0" smtClean="0">
                <a:solidFill>
                  <a:srgbClr val="800080"/>
                </a:solidFill>
                <a:effectLst>
                  <a:outerShdw blurRad="38100" dist="38100" dir="2700000" algn="tl">
                    <a:srgbClr val="000000">
                      <a:alpha val="43137"/>
                    </a:srgbClr>
                  </a:outerShdw>
                </a:effectLst>
              </a:rPr>
              <a:t>мишенях</a:t>
            </a:r>
            <a:endParaRPr lang="ru-RU" sz="2100" b="1" i="1" u="sng" dirty="0">
              <a:solidFill>
                <a:srgbClr val="800080"/>
              </a:solidFill>
              <a:effectLst>
                <a:outerShdw blurRad="38100" dist="38100" dir="2700000" algn="tl">
                  <a:srgbClr val="000000">
                    <a:alpha val="43137"/>
                  </a:srgbClr>
                </a:outerShdw>
              </a:effectLst>
            </a:endParaRPr>
          </a:p>
        </p:txBody>
      </p:sp>
      <p:sp>
        <p:nvSpPr>
          <p:cNvPr id="2051" name="Text Box 9"/>
          <p:cNvSpPr txBox="1">
            <a:spLocks noChangeArrowheads="1"/>
          </p:cNvSpPr>
          <p:nvPr/>
        </p:nvSpPr>
        <p:spPr bwMode="auto">
          <a:xfrm>
            <a:off x="6300788" y="6237288"/>
            <a:ext cx="2735262" cy="461962"/>
          </a:xfrm>
          <a:prstGeom prst="rect">
            <a:avLst/>
          </a:prstGeom>
          <a:noFill/>
          <a:ln w="9525">
            <a:noFill/>
            <a:miter lim="800000"/>
            <a:headEnd/>
            <a:tailEnd/>
          </a:ln>
        </p:spPr>
        <p:txBody>
          <a:bodyPr>
            <a:spAutoFit/>
          </a:bodyPr>
          <a:lstStyle/>
          <a:p>
            <a:pPr algn="r"/>
            <a:r>
              <a:rPr lang="ru-RU" sz="1200" b="1">
                <a:solidFill>
                  <a:srgbClr val="800080"/>
                </a:solidFill>
              </a:rPr>
              <a:t>Опубликовано в </a:t>
            </a:r>
            <a:r>
              <a:rPr lang="en-US" sz="1200" b="1" i="1">
                <a:solidFill>
                  <a:srgbClr val="800080"/>
                </a:solidFill>
              </a:rPr>
              <a:t>Europ.Phys.Lett. 114,</a:t>
            </a:r>
            <a:r>
              <a:rPr lang="en-US" sz="1200" b="1">
                <a:solidFill>
                  <a:srgbClr val="800080"/>
                </a:solidFill>
              </a:rPr>
              <a:t> 45002 (2016)</a:t>
            </a:r>
            <a:endParaRPr lang="ru-RU" sz="1200">
              <a:solidFill>
                <a:srgbClr val="800080"/>
              </a:solidFill>
            </a:endParaRPr>
          </a:p>
        </p:txBody>
      </p:sp>
      <p:pic>
        <p:nvPicPr>
          <p:cNvPr id="2052" name="Picture 7"/>
          <p:cNvPicPr>
            <a:picLocks noChangeAspect="1" noChangeArrowheads="1"/>
          </p:cNvPicPr>
          <p:nvPr/>
        </p:nvPicPr>
        <p:blipFill>
          <a:blip r:embed="rId2" cstate="email"/>
          <a:srcRect/>
          <a:stretch>
            <a:fillRect/>
          </a:stretch>
        </p:blipFill>
        <p:spPr bwMode="auto">
          <a:xfrm>
            <a:off x="4356100" y="908050"/>
            <a:ext cx="4716463" cy="2754313"/>
          </a:xfrm>
          <a:prstGeom prst="rect">
            <a:avLst/>
          </a:prstGeom>
          <a:noFill/>
          <a:ln w="9525">
            <a:noFill/>
            <a:miter lim="800000"/>
            <a:headEnd/>
            <a:tailEnd/>
          </a:ln>
        </p:spPr>
      </p:pic>
      <p:pic>
        <p:nvPicPr>
          <p:cNvPr id="2053" name="Grafik 18"/>
          <p:cNvPicPr>
            <a:picLocks noChangeAspect="1" noChangeArrowheads="1"/>
          </p:cNvPicPr>
          <p:nvPr/>
        </p:nvPicPr>
        <p:blipFill>
          <a:blip r:embed="rId3" cstate="email"/>
          <a:srcRect/>
          <a:stretch>
            <a:fillRect/>
          </a:stretch>
        </p:blipFill>
        <p:spPr bwMode="auto">
          <a:xfrm>
            <a:off x="3348038" y="4903788"/>
            <a:ext cx="3008312" cy="1943100"/>
          </a:xfrm>
          <a:prstGeom prst="rect">
            <a:avLst/>
          </a:prstGeom>
          <a:noFill/>
          <a:ln w="9525">
            <a:noFill/>
            <a:miter lim="800000"/>
            <a:headEnd/>
            <a:tailEnd/>
          </a:ln>
        </p:spPr>
      </p:pic>
      <p:sp>
        <p:nvSpPr>
          <p:cNvPr id="14" name="Oval 30"/>
          <p:cNvSpPr>
            <a:spLocks noChangeArrowheads="1"/>
          </p:cNvSpPr>
          <p:nvPr/>
        </p:nvSpPr>
        <p:spPr bwMode="auto">
          <a:xfrm>
            <a:off x="3570288" y="5111750"/>
            <a:ext cx="504825" cy="792163"/>
          </a:xfrm>
          <a:prstGeom prst="ellipse">
            <a:avLst/>
          </a:prstGeom>
          <a:noFill/>
          <a:ln w="28575">
            <a:solidFill>
              <a:srgbClr val="800080"/>
            </a:solidFill>
            <a:round/>
            <a:headEnd/>
            <a:tailEnd/>
          </a:ln>
        </p:spPr>
        <p:txBody>
          <a:bodyPr wrap="none" anchor="ctr"/>
          <a:lstStyle/>
          <a:p>
            <a:endParaRPr lang="en-US">
              <a:solidFill>
                <a:prstClr val="black"/>
              </a:solidFill>
            </a:endParaRPr>
          </a:p>
        </p:txBody>
      </p:sp>
      <p:pic>
        <p:nvPicPr>
          <p:cNvPr id="2055" name="Picture 8"/>
          <p:cNvPicPr>
            <a:picLocks noChangeAspect="1" noChangeArrowheads="1"/>
          </p:cNvPicPr>
          <p:nvPr/>
        </p:nvPicPr>
        <p:blipFill>
          <a:blip r:embed="rId4" cstate="email"/>
          <a:srcRect/>
          <a:stretch>
            <a:fillRect/>
          </a:stretch>
        </p:blipFill>
        <p:spPr bwMode="auto">
          <a:xfrm>
            <a:off x="0" y="4903788"/>
            <a:ext cx="3348038" cy="1974850"/>
          </a:xfrm>
          <a:prstGeom prst="rect">
            <a:avLst/>
          </a:prstGeom>
          <a:noFill/>
          <a:ln w="9525">
            <a:noFill/>
            <a:miter lim="800000"/>
            <a:headEnd/>
            <a:tailEnd/>
          </a:ln>
        </p:spPr>
      </p:pic>
      <p:sp>
        <p:nvSpPr>
          <p:cNvPr id="2056" name="Rectangle 23"/>
          <p:cNvSpPr>
            <a:spLocks noChangeArrowheads="1"/>
          </p:cNvSpPr>
          <p:nvPr/>
        </p:nvSpPr>
        <p:spPr bwMode="auto">
          <a:xfrm>
            <a:off x="4284663" y="3640138"/>
            <a:ext cx="4930775" cy="1538287"/>
          </a:xfrm>
          <a:prstGeom prst="rect">
            <a:avLst/>
          </a:prstGeom>
          <a:noFill/>
          <a:ln w="9525">
            <a:noFill/>
            <a:miter lim="800000"/>
            <a:headEnd/>
            <a:tailEnd/>
          </a:ln>
        </p:spPr>
        <p:txBody>
          <a:bodyPr anchor="ctr">
            <a:spAutoFit/>
          </a:bodyPr>
          <a:lstStyle/>
          <a:p>
            <a:pPr>
              <a:spcBef>
                <a:spcPts val="400"/>
              </a:spcBef>
              <a:buFont typeface="Wingdings" pitchFamily="2" charset="2"/>
              <a:buChar char="ü"/>
              <a:tabLst>
                <a:tab pos="177800" algn="l"/>
              </a:tabLst>
            </a:pPr>
            <a:r>
              <a:rPr lang="ru-RU" sz="1400" b="1">
                <a:solidFill>
                  <a:prstClr val="black"/>
                </a:solidFill>
              </a:rPr>
              <a:t> </a:t>
            </a:r>
            <a:r>
              <a:rPr lang="ru-RU" sz="1400" b="1">
                <a:solidFill>
                  <a:srgbClr val="7030A0"/>
                </a:solidFill>
              </a:rPr>
              <a:t>Зарегистрирован прогрев вещества электронами 	до температур 10-50 эВ  на глубине 0.2</a:t>
            </a:r>
            <a:r>
              <a:rPr lang="en-US" sz="1400" b="1">
                <a:solidFill>
                  <a:srgbClr val="7030A0"/>
                </a:solidFill>
              </a:rPr>
              <a:t> </a:t>
            </a:r>
            <a:r>
              <a:rPr lang="ru-RU" sz="1400" b="1">
                <a:solidFill>
                  <a:srgbClr val="7030A0"/>
                </a:solidFill>
              </a:rPr>
              <a:t>÷</a:t>
            </a:r>
            <a:r>
              <a:rPr lang="en-US" sz="1400" b="1">
                <a:solidFill>
                  <a:srgbClr val="7030A0"/>
                </a:solidFill>
              </a:rPr>
              <a:t> 1.5</a:t>
            </a:r>
            <a:r>
              <a:rPr lang="ru-RU" sz="1400" b="1">
                <a:solidFill>
                  <a:srgbClr val="7030A0"/>
                </a:solidFill>
              </a:rPr>
              <a:t> мм</a:t>
            </a:r>
          </a:p>
          <a:p>
            <a:pPr>
              <a:spcBef>
                <a:spcPts val="400"/>
              </a:spcBef>
              <a:buFont typeface="Wingdings" pitchFamily="2" charset="2"/>
              <a:buChar char="ü"/>
              <a:tabLst>
                <a:tab pos="177800" algn="l"/>
              </a:tabLst>
            </a:pPr>
            <a:r>
              <a:rPr lang="ru-RU" sz="1400" b="1">
                <a:solidFill>
                  <a:prstClr val="black"/>
                </a:solidFill>
              </a:rPr>
              <a:t> Средняя энергия ускоренных электронов </a:t>
            </a:r>
            <a:r>
              <a:rPr lang="en-US" sz="1400" b="1">
                <a:solidFill>
                  <a:prstClr val="black"/>
                </a:solidFill>
              </a:rPr>
              <a:t>~</a:t>
            </a:r>
            <a:r>
              <a:rPr lang="ru-RU" sz="1400" b="1">
                <a:solidFill>
                  <a:prstClr val="black"/>
                </a:solidFill>
              </a:rPr>
              <a:t>2.6 МэВ</a:t>
            </a:r>
            <a:endParaRPr lang="en-US" sz="1400" b="1">
              <a:solidFill>
                <a:prstClr val="black"/>
              </a:solidFill>
            </a:endParaRPr>
          </a:p>
          <a:p>
            <a:pPr>
              <a:spcBef>
                <a:spcPts val="400"/>
              </a:spcBef>
              <a:buFont typeface="Wingdings" pitchFamily="2" charset="2"/>
              <a:buChar char="ü"/>
              <a:tabLst>
                <a:tab pos="177800" algn="l"/>
              </a:tabLst>
            </a:pPr>
            <a:r>
              <a:rPr lang="en-US" sz="1400" b="1">
                <a:solidFill>
                  <a:prstClr val="black"/>
                </a:solidFill>
              </a:rPr>
              <a:t> </a:t>
            </a:r>
            <a:r>
              <a:rPr lang="ru-RU" sz="1400" b="1">
                <a:solidFill>
                  <a:prstClr val="black"/>
                </a:solidFill>
              </a:rPr>
              <a:t>Определено отношение резистивных и  	столкновительных потерь энергии электронами</a:t>
            </a:r>
            <a:endParaRPr lang="en-US" sz="1400">
              <a:solidFill>
                <a:prstClr val="black"/>
              </a:solidFill>
            </a:endParaRPr>
          </a:p>
          <a:p>
            <a:pPr>
              <a:tabLst>
                <a:tab pos="177800" algn="l"/>
              </a:tabLst>
            </a:pPr>
            <a:endParaRPr lang="en-US" sz="1400" b="1">
              <a:solidFill>
                <a:srgbClr val="7030A0"/>
              </a:solidFill>
            </a:endParaRPr>
          </a:p>
        </p:txBody>
      </p:sp>
      <p:sp>
        <p:nvSpPr>
          <p:cNvPr id="2057" name="Прямоугольник 17"/>
          <p:cNvSpPr>
            <a:spLocks noChangeArrowheads="1"/>
          </p:cNvSpPr>
          <p:nvPr/>
        </p:nvSpPr>
        <p:spPr bwMode="auto">
          <a:xfrm>
            <a:off x="6264275" y="4941888"/>
            <a:ext cx="2844800" cy="1168400"/>
          </a:xfrm>
          <a:prstGeom prst="rect">
            <a:avLst/>
          </a:prstGeom>
          <a:noFill/>
          <a:ln w="9525">
            <a:noFill/>
            <a:miter lim="800000"/>
            <a:headEnd/>
            <a:tailEnd/>
          </a:ln>
        </p:spPr>
        <p:txBody>
          <a:bodyPr>
            <a:spAutoFit/>
          </a:bodyPr>
          <a:lstStyle/>
          <a:p>
            <a:pPr>
              <a:buFont typeface="Wingdings" pitchFamily="2" charset="2"/>
              <a:buChar char="ü"/>
              <a:tabLst>
                <a:tab pos="177800" algn="l"/>
              </a:tabLst>
            </a:pPr>
            <a:r>
              <a:rPr lang="ru-RU" sz="1400" b="1">
                <a:solidFill>
                  <a:prstClr val="black"/>
                </a:solidFill>
              </a:rPr>
              <a:t> Определена роль 	возвратных электронных 	токов и самофокусировки 	электронного потока в 	плазменном поле</a:t>
            </a:r>
            <a:endParaRPr lang="en-US" sz="1400">
              <a:solidFill>
                <a:prstClr val="black"/>
              </a:solidFill>
            </a:endParaRPr>
          </a:p>
        </p:txBody>
      </p:sp>
      <p:grpSp>
        <p:nvGrpSpPr>
          <p:cNvPr id="2" name="Группа 20"/>
          <p:cNvGrpSpPr>
            <a:grpSpLocks/>
          </p:cNvGrpSpPr>
          <p:nvPr/>
        </p:nvGrpSpPr>
        <p:grpSpPr bwMode="auto">
          <a:xfrm>
            <a:off x="100013" y="973138"/>
            <a:ext cx="4254500" cy="3895725"/>
            <a:chOff x="100680" y="973904"/>
            <a:chExt cx="4253432" cy="3895257"/>
          </a:xfrm>
        </p:grpSpPr>
        <p:pic>
          <p:nvPicPr>
            <p:cNvPr id="2059" name="Picture 13" descr="wire-target"/>
            <p:cNvPicPr>
              <a:picLocks noChangeAspect="1" noChangeArrowheads="1"/>
            </p:cNvPicPr>
            <p:nvPr/>
          </p:nvPicPr>
          <p:blipFill>
            <a:blip r:embed="rId5" cstate="email"/>
            <a:srcRect/>
            <a:stretch>
              <a:fillRect/>
            </a:stretch>
          </p:blipFill>
          <p:spPr bwMode="auto">
            <a:xfrm>
              <a:off x="196861" y="1196752"/>
              <a:ext cx="4015099" cy="3672409"/>
            </a:xfrm>
            <a:prstGeom prst="rect">
              <a:avLst/>
            </a:prstGeom>
            <a:noFill/>
            <a:ln w="9525">
              <a:noFill/>
              <a:miter lim="800000"/>
              <a:headEnd/>
              <a:tailEnd/>
            </a:ln>
          </p:spPr>
        </p:pic>
        <p:sp>
          <p:nvSpPr>
            <p:cNvPr id="2060" name="Text Box 10"/>
            <p:cNvSpPr txBox="1">
              <a:spLocks noChangeArrowheads="1"/>
            </p:cNvSpPr>
            <p:nvPr/>
          </p:nvSpPr>
          <p:spPr bwMode="auto">
            <a:xfrm>
              <a:off x="100680" y="973904"/>
              <a:ext cx="2448272" cy="784830"/>
            </a:xfrm>
            <a:prstGeom prst="rect">
              <a:avLst/>
            </a:prstGeom>
            <a:noFill/>
            <a:ln w="9525">
              <a:noFill/>
              <a:miter lim="800000"/>
              <a:headEnd/>
              <a:tailEnd/>
            </a:ln>
          </p:spPr>
          <p:txBody>
            <a:bodyPr>
              <a:spAutoFit/>
            </a:bodyPr>
            <a:lstStyle/>
            <a:p>
              <a:r>
                <a:rPr lang="en-US" sz="1500" b="1" u="sng">
                  <a:solidFill>
                    <a:srgbClr val="7030A0"/>
                  </a:solidFill>
                </a:rPr>
                <a:t>PHELIX laser</a:t>
              </a:r>
              <a:r>
                <a:rPr lang="ru-RU" sz="1500" b="1" u="sng">
                  <a:solidFill>
                    <a:srgbClr val="7030A0"/>
                  </a:solidFill>
                </a:rPr>
                <a:t>:</a:t>
              </a:r>
              <a:r>
                <a:rPr lang="en-US" sz="1500" b="1">
                  <a:solidFill>
                    <a:srgbClr val="7030A0"/>
                  </a:solidFill>
                </a:rPr>
                <a:t> </a:t>
              </a:r>
            </a:p>
            <a:p>
              <a:r>
                <a:rPr lang="en-US" sz="1500" b="1">
                  <a:solidFill>
                    <a:srgbClr val="CC0000"/>
                  </a:solidFill>
                </a:rPr>
                <a:t>200 J</a:t>
              </a:r>
              <a:r>
                <a:rPr lang="en-US" sz="1500" b="1">
                  <a:solidFill>
                    <a:srgbClr val="C0504D"/>
                  </a:solidFill>
                </a:rPr>
                <a:t> </a:t>
              </a:r>
              <a:r>
                <a:rPr lang="en-US" sz="1500" b="1">
                  <a:solidFill>
                    <a:srgbClr val="7030A0"/>
                  </a:solidFill>
                </a:rPr>
                <a:t>on target, </a:t>
              </a:r>
              <a:endParaRPr lang="ru-RU" sz="1500" b="1">
                <a:solidFill>
                  <a:srgbClr val="7030A0"/>
                </a:solidFill>
              </a:endParaRPr>
            </a:p>
            <a:p>
              <a:r>
                <a:rPr lang="en-US" sz="1500" b="1">
                  <a:solidFill>
                    <a:srgbClr val="CC0000"/>
                  </a:solidFill>
                </a:rPr>
                <a:t>1 ps</a:t>
              </a:r>
              <a:r>
                <a:rPr lang="ru-RU" sz="1500" b="1">
                  <a:solidFill>
                    <a:srgbClr val="CC0000"/>
                  </a:solidFill>
                </a:rPr>
                <a:t> </a:t>
              </a:r>
              <a:r>
                <a:rPr lang="en-US" sz="1500" b="1">
                  <a:solidFill>
                    <a:srgbClr val="7030A0"/>
                  </a:solidFill>
                </a:rPr>
                <a:t>pulse,  Ø</a:t>
              </a:r>
              <a:r>
                <a:rPr lang="en-US" sz="1500" b="1">
                  <a:solidFill>
                    <a:srgbClr val="CC0000"/>
                  </a:solidFill>
                </a:rPr>
                <a:t>5 um</a:t>
              </a:r>
              <a:r>
                <a:rPr lang="en-US" sz="1500" b="1">
                  <a:solidFill>
                    <a:srgbClr val="7030A0"/>
                  </a:solidFill>
                </a:rPr>
                <a:t> spot</a:t>
              </a:r>
            </a:p>
          </p:txBody>
        </p:sp>
        <p:sp>
          <p:nvSpPr>
            <p:cNvPr id="19" name="Прямоугольник 18"/>
            <p:cNvSpPr/>
            <p:nvPr/>
          </p:nvSpPr>
          <p:spPr>
            <a:xfrm>
              <a:off x="2916198" y="2348514"/>
              <a:ext cx="1295075" cy="360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e</a:t>
              </a:r>
            </a:p>
          </p:txBody>
        </p:sp>
        <p:sp>
          <p:nvSpPr>
            <p:cNvPr id="2062" name="TextBox 19"/>
            <p:cNvSpPr txBox="1">
              <a:spLocks noChangeArrowheads="1"/>
            </p:cNvSpPr>
            <p:nvPr/>
          </p:nvSpPr>
          <p:spPr bwMode="auto">
            <a:xfrm>
              <a:off x="2816512" y="2276872"/>
              <a:ext cx="1537600" cy="338554"/>
            </a:xfrm>
            <a:prstGeom prst="rect">
              <a:avLst/>
            </a:prstGeom>
            <a:noFill/>
            <a:ln w="9525">
              <a:noFill/>
              <a:miter lim="800000"/>
              <a:headEnd/>
              <a:tailEnd/>
            </a:ln>
          </p:spPr>
          <p:txBody>
            <a:bodyPr wrap="none">
              <a:spAutoFit/>
            </a:bodyPr>
            <a:lstStyle/>
            <a:p>
              <a:r>
                <a:rPr lang="en-US" sz="1600" b="1">
                  <a:solidFill>
                    <a:srgbClr val="7030A0"/>
                  </a:solidFill>
                </a:rPr>
                <a:t>~ 5e20 W/cm2</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95" name="Picture 171" descr="JETPL-fig2"/>
          <p:cNvPicPr>
            <a:picLocks noChangeAspect="1" noChangeArrowheads="1"/>
          </p:cNvPicPr>
          <p:nvPr/>
        </p:nvPicPr>
        <p:blipFill>
          <a:blip r:embed="rId2" cstate="email"/>
          <a:srcRect/>
          <a:stretch>
            <a:fillRect/>
          </a:stretch>
        </p:blipFill>
        <p:spPr bwMode="auto">
          <a:xfrm>
            <a:off x="4456787" y="1412776"/>
            <a:ext cx="3931637" cy="2880320"/>
          </a:xfrm>
          <a:prstGeom prst="rect">
            <a:avLst/>
          </a:prstGeom>
          <a:noFill/>
          <a:ln w="9525">
            <a:noFill/>
            <a:miter lim="800000"/>
            <a:headEnd/>
            <a:tailEnd/>
          </a:ln>
        </p:spPr>
      </p:pic>
      <p:sp>
        <p:nvSpPr>
          <p:cNvPr id="70" name="Rectangle 20"/>
          <p:cNvSpPr>
            <a:spLocks noChangeArrowheads="1"/>
          </p:cNvSpPr>
          <p:nvPr/>
        </p:nvSpPr>
        <p:spPr bwMode="auto">
          <a:xfrm>
            <a:off x="0" y="0"/>
            <a:ext cx="9144000" cy="664944"/>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82945" tIns="41473" rIns="82945" bIns="41473" anchor="ctr"/>
          <a:lstStyle/>
          <a:p>
            <a:pPr algn="ctr">
              <a:defRPr/>
            </a:pPr>
            <a:r>
              <a:rPr lang="en-US" sz="2400" b="1" dirty="0" smtClean="0">
                <a:solidFill>
                  <a:srgbClr val="7030A0"/>
                </a:solidFill>
                <a:latin typeface="Comic Sans MS" pitchFamily="66" charset="0"/>
              </a:rPr>
              <a:t>Experiment at PEARL facility</a:t>
            </a:r>
            <a:endParaRPr lang="en-US" sz="2400" b="1" dirty="0">
              <a:solidFill>
                <a:srgbClr val="7030A0"/>
              </a:solidFill>
              <a:latin typeface="Comic Sans MS" pitchFamily="66" charset="0"/>
            </a:endParaRPr>
          </a:p>
        </p:txBody>
      </p:sp>
      <p:pic>
        <p:nvPicPr>
          <p:cNvPr id="86" name="Рисунок 7" descr="Fig1_exp-ver2..jpg"/>
          <p:cNvPicPr>
            <a:picLocks noChangeAspect="1"/>
          </p:cNvPicPr>
          <p:nvPr/>
        </p:nvPicPr>
        <p:blipFill>
          <a:blip r:embed="rId3" cstate="email"/>
          <a:srcRect t="20905"/>
          <a:stretch>
            <a:fillRect/>
          </a:stretch>
        </p:blipFill>
        <p:spPr bwMode="auto">
          <a:xfrm>
            <a:off x="670601" y="836712"/>
            <a:ext cx="3548200" cy="3240360"/>
          </a:xfrm>
          <a:prstGeom prst="rect">
            <a:avLst/>
          </a:prstGeom>
          <a:noFill/>
          <a:ln w="9525">
            <a:noFill/>
            <a:miter lim="800000"/>
            <a:headEnd/>
            <a:tailEnd/>
          </a:ln>
        </p:spPr>
      </p:pic>
      <p:pic>
        <p:nvPicPr>
          <p:cNvPr id="48130" name="Picture 2"/>
          <p:cNvPicPr>
            <a:picLocks noChangeAspect="1" noChangeArrowheads="1"/>
          </p:cNvPicPr>
          <p:nvPr/>
        </p:nvPicPr>
        <p:blipFill>
          <a:blip r:embed="rId4" cstate="email"/>
          <a:srcRect/>
          <a:stretch>
            <a:fillRect/>
          </a:stretch>
        </p:blipFill>
        <p:spPr bwMode="auto">
          <a:xfrm>
            <a:off x="1115616" y="4209601"/>
            <a:ext cx="6912768" cy="2648399"/>
          </a:xfrm>
          <a:prstGeom prst="rect">
            <a:avLst/>
          </a:prstGeom>
          <a:noFill/>
          <a:ln w="9525">
            <a:noFill/>
            <a:miter lim="800000"/>
            <a:headEnd/>
            <a:tailEnd/>
          </a:ln>
        </p:spPr>
      </p:pic>
      <p:pic>
        <p:nvPicPr>
          <p:cNvPr id="48131" name="Picture 3"/>
          <p:cNvPicPr>
            <a:picLocks noChangeAspect="1" noChangeArrowheads="1"/>
          </p:cNvPicPr>
          <p:nvPr/>
        </p:nvPicPr>
        <p:blipFill>
          <a:blip r:embed="rId5" cstate="email"/>
          <a:srcRect/>
          <a:stretch>
            <a:fillRect/>
          </a:stretch>
        </p:blipFill>
        <p:spPr bwMode="auto">
          <a:xfrm>
            <a:off x="4499992" y="4437112"/>
            <a:ext cx="4032448" cy="1361606"/>
          </a:xfrm>
          <a:prstGeom prst="rect">
            <a:avLst/>
          </a:prstGeom>
          <a:noFill/>
          <a:ln w="9525">
            <a:noFill/>
            <a:miter lim="800000"/>
            <a:headEnd/>
            <a:tailEnd/>
          </a:ln>
        </p:spPr>
      </p:pic>
      <p:sp>
        <p:nvSpPr>
          <p:cNvPr id="8" name="TextBox 7"/>
          <p:cNvSpPr txBox="1"/>
          <p:nvPr/>
        </p:nvSpPr>
        <p:spPr>
          <a:xfrm>
            <a:off x="4860032" y="776898"/>
            <a:ext cx="3384375" cy="707886"/>
          </a:xfrm>
          <a:prstGeom prst="rect">
            <a:avLst/>
          </a:prstGeom>
          <a:noFill/>
        </p:spPr>
        <p:txBody>
          <a:bodyPr wrap="square" rtlCol="0">
            <a:spAutoFit/>
          </a:bodyPr>
          <a:lstStyle/>
          <a:p>
            <a:pPr algn="ctr"/>
            <a:r>
              <a:rPr lang="en-US" sz="2000" b="1" dirty="0" smtClean="0">
                <a:solidFill>
                  <a:srgbClr val="C00000"/>
                </a:solidFill>
              </a:rPr>
              <a:t>E = 10 J, </a:t>
            </a:r>
            <a:r>
              <a:rPr lang="en-US" sz="2000" b="1" dirty="0" smtClean="0">
                <a:solidFill>
                  <a:srgbClr val="C00000"/>
                </a:solidFill>
                <a:latin typeface="Symbol" pitchFamily="18" charset="2"/>
              </a:rPr>
              <a:t>t </a:t>
            </a:r>
            <a:r>
              <a:rPr lang="en-US" sz="2000" b="1" dirty="0" smtClean="0">
                <a:solidFill>
                  <a:srgbClr val="C00000"/>
                </a:solidFill>
              </a:rPr>
              <a:t>= 60 </a:t>
            </a:r>
            <a:r>
              <a:rPr lang="en-US" sz="2000" b="1" dirty="0" err="1" smtClean="0">
                <a:solidFill>
                  <a:srgbClr val="C00000"/>
                </a:solidFill>
              </a:rPr>
              <a:t>fs</a:t>
            </a:r>
            <a:r>
              <a:rPr lang="en-US" sz="2000" b="1" dirty="0" smtClean="0">
                <a:solidFill>
                  <a:srgbClr val="C00000"/>
                </a:solidFill>
              </a:rPr>
              <a:t>, </a:t>
            </a:r>
            <a:r>
              <a:rPr lang="en-US" sz="2000" b="1" dirty="0" err="1" smtClean="0">
                <a:solidFill>
                  <a:srgbClr val="C00000"/>
                </a:solidFill>
              </a:rPr>
              <a:t>d</a:t>
            </a:r>
            <a:r>
              <a:rPr lang="en-US" sz="2000" b="1" baseline="-25000" dirty="0" err="1" smtClean="0">
                <a:solidFill>
                  <a:srgbClr val="C00000"/>
                </a:solidFill>
              </a:rPr>
              <a:t>foc</a:t>
            </a:r>
            <a:r>
              <a:rPr lang="en-US" sz="2000" b="1" dirty="0" smtClean="0">
                <a:solidFill>
                  <a:srgbClr val="C00000"/>
                </a:solidFill>
              </a:rPr>
              <a:t> = 6 um, </a:t>
            </a:r>
          </a:p>
          <a:p>
            <a:pPr algn="ctr"/>
            <a:r>
              <a:rPr lang="en-US" sz="2000" b="1" dirty="0" smtClean="0">
                <a:solidFill>
                  <a:srgbClr val="C00000"/>
                </a:solidFill>
              </a:rPr>
              <a:t>I = 4e20 W/cm2</a:t>
            </a:r>
            <a:endParaRPr lang="en-US" sz="2000" b="1" dirty="0">
              <a:solidFill>
                <a:srgbClr val="C00000"/>
              </a:solidFill>
            </a:endParaRPr>
          </a:p>
        </p:txBody>
      </p:sp>
    </p:spTree>
    <p:extLst>
      <p:ext uri="{BB962C8B-B14F-4D97-AF65-F5344CB8AC3E}">
        <p14:creationId xmlns:p14="http://schemas.microsoft.com/office/powerpoint/2010/main" xmlns="" val="30978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linds(horizontal)">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3595"/>
                                        </p:tgtEl>
                                        <p:attrNameLst>
                                          <p:attrName>style.visibility</p:attrName>
                                        </p:attrNameLst>
                                      </p:cBhvr>
                                      <p:to>
                                        <p:strVal val="visible"/>
                                      </p:to>
                                    </p:set>
                                    <p:animEffect transition="in" filter="blinds(horizontal)">
                                      <p:cBhvr>
                                        <p:cTn id="12" dur="500"/>
                                        <p:tgtEl>
                                          <p:spTgt spid="103595"/>
                                        </p:tgtEl>
                                      </p:cBhvr>
                                    </p:animEffect>
                                  </p:childTnLst>
                                </p:cTn>
                              </p:par>
                              <p:par>
                                <p:cTn id="13" presetID="3" presetClass="entr" presetSubtype="10" fill="hold" nodeType="withEffect">
                                  <p:stCondLst>
                                    <p:cond delay="0"/>
                                  </p:stCondLst>
                                  <p:childTnLst>
                                    <p:set>
                                      <p:cBhvr>
                                        <p:cTn id="14" dur="1" fill="hold">
                                          <p:stCondLst>
                                            <p:cond delay="0"/>
                                          </p:stCondLst>
                                        </p:cTn>
                                        <p:tgtEl>
                                          <p:spTgt spid="48131"/>
                                        </p:tgtEl>
                                        <p:attrNameLst>
                                          <p:attrName>style.visibility</p:attrName>
                                        </p:attrNameLst>
                                      </p:cBhvr>
                                      <p:to>
                                        <p:strVal val="visible"/>
                                      </p:to>
                                    </p:set>
                                    <p:animEffect transition="in" filter="blinds(horizontal)">
                                      <p:cBhvr>
                                        <p:cTn id="15"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913" y="799194"/>
            <a:ext cx="5916340" cy="646317"/>
          </a:xfrm>
          <a:prstGeom prst="rect">
            <a:avLst/>
          </a:prstGeom>
          <a:noFill/>
        </p:spPr>
        <p:txBody>
          <a:bodyPr wrap="square" lIns="91424" tIns="45713" rIns="91424" bIns="45713" rtlCol="0">
            <a:spAutoFit/>
          </a:bodyPr>
          <a:lstStyle/>
          <a:p>
            <a:r>
              <a:rPr lang="en-US" b="1" dirty="0" smtClean="0">
                <a:solidFill>
                  <a:srgbClr val="C00000"/>
                </a:solidFill>
                <a:latin typeface="Comic Sans MS" panose="030F0702030302020204" pitchFamily="66" charset="0"/>
              </a:rPr>
              <a:t>Experiments at J-KAREN-P (since march 2016)</a:t>
            </a:r>
            <a:r>
              <a:rPr lang="ru-RU" b="1" dirty="0" smtClean="0">
                <a:solidFill>
                  <a:srgbClr val="C00000"/>
                </a:solidFill>
                <a:latin typeface="Comic Sans MS" panose="030F0702030302020204" pitchFamily="66" charset="0"/>
              </a:rPr>
              <a:t> </a:t>
            </a:r>
            <a:endParaRPr lang="en-US" b="1" dirty="0" smtClean="0">
              <a:solidFill>
                <a:srgbClr val="C00000"/>
              </a:solidFill>
              <a:latin typeface="Comic Sans MS" panose="030F0702030302020204" pitchFamily="66" charset="0"/>
            </a:endParaRPr>
          </a:p>
          <a:p>
            <a:r>
              <a:rPr lang="en-US" b="1" dirty="0" smtClean="0">
                <a:solidFill>
                  <a:srgbClr val="C00000"/>
                </a:solidFill>
                <a:latin typeface="Comic Sans MS" panose="030F0702030302020204" pitchFamily="66" charset="0"/>
              </a:rPr>
              <a:t>Kansai Photon Science Institute, Kyoto, Japan</a:t>
            </a:r>
            <a:endParaRPr lang="en-US" b="1" dirty="0">
              <a:solidFill>
                <a:srgbClr val="C00000"/>
              </a:solidFill>
              <a:latin typeface="Comic Sans MS" panose="030F0702030302020204" pitchFamily="66" charset="0"/>
            </a:endParaRPr>
          </a:p>
        </p:txBody>
      </p:sp>
      <p:pic>
        <p:nvPicPr>
          <p:cNvPr id="20" name="Рисунок 19"/>
          <p:cNvPicPr>
            <a:picLocks noChangeAspect="1"/>
          </p:cNvPicPr>
          <p:nvPr/>
        </p:nvPicPr>
        <p:blipFill>
          <a:blip r:embed="rId2" cstate="email"/>
          <a:stretch>
            <a:fillRect/>
          </a:stretch>
        </p:blipFill>
        <p:spPr>
          <a:xfrm>
            <a:off x="7621676" y="731362"/>
            <a:ext cx="1262257" cy="681302"/>
          </a:xfrm>
          <a:prstGeom prst="rect">
            <a:avLst/>
          </a:prstGeom>
        </p:spPr>
      </p:pic>
      <p:pic>
        <p:nvPicPr>
          <p:cNvPr id="21" name="Рисунок 3"/>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261045" y="4406200"/>
            <a:ext cx="3830043" cy="2020887"/>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Прямоугольник 28"/>
          <p:cNvSpPr/>
          <p:nvPr/>
        </p:nvSpPr>
        <p:spPr>
          <a:xfrm>
            <a:off x="4000302" y="1650572"/>
            <a:ext cx="5163076" cy="646317"/>
          </a:xfrm>
          <a:prstGeom prst="rect">
            <a:avLst/>
          </a:prstGeom>
        </p:spPr>
        <p:txBody>
          <a:bodyPr wrap="square" lIns="91424" tIns="45713" rIns="91424" bIns="45713">
            <a:spAutoFit/>
          </a:bodyPr>
          <a:lstStyle/>
          <a:p>
            <a:pPr algn="ctr"/>
            <a:r>
              <a:rPr lang="en-US" dirty="0" smtClean="0"/>
              <a:t> </a:t>
            </a:r>
            <a:r>
              <a:rPr lang="ru-RU" dirty="0" smtClean="0"/>
              <a:t> </a:t>
            </a:r>
            <a:r>
              <a:rPr lang="en-US" b="1" dirty="0">
                <a:solidFill>
                  <a:srgbClr val="002060"/>
                </a:solidFill>
                <a:latin typeface="Comic Sans MS" panose="030F0702030302020204" pitchFamily="66" charset="0"/>
              </a:rPr>
              <a:t> </a:t>
            </a:r>
            <a:r>
              <a:rPr lang="en-US" b="1" dirty="0" smtClean="0">
                <a:solidFill>
                  <a:srgbClr val="002060"/>
                </a:solidFill>
                <a:latin typeface="Comic Sans MS" panose="030F0702030302020204" pitchFamily="66" charset="0"/>
              </a:rPr>
              <a:t>High resolution X-ray spectrometers  coupled with CCDs, 2 channels</a:t>
            </a:r>
            <a:endParaRPr lang="ru-RU" b="1" dirty="0">
              <a:solidFill>
                <a:srgbClr val="002060"/>
              </a:solidFill>
              <a:latin typeface="Comic Sans MS" panose="030F0702030302020204" pitchFamily="66" charset="0"/>
            </a:endParaRPr>
          </a:p>
        </p:txBody>
      </p:sp>
      <p:sp>
        <p:nvSpPr>
          <p:cNvPr id="2" name="Прямоугольник 1"/>
          <p:cNvSpPr/>
          <p:nvPr/>
        </p:nvSpPr>
        <p:spPr>
          <a:xfrm>
            <a:off x="523045" y="2841218"/>
            <a:ext cx="2905891" cy="369318"/>
          </a:xfrm>
          <a:prstGeom prst="rect">
            <a:avLst/>
          </a:prstGeom>
        </p:spPr>
        <p:txBody>
          <a:bodyPr wrap="none" lIns="91424" tIns="45713" rIns="91424" bIns="45713">
            <a:spAutoFit/>
          </a:bodyPr>
          <a:lstStyle/>
          <a:p>
            <a:r>
              <a:rPr lang="en-US" b="1" dirty="0" smtClean="0"/>
              <a:t>Laser power  </a:t>
            </a:r>
            <a:r>
              <a:rPr lang="en-US" b="1" dirty="0" err="1" smtClean="0"/>
              <a:t>P</a:t>
            </a:r>
            <a:r>
              <a:rPr lang="en-US" sz="1200" b="1" dirty="0" err="1" smtClean="0"/>
              <a:t>laser</a:t>
            </a:r>
            <a:r>
              <a:rPr lang="ru-RU" b="1" dirty="0" smtClean="0"/>
              <a:t>= </a:t>
            </a:r>
            <a:r>
              <a:rPr lang="en-US" b="1" dirty="0" smtClean="0"/>
              <a:t>0.35 PW</a:t>
            </a:r>
            <a:r>
              <a:rPr lang="ru-RU" b="1" dirty="0" smtClean="0"/>
              <a:t> </a:t>
            </a:r>
            <a:endParaRPr lang="ru-RU" b="1" dirty="0"/>
          </a:p>
        </p:txBody>
      </p:sp>
      <p:sp>
        <p:nvSpPr>
          <p:cNvPr id="17" name="Прямоугольник 16"/>
          <p:cNvSpPr/>
          <p:nvPr/>
        </p:nvSpPr>
        <p:spPr>
          <a:xfrm>
            <a:off x="523044" y="3192385"/>
            <a:ext cx="3217195" cy="369318"/>
          </a:xfrm>
          <a:prstGeom prst="rect">
            <a:avLst/>
          </a:prstGeom>
        </p:spPr>
        <p:txBody>
          <a:bodyPr wrap="none" lIns="91424" tIns="45713" rIns="91424" bIns="45713">
            <a:spAutoFit/>
          </a:bodyPr>
          <a:lstStyle/>
          <a:p>
            <a:r>
              <a:rPr lang="en-US" b="1" dirty="0" smtClean="0"/>
              <a:t>Laser contrast up to </a:t>
            </a:r>
            <a:r>
              <a:rPr lang="en-US" b="1" dirty="0" err="1" smtClean="0"/>
              <a:t>C</a:t>
            </a:r>
            <a:r>
              <a:rPr lang="en-US" sz="1200" b="1" dirty="0" err="1" smtClean="0"/>
              <a:t>laser</a:t>
            </a:r>
            <a:r>
              <a:rPr lang="en-US" b="1" dirty="0" smtClean="0"/>
              <a:t> ~</a:t>
            </a:r>
            <a:r>
              <a:rPr lang="ru-RU" b="1" dirty="0" smtClean="0"/>
              <a:t> </a:t>
            </a:r>
            <a:r>
              <a:rPr lang="en-US" b="1" dirty="0" smtClean="0"/>
              <a:t>10</a:t>
            </a:r>
            <a:r>
              <a:rPr lang="en-US" altLang="ja-JP" b="1" baseline="30000" dirty="0">
                <a:latin typeface="Calibri" pitchFamily="34" charset="0"/>
                <a:sym typeface="Symbol" pitchFamily="18" charset="2"/>
              </a:rPr>
              <a:t>12</a:t>
            </a:r>
            <a:r>
              <a:rPr lang="ru-RU" b="1" dirty="0" smtClean="0"/>
              <a:t> </a:t>
            </a:r>
            <a:endParaRPr lang="ru-RU" b="1" dirty="0"/>
          </a:p>
        </p:txBody>
      </p:sp>
      <p:sp>
        <p:nvSpPr>
          <p:cNvPr id="22" name="Прямоугольник 21"/>
          <p:cNvSpPr/>
          <p:nvPr/>
        </p:nvSpPr>
        <p:spPr>
          <a:xfrm>
            <a:off x="523045" y="3543554"/>
            <a:ext cx="2380941" cy="369318"/>
          </a:xfrm>
          <a:prstGeom prst="rect">
            <a:avLst/>
          </a:prstGeom>
        </p:spPr>
        <p:txBody>
          <a:bodyPr wrap="none" lIns="91424" tIns="45713" rIns="91424" bIns="45713">
            <a:spAutoFit/>
          </a:bodyPr>
          <a:lstStyle/>
          <a:p>
            <a:r>
              <a:rPr lang="en-US" b="1" dirty="0" smtClean="0"/>
              <a:t>Pulse duration τ ~</a:t>
            </a:r>
            <a:r>
              <a:rPr lang="ru-RU" b="1" dirty="0" smtClean="0"/>
              <a:t> </a:t>
            </a:r>
            <a:r>
              <a:rPr lang="en-US" b="1" dirty="0" smtClean="0"/>
              <a:t>40 fs</a:t>
            </a:r>
            <a:endParaRPr lang="ru-RU" b="1" dirty="0"/>
          </a:p>
        </p:txBody>
      </p:sp>
      <p:sp>
        <p:nvSpPr>
          <p:cNvPr id="7" name="Прямоугольник 6"/>
          <p:cNvSpPr/>
          <p:nvPr/>
        </p:nvSpPr>
        <p:spPr>
          <a:xfrm>
            <a:off x="523044" y="2490051"/>
            <a:ext cx="2426273" cy="369318"/>
          </a:xfrm>
          <a:prstGeom prst="rect">
            <a:avLst/>
          </a:prstGeom>
        </p:spPr>
        <p:txBody>
          <a:bodyPr wrap="none" lIns="91424" tIns="45713" rIns="91424" bIns="45713">
            <a:spAutoFit/>
          </a:bodyPr>
          <a:lstStyle/>
          <a:p>
            <a:r>
              <a:rPr lang="en-US" b="1" dirty="0" smtClean="0"/>
              <a:t>Wavelength </a:t>
            </a:r>
            <a:r>
              <a:rPr lang="ru-RU" b="1" dirty="0" smtClean="0"/>
              <a:t>λ</a:t>
            </a:r>
            <a:r>
              <a:rPr lang="ru-RU" b="1" dirty="0"/>
              <a:t>= 800 </a:t>
            </a:r>
            <a:r>
              <a:rPr lang="en-US" b="1" dirty="0" smtClean="0"/>
              <a:t>nm</a:t>
            </a:r>
            <a:r>
              <a:rPr lang="ru-RU" b="1" dirty="0" smtClean="0"/>
              <a:t> </a:t>
            </a:r>
            <a:endParaRPr lang="ru-RU" b="1" dirty="0"/>
          </a:p>
        </p:txBody>
      </p:sp>
      <p:sp>
        <p:nvSpPr>
          <p:cNvPr id="8" name="Прямоугольник 7"/>
          <p:cNvSpPr/>
          <p:nvPr/>
        </p:nvSpPr>
        <p:spPr>
          <a:xfrm>
            <a:off x="523044" y="2138881"/>
            <a:ext cx="2022701" cy="369318"/>
          </a:xfrm>
          <a:prstGeom prst="rect">
            <a:avLst/>
          </a:prstGeom>
        </p:spPr>
        <p:txBody>
          <a:bodyPr wrap="none" lIns="91424" tIns="45713" rIns="91424" bIns="45713">
            <a:spAutoFit/>
          </a:bodyPr>
          <a:lstStyle/>
          <a:p>
            <a:r>
              <a:rPr lang="en-US" b="1" dirty="0" err="1" smtClean="0"/>
              <a:t>Ti:Sapphire</a:t>
            </a:r>
            <a:r>
              <a:rPr lang="ru-RU" b="1" dirty="0" smtClean="0"/>
              <a:t>, </a:t>
            </a:r>
            <a:r>
              <a:rPr lang="en-US" b="1" dirty="0"/>
              <a:t>OPCPA</a:t>
            </a:r>
            <a:endParaRPr lang="ru-RU" b="1" dirty="0"/>
          </a:p>
        </p:txBody>
      </p:sp>
      <p:sp>
        <p:nvSpPr>
          <p:cNvPr id="9" name="Прямоугольник 8"/>
          <p:cNvSpPr/>
          <p:nvPr/>
        </p:nvSpPr>
        <p:spPr>
          <a:xfrm>
            <a:off x="241153" y="1746708"/>
            <a:ext cx="3265605" cy="369318"/>
          </a:xfrm>
          <a:prstGeom prst="rect">
            <a:avLst/>
          </a:prstGeom>
        </p:spPr>
        <p:txBody>
          <a:bodyPr wrap="none" lIns="91424" tIns="45713" rIns="91424" bIns="45713">
            <a:spAutoFit/>
          </a:bodyPr>
          <a:lstStyle/>
          <a:p>
            <a:r>
              <a:rPr lang="en-US" b="1" u="sng" dirty="0" smtClean="0">
                <a:solidFill>
                  <a:srgbClr val="002060"/>
                </a:solidFill>
                <a:latin typeface="Comic Sans MS" panose="030F0702030302020204" pitchFamily="66" charset="0"/>
              </a:rPr>
              <a:t> J-KAREN-P laser facility</a:t>
            </a:r>
            <a:r>
              <a:rPr lang="ru-RU" b="1" u="sng" dirty="0" smtClean="0">
                <a:solidFill>
                  <a:srgbClr val="002060"/>
                </a:solidFill>
                <a:latin typeface="Comic Sans MS" panose="030F0702030302020204" pitchFamily="66" charset="0"/>
              </a:rPr>
              <a:t>:</a:t>
            </a:r>
            <a:endParaRPr lang="ru-RU" b="1" u="sng" dirty="0">
              <a:solidFill>
                <a:srgbClr val="002060"/>
              </a:solidFill>
              <a:latin typeface="Comic Sans MS" panose="030F0702030302020204" pitchFamily="66" charset="0"/>
            </a:endParaRPr>
          </a:p>
        </p:txBody>
      </p:sp>
      <p:sp>
        <p:nvSpPr>
          <p:cNvPr id="23" name="Прямоугольник 22"/>
          <p:cNvSpPr/>
          <p:nvPr/>
        </p:nvSpPr>
        <p:spPr>
          <a:xfrm>
            <a:off x="523045" y="3894723"/>
            <a:ext cx="3166668" cy="369318"/>
          </a:xfrm>
          <a:prstGeom prst="rect">
            <a:avLst/>
          </a:prstGeom>
        </p:spPr>
        <p:txBody>
          <a:bodyPr wrap="none" lIns="91424" tIns="45713" rIns="91424" bIns="45713">
            <a:spAutoFit/>
          </a:bodyPr>
          <a:lstStyle/>
          <a:p>
            <a:r>
              <a:rPr lang="en-US" b="1" dirty="0" smtClean="0"/>
              <a:t>Energy on target </a:t>
            </a:r>
            <a:r>
              <a:rPr lang="en-US" b="1" dirty="0"/>
              <a:t> </a:t>
            </a:r>
            <a:r>
              <a:rPr lang="en-US" b="1" dirty="0" smtClean="0"/>
              <a:t> up to </a:t>
            </a:r>
            <a:r>
              <a:rPr lang="ru-RU" b="1" dirty="0" smtClean="0"/>
              <a:t> Е</a:t>
            </a:r>
            <a:r>
              <a:rPr lang="en-US" b="1" dirty="0" smtClean="0"/>
              <a:t>~</a:t>
            </a:r>
            <a:r>
              <a:rPr lang="ru-RU" b="1" dirty="0" smtClean="0"/>
              <a:t> 14</a:t>
            </a:r>
            <a:r>
              <a:rPr lang="en-US" b="1" dirty="0" smtClean="0"/>
              <a:t> </a:t>
            </a:r>
            <a:r>
              <a:rPr lang="en-US" b="1" dirty="0"/>
              <a:t>J</a:t>
            </a:r>
            <a:endParaRPr lang="ru-RU" b="1" dirty="0"/>
          </a:p>
        </p:txBody>
      </p:sp>
      <p:sp>
        <p:nvSpPr>
          <p:cNvPr id="24" name="AutoShape 15"/>
          <p:cNvSpPr>
            <a:spLocks noChangeArrowheads="1"/>
          </p:cNvSpPr>
          <p:nvPr/>
        </p:nvSpPr>
        <p:spPr bwMode="auto">
          <a:xfrm>
            <a:off x="312319" y="2219353"/>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25" name="AutoShape 15"/>
          <p:cNvSpPr>
            <a:spLocks noChangeArrowheads="1"/>
          </p:cNvSpPr>
          <p:nvPr/>
        </p:nvSpPr>
        <p:spPr bwMode="auto">
          <a:xfrm>
            <a:off x="312319" y="2571070"/>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28" name="AutoShape 15"/>
          <p:cNvSpPr>
            <a:spLocks noChangeArrowheads="1"/>
          </p:cNvSpPr>
          <p:nvPr/>
        </p:nvSpPr>
        <p:spPr bwMode="auto">
          <a:xfrm>
            <a:off x="312319" y="2922787"/>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30" name="AutoShape 15"/>
          <p:cNvSpPr>
            <a:spLocks noChangeArrowheads="1"/>
          </p:cNvSpPr>
          <p:nvPr/>
        </p:nvSpPr>
        <p:spPr bwMode="auto">
          <a:xfrm>
            <a:off x="312319" y="3274504"/>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31" name="AutoShape 15"/>
          <p:cNvSpPr>
            <a:spLocks noChangeArrowheads="1"/>
          </p:cNvSpPr>
          <p:nvPr/>
        </p:nvSpPr>
        <p:spPr bwMode="auto">
          <a:xfrm>
            <a:off x="312319" y="3626221"/>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32" name="AutoShape 15"/>
          <p:cNvSpPr>
            <a:spLocks noChangeArrowheads="1"/>
          </p:cNvSpPr>
          <p:nvPr/>
        </p:nvSpPr>
        <p:spPr bwMode="auto">
          <a:xfrm>
            <a:off x="312319" y="3977938"/>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pic>
        <p:nvPicPr>
          <p:cNvPr id="6" name="Рисунок 5"/>
          <p:cNvPicPr>
            <a:picLocks noChangeAspect="1"/>
          </p:cNvPicPr>
          <p:nvPr/>
        </p:nvPicPr>
        <p:blipFill>
          <a:blip r:embed="rId4" cstate="email"/>
          <a:stretch>
            <a:fillRect/>
          </a:stretch>
        </p:blipFill>
        <p:spPr>
          <a:xfrm>
            <a:off x="4262128" y="2278550"/>
            <a:ext cx="4862496" cy="2719396"/>
          </a:xfrm>
          <a:prstGeom prst="rect">
            <a:avLst/>
          </a:prstGeom>
        </p:spPr>
      </p:pic>
      <p:pic>
        <p:nvPicPr>
          <p:cNvPr id="10" name="Рисунок 9"/>
          <p:cNvPicPr>
            <a:picLocks noChangeAspect="1"/>
          </p:cNvPicPr>
          <p:nvPr/>
        </p:nvPicPr>
        <p:blipFill>
          <a:blip r:embed="rId5" cstate="email"/>
          <a:stretch>
            <a:fillRect/>
          </a:stretch>
        </p:blipFill>
        <p:spPr>
          <a:xfrm>
            <a:off x="4262128" y="4207793"/>
            <a:ext cx="4901248" cy="2297232"/>
          </a:xfrm>
          <a:prstGeom prst="rect">
            <a:avLst/>
          </a:prstGeom>
        </p:spPr>
      </p:pic>
      <p:sp>
        <p:nvSpPr>
          <p:cNvPr id="5" name="TextBox 4"/>
          <p:cNvSpPr txBox="1"/>
          <p:nvPr/>
        </p:nvSpPr>
        <p:spPr>
          <a:xfrm>
            <a:off x="6361496" y="6172979"/>
            <a:ext cx="2579264" cy="369318"/>
          </a:xfrm>
          <a:prstGeom prst="rect">
            <a:avLst/>
          </a:prstGeom>
          <a:noFill/>
        </p:spPr>
        <p:txBody>
          <a:bodyPr wrap="none" lIns="91424" tIns="45713" rIns="91424" bIns="45713" rtlCol="0">
            <a:spAutoFit/>
          </a:bodyPr>
          <a:lstStyle/>
          <a:p>
            <a:r>
              <a:rPr lang="en-US" dirty="0" smtClean="0"/>
              <a:t> FSSR in vacuum chamber</a:t>
            </a:r>
            <a:endParaRPr lang="ru-RU" dirty="0"/>
          </a:p>
        </p:txBody>
      </p:sp>
      <p:sp>
        <p:nvSpPr>
          <p:cNvPr id="11" name="Прямоугольник 10"/>
          <p:cNvSpPr/>
          <p:nvPr/>
        </p:nvSpPr>
        <p:spPr>
          <a:xfrm>
            <a:off x="1372842" y="150045"/>
            <a:ext cx="5710057" cy="477040"/>
          </a:xfrm>
          <a:prstGeom prst="rect">
            <a:avLst/>
          </a:prstGeom>
          <a:noFill/>
        </p:spPr>
        <p:txBody>
          <a:bodyPr wrap="none" lIns="91424" tIns="45713" rIns="91424" bIns="45713">
            <a:spAutoFit/>
          </a:bodyPr>
          <a:lstStyle/>
          <a:p>
            <a:r>
              <a:rPr lang="en-US" sz="2500" b="1" dirty="0">
                <a:solidFill>
                  <a:srgbClr val="7030A0"/>
                </a:solidFill>
                <a:effectLst>
                  <a:outerShdw blurRad="38100" dist="38100" dir="2700000" algn="tl">
                    <a:srgbClr val="000000">
                      <a:alpha val="43137"/>
                    </a:srgbClr>
                  </a:outerShdw>
                </a:effectLst>
              </a:rPr>
              <a:t>Experiments </a:t>
            </a:r>
            <a:r>
              <a:rPr lang="en-US" sz="2500" b="1" dirty="0" smtClean="0">
                <a:solidFill>
                  <a:srgbClr val="7030A0"/>
                </a:solidFill>
                <a:effectLst>
                  <a:outerShdw blurRad="38100" dist="38100" dir="2700000" algn="tl">
                    <a:srgbClr val="000000">
                      <a:alpha val="43137"/>
                    </a:srgbClr>
                  </a:outerShdw>
                </a:effectLst>
              </a:rPr>
              <a:t>with </a:t>
            </a:r>
            <a:r>
              <a:rPr lang="en-US" sz="2500" b="1" dirty="0">
                <a:solidFill>
                  <a:srgbClr val="7030A0"/>
                </a:solidFill>
                <a:effectLst>
                  <a:outerShdw blurRad="38100" dist="38100" dir="2700000" algn="tl">
                    <a:srgbClr val="000000">
                      <a:alpha val="43137"/>
                    </a:srgbClr>
                  </a:outerShdw>
                </a:effectLst>
              </a:rPr>
              <a:t>J-KAREN-P Laser facility</a:t>
            </a:r>
            <a:endParaRPr lang="ru-RU" sz="25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41495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email"/>
          <a:stretch>
            <a:fillRect/>
          </a:stretch>
        </p:blipFill>
        <p:spPr>
          <a:xfrm>
            <a:off x="0" y="-3554"/>
            <a:ext cx="1352550" cy="730038"/>
          </a:xfrm>
          <a:prstGeom prst="rect">
            <a:avLst/>
          </a:prstGeom>
        </p:spPr>
      </p:pic>
      <p:sp>
        <p:nvSpPr>
          <p:cNvPr id="4" name="Прямоугольник 3"/>
          <p:cNvSpPr/>
          <p:nvPr/>
        </p:nvSpPr>
        <p:spPr>
          <a:xfrm>
            <a:off x="6286500" y="3713165"/>
            <a:ext cx="256381" cy="592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sp>
        <p:nvSpPr>
          <p:cNvPr id="5" name="TextBox 4"/>
          <p:cNvSpPr txBox="1"/>
          <p:nvPr/>
        </p:nvSpPr>
        <p:spPr>
          <a:xfrm>
            <a:off x="1565745" y="37607"/>
            <a:ext cx="7361278" cy="477040"/>
          </a:xfrm>
          <a:prstGeom prst="rect">
            <a:avLst/>
          </a:prstGeom>
          <a:noFill/>
        </p:spPr>
        <p:txBody>
          <a:bodyPr wrap="none" lIns="91424" tIns="45713" rIns="91424" bIns="45713">
            <a:spAutoFit/>
          </a:bodyPr>
          <a:lstStyle/>
          <a:p>
            <a:pPr>
              <a:defRPr/>
            </a:pPr>
            <a:r>
              <a:rPr lang="en-US" sz="2500" b="1" dirty="0">
                <a:ln>
                  <a:solidFill>
                    <a:srgbClr val="002060"/>
                  </a:solidFill>
                </a:ln>
                <a:solidFill>
                  <a:srgbClr val="7030A0"/>
                </a:solidFill>
                <a:effectLst>
                  <a:outerShdw blurRad="38100" dist="38100" dir="2700000" algn="tl">
                    <a:srgbClr val="000000">
                      <a:alpha val="43137"/>
                    </a:srgbClr>
                  </a:outerShdw>
                </a:effectLst>
                <a:latin typeface="Comic Sans MS" pitchFamily="66" charset="0"/>
              </a:rPr>
              <a:t>Experimental </a:t>
            </a:r>
            <a:r>
              <a:rPr lang="en-US" sz="2500" b="1" dirty="0" smtClean="0">
                <a:ln>
                  <a:solidFill>
                    <a:srgbClr val="002060"/>
                  </a:solidFill>
                </a:ln>
                <a:solidFill>
                  <a:srgbClr val="7030A0"/>
                </a:solidFill>
                <a:effectLst>
                  <a:outerShdw blurRad="38100" dist="38100" dir="2700000" algn="tl">
                    <a:srgbClr val="000000">
                      <a:alpha val="43137"/>
                    </a:srgbClr>
                  </a:outerShdw>
                </a:effectLst>
                <a:latin typeface="Comic Sans MS" pitchFamily="66" charset="0"/>
              </a:rPr>
              <a:t>Setup J-KAREN-P laser facility</a:t>
            </a:r>
            <a:endParaRPr lang="ru-RU" sz="2500" b="1" dirty="0">
              <a:ln>
                <a:solidFill>
                  <a:srgbClr val="002060"/>
                </a:solidFill>
              </a:ln>
              <a:solidFill>
                <a:srgbClr val="7030A0"/>
              </a:solidFill>
              <a:effectLst>
                <a:outerShdw blurRad="38100" dist="38100" dir="2700000" algn="tl">
                  <a:srgbClr val="000000">
                    <a:alpha val="43137"/>
                  </a:srgbClr>
                </a:outerShdw>
              </a:effectLst>
              <a:latin typeface="Comic Sans MS" pitchFamily="66" charset="0"/>
            </a:endParaRPr>
          </a:p>
        </p:txBody>
      </p:sp>
      <p:sp>
        <p:nvSpPr>
          <p:cNvPr id="24" name="TextBox 23"/>
          <p:cNvSpPr txBox="1"/>
          <p:nvPr/>
        </p:nvSpPr>
        <p:spPr>
          <a:xfrm>
            <a:off x="4355101" y="1094636"/>
            <a:ext cx="184731" cy="430887"/>
          </a:xfrm>
          <a:prstGeom prst="rect">
            <a:avLst/>
          </a:prstGeom>
          <a:noFill/>
        </p:spPr>
        <p:txBody>
          <a:bodyPr wrap="none" lIns="91424" tIns="45713" rIns="91424" bIns="45713" rtlCol="0">
            <a:spAutoFit/>
          </a:bodyPr>
          <a:lstStyle/>
          <a:p>
            <a:endParaRPr lang="ru-RU" sz="2200" b="1" dirty="0">
              <a:solidFill>
                <a:srgbClr val="000099"/>
              </a:solidFill>
              <a:latin typeface="Comic Sans MS" pitchFamily="66" charset="0"/>
            </a:endParaRPr>
          </a:p>
        </p:txBody>
      </p:sp>
      <p:sp>
        <p:nvSpPr>
          <p:cNvPr id="28" name="TextBox 27"/>
          <p:cNvSpPr txBox="1"/>
          <p:nvPr/>
        </p:nvSpPr>
        <p:spPr>
          <a:xfrm>
            <a:off x="21975" y="3499269"/>
            <a:ext cx="9127193" cy="400095"/>
          </a:xfrm>
          <a:prstGeom prst="rect">
            <a:avLst/>
          </a:prstGeom>
          <a:solidFill>
            <a:schemeClr val="bg1"/>
          </a:solidFill>
        </p:spPr>
        <p:txBody>
          <a:bodyPr wrap="square" lIns="91424" tIns="45713" rIns="91424" bIns="45713" rtlCol="0">
            <a:spAutoFit/>
          </a:bodyPr>
          <a:lstStyle/>
          <a:p>
            <a:pPr algn="ctr"/>
            <a:r>
              <a:rPr lang="en-US" sz="2000" b="1" dirty="0" smtClean="0">
                <a:solidFill>
                  <a:srgbClr val="7030A0"/>
                </a:solidFill>
                <a:latin typeface="Comic Sans MS" pitchFamily="66" charset="0"/>
              </a:rPr>
              <a:t>Sharp laser focusing with f/1.4 parabola. Focal spot diameter ~</a:t>
            </a:r>
            <a:r>
              <a:rPr lang="ru-RU" sz="2000" b="1" dirty="0" smtClean="0">
                <a:solidFill>
                  <a:srgbClr val="7030A0"/>
                </a:solidFill>
                <a:latin typeface="Comic Sans MS" pitchFamily="66" charset="0"/>
              </a:rPr>
              <a:t>1,5 </a:t>
            </a:r>
            <a:r>
              <a:rPr lang="en-US" sz="2000" b="1" dirty="0" smtClean="0">
                <a:solidFill>
                  <a:srgbClr val="7030A0"/>
                </a:solidFill>
                <a:latin typeface="Symbol" panose="05050102010706020507" pitchFamily="18" charset="2"/>
              </a:rPr>
              <a:t>m</a:t>
            </a:r>
            <a:r>
              <a:rPr lang="en-US" sz="2000" b="1" dirty="0" smtClean="0">
                <a:solidFill>
                  <a:srgbClr val="7030A0"/>
                </a:solidFill>
                <a:latin typeface="Comic Sans MS" pitchFamily="66" charset="0"/>
              </a:rPr>
              <a:t>m</a:t>
            </a:r>
            <a:endParaRPr lang="ru-RU" sz="2000" b="1" dirty="0">
              <a:solidFill>
                <a:srgbClr val="7030A0"/>
              </a:solidFill>
              <a:latin typeface="Comic Sans MS" pitchFamily="66" charset="0"/>
            </a:endParaRPr>
          </a:p>
        </p:txBody>
      </p:sp>
      <p:pic>
        <p:nvPicPr>
          <p:cNvPr id="6" name="Рисунок 5"/>
          <p:cNvPicPr>
            <a:picLocks noChangeAspect="1"/>
          </p:cNvPicPr>
          <p:nvPr/>
        </p:nvPicPr>
        <p:blipFill>
          <a:blip r:embed="rId4" cstate="email"/>
          <a:stretch>
            <a:fillRect/>
          </a:stretch>
        </p:blipFill>
        <p:spPr>
          <a:xfrm>
            <a:off x="192824" y="841034"/>
            <a:ext cx="8534093" cy="2570809"/>
          </a:xfrm>
          <a:prstGeom prst="rect">
            <a:avLst/>
          </a:prstGeom>
        </p:spPr>
      </p:pic>
      <p:pic>
        <p:nvPicPr>
          <p:cNvPr id="26" name="Рисунок 25"/>
          <p:cNvPicPr>
            <a:picLocks noChangeAspect="1"/>
          </p:cNvPicPr>
          <p:nvPr/>
        </p:nvPicPr>
        <p:blipFill>
          <a:blip r:embed="rId5" cstate="email"/>
          <a:stretch>
            <a:fillRect/>
          </a:stretch>
        </p:blipFill>
        <p:spPr>
          <a:xfrm>
            <a:off x="-33798" y="4034286"/>
            <a:ext cx="9177798" cy="2596912"/>
          </a:xfrm>
          <a:prstGeom prst="rect">
            <a:avLst/>
          </a:prstGeom>
        </p:spPr>
      </p:pic>
      <p:sp>
        <p:nvSpPr>
          <p:cNvPr id="27" name="Прямоугольник 26"/>
          <p:cNvSpPr/>
          <p:nvPr/>
        </p:nvSpPr>
        <p:spPr>
          <a:xfrm>
            <a:off x="5036679" y="6544390"/>
            <a:ext cx="4123481" cy="369318"/>
          </a:xfrm>
          <a:prstGeom prst="rect">
            <a:avLst/>
          </a:prstGeom>
        </p:spPr>
        <p:txBody>
          <a:bodyPr wrap="square" lIns="91424" tIns="45713" rIns="91424" bIns="45713">
            <a:spAutoFit/>
          </a:bodyPr>
          <a:lstStyle/>
          <a:p>
            <a:r>
              <a:rPr lang="ru-RU" b="1" dirty="0"/>
              <a:t> </a:t>
            </a:r>
            <a:r>
              <a:rPr lang="en-US" b="1" dirty="0" smtClean="0"/>
              <a:t>Laser intensity on target </a:t>
            </a:r>
            <a:r>
              <a:rPr lang="en-US" b="1" dirty="0" err="1" smtClean="0"/>
              <a:t>vs</a:t>
            </a:r>
            <a:r>
              <a:rPr lang="en-US" b="1" dirty="0" smtClean="0"/>
              <a:t> target shift</a:t>
            </a:r>
            <a:endParaRPr lang="ru-RU" dirty="0"/>
          </a:p>
        </p:txBody>
      </p:sp>
      <p:sp>
        <p:nvSpPr>
          <p:cNvPr id="32" name="Прямоугольник 31"/>
          <p:cNvSpPr/>
          <p:nvPr/>
        </p:nvSpPr>
        <p:spPr>
          <a:xfrm>
            <a:off x="7523548" y="6518794"/>
            <a:ext cx="237533" cy="369318"/>
          </a:xfrm>
          <a:prstGeom prst="rect">
            <a:avLst/>
          </a:prstGeom>
        </p:spPr>
        <p:txBody>
          <a:bodyPr wrap="none" lIns="91424" tIns="45713" rIns="91424" bIns="45713">
            <a:spAutoFit/>
          </a:bodyPr>
          <a:lstStyle/>
          <a:p>
            <a:r>
              <a:rPr lang="en-US" b="1" dirty="0" smtClean="0"/>
              <a:t> </a:t>
            </a:r>
            <a:endParaRPr lang="ru-RU" dirty="0"/>
          </a:p>
        </p:txBody>
      </p:sp>
      <p:sp>
        <p:nvSpPr>
          <p:cNvPr id="34" name="Прямоугольник 33"/>
          <p:cNvSpPr/>
          <p:nvPr/>
        </p:nvSpPr>
        <p:spPr>
          <a:xfrm>
            <a:off x="2041627" y="6421809"/>
            <a:ext cx="2569390" cy="369318"/>
          </a:xfrm>
          <a:prstGeom prst="rect">
            <a:avLst/>
          </a:prstGeom>
        </p:spPr>
        <p:txBody>
          <a:bodyPr wrap="square" lIns="91424" tIns="45713" rIns="91424" bIns="45713">
            <a:spAutoFit/>
          </a:bodyPr>
          <a:lstStyle/>
          <a:p>
            <a:r>
              <a:rPr lang="en-US" b="1" dirty="0"/>
              <a:t> </a:t>
            </a:r>
            <a:r>
              <a:rPr lang="en-US" b="1" dirty="0" smtClean="0"/>
              <a:t>Focal spot snaps</a:t>
            </a:r>
            <a:r>
              <a:rPr lang="ru-RU" b="1" dirty="0" smtClean="0"/>
              <a:t> </a:t>
            </a:r>
            <a:endParaRPr lang="ru-RU" dirty="0"/>
          </a:p>
        </p:txBody>
      </p:sp>
    </p:spTree>
    <p:extLst>
      <p:ext uri="{BB962C8B-B14F-4D97-AF65-F5344CB8AC3E}">
        <p14:creationId xmlns="" xmlns:p14="http://schemas.microsoft.com/office/powerpoint/2010/main" val="39022995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477040"/>
          </a:xfrm>
          <a:prstGeom prst="rect">
            <a:avLst/>
          </a:prstGeom>
          <a:noFill/>
        </p:spPr>
        <p:txBody>
          <a:bodyPr wrap="square" lIns="91424" tIns="45713" rIns="91424" bIns="45713" rtlCol="0">
            <a:spAutoFit/>
          </a:bodyPr>
          <a:lstStyle/>
          <a:p>
            <a:pPr algn="ctr"/>
            <a:r>
              <a:rPr lang="en-US" sz="2500" b="1" dirty="0">
                <a:solidFill>
                  <a:srgbClr val="7030A0"/>
                </a:solidFill>
                <a:effectLst>
                  <a:outerShdw blurRad="38100" dist="38100" dir="2700000" algn="tl">
                    <a:srgbClr val="000000">
                      <a:alpha val="43137"/>
                    </a:srgbClr>
                  </a:outerShdw>
                </a:effectLst>
              </a:rPr>
              <a:t>X</a:t>
            </a:r>
            <a:r>
              <a:rPr lang="en-US" sz="2500" b="1" dirty="0" smtClean="0">
                <a:solidFill>
                  <a:srgbClr val="7030A0"/>
                </a:solidFill>
                <a:effectLst>
                  <a:outerShdw blurRad="38100" dist="38100" dir="2700000" algn="tl">
                    <a:srgbClr val="000000">
                      <a:alpha val="43137"/>
                    </a:srgbClr>
                  </a:outerShdw>
                </a:effectLst>
              </a:rPr>
              <a:t>-ray </a:t>
            </a:r>
            <a:r>
              <a:rPr lang="en-US" sz="2500" b="1" dirty="0">
                <a:solidFill>
                  <a:srgbClr val="7030A0"/>
                </a:solidFill>
                <a:effectLst>
                  <a:outerShdw blurRad="38100" dist="38100" dir="2700000" algn="tl">
                    <a:srgbClr val="000000">
                      <a:alpha val="43137"/>
                    </a:srgbClr>
                  </a:outerShdw>
                </a:effectLst>
              </a:rPr>
              <a:t>spectra </a:t>
            </a:r>
            <a:r>
              <a:rPr lang="en-US" sz="2500" b="1" dirty="0" smtClean="0">
                <a:solidFill>
                  <a:srgbClr val="7030A0"/>
                </a:solidFill>
                <a:effectLst>
                  <a:outerShdw blurRad="38100" dist="38100" dir="2700000" algn="tl">
                    <a:srgbClr val="000000">
                      <a:alpha val="43137"/>
                    </a:srgbClr>
                  </a:outerShdw>
                </a:effectLst>
              </a:rPr>
              <a:t> depend on  </a:t>
            </a:r>
            <a:r>
              <a:rPr lang="en-US" sz="2500" b="1" dirty="0">
                <a:solidFill>
                  <a:srgbClr val="7030A0"/>
                </a:solidFill>
                <a:effectLst>
                  <a:outerShdw blurRad="38100" dist="38100" dir="2700000" algn="tl">
                    <a:srgbClr val="000000">
                      <a:alpha val="43137"/>
                    </a:srgbClr>
                  </a:outerShdw>
                </a:effectLst>
              </a:rPr>
              <a:t>l</a:t>
            </a:r>
            <a:r>
              <a:rPr lang="en-US" sz="2500" b="1" dirty="0" smtClean="0">
                <a:solidFill>
                  <a:srgbClr val="7030A0"/>
                </a:solidFill>
                <a:effectLst>
                  <a:outerShdw blurRad="38100" dist="38100" dir="2700000" algn="tl">
                    <a:srgbClr val="000000">
                      <a:alpha val="43137"/>
                    </a:srgbClr>
                  </a:outerShdw>
                </a:effectLst>
              </a:rPr>
              <a:t>aser </a:t>
            </a:r>
            <a:r>
              <a:rPr lang="en-US" sz="2500" b="1" dirty="0">
                <a:solidFill>
                  <a:srgbClr val="7030A0"/>
                </a:solidFill>
                <a:effectLst>
                  <a:outerShdw blurRad="38100" dist="38100" dir="2700000" algn="tl">
                    <a:srgbClr val="000000">
                      <a:alpha val="43137"/>
                    </a:srgbClr>
                  </a:outerShdw>
                </a:effectLst>
              </a:rPr>
              <a:t>contrast</a:t>
            </a:r>
          </a:p>
        </p:txBody>
      </p:sp>
      <p:sp>
        <p:nvSpPr>
          <p:cNvPr id="19" name="TextBox 18"/>
          <p:cNvSpPr txBox="1"/>
          <p:nvPr/>
        </p:nvSpPr>
        <p:spPr>
          <a:xfrm>
            <a:off x="4312706" y="594721"/>
            <a:ext cx="4621133" cy="1754312"/>
          </a:xfrm>
          <a:prstGeom prst="rect">
            <a:avLst/>
          </a:prstGeom>
          <a:noFill/>
        </p:spPr>
        <p:txBody>
          <a:bodyPr wrap="square" lIns="91424" tIns="45713" rIns="91424" bIns="45713" rtlCol="0">
            <a:spAutoFit/>
          </a:bodyPr>
          <a:lstStyle/>
          <a:p>
            <a:pPr algn="just"/>
            <a:r>
              <a:rPr kumimoji="1" lang="en-US" altLang="ja-JP" b="1" dirty="0" smtClean="0">
                <a:solidFill>
                  <a:srgbClr val="C00000"/>
                </a:solidFill>
                <a:latin typeface="Comic Sans MS" panose="030F0702030302020204" pitchFamily="66" charset="0"/>
              </a:rPr>
              <a:t>X-ray spectra of steel plasma allowed to observe laser contrast improvement, which  results in </a:t>
            </a:r>
            <a:r>
              <a:rPr kumimoji="1" lang="en-US" altLang="ja-JP" b="1" dirty="0">
                <a:solidFill>
                  <a:srgbClr val="C00000"/>
                </a:solidFill>
                <a:latin typeface="Comic Sans MS" panose="030F0702030302020204" pitchFamily="66" charset="0"/>
              </a:rPr>
              <a:t>appearance</a:t>
            </a:r>
            <a:r>
              <a:rPr kumimoji="1" lang="en-US" altLang="ja-JP" b="1" dirty="0" smtClean="0">
                <a:solidFill>
                  <a:srgbClr val="C00000"/>
                </a:solidFill>
                <a:latin typeface="Comic Sans MS" panose="030F0702030302020204" pitchFamily="66" charset="0"/>
              </a:rPr>
              <a:t> of transitions  in multi-charged  Fe and Cr ions and growth of its  relative intensities</a:t>
            </a:r>
            <a:r>
              <a:rPr kumimoji="1" lang="en-US" altLang="ja-JP" b="1" dirty="0" smtClean="0">
                <a:solidFill>
                  <a:srgbClr val="FF0000"/>
                </a:solidFill>
                <a:latin typeface="Comic Sans MS" panose="030F0702030302020204" pitchFamily="66" charset="0"/>
              </a:rPr>
              <a:t>. </a:t>
            </a:r>
            <a:endParaRPr kumimoji="1" lang="ja-JP" altLang="en-US" b="1" dirty="0">
              <a:solidFill>
                <a:srgbClr val="FF0000"/>
              </a:solidFill>
              <a:latin typeface="Comic Sans MS" panose="030F0702030302020204" pitchFamily="66" charset="0"/>
            </a:endParaRPr>
          </a:p>
        </p:txBody>
      </p:sp>
      <p:sp>
        <p:nvSpPr>
          <p:cNvPr id="14" name="TextBox 13"/>
          <p:cNvSpPr txBox="1"/>
          <p:nvPr/>
        </p:nvSpPr>
        <p:spPr>
          <a:xfrm>
            <a:off x="4497341" y="5660028"/>
            <a:ext cx="2111764" cy="646317"/>
          </a:xfrm>
          <a:prstGeom prst="rect">
            <a:avLst/>
          </a:prstGeom>
          <a:noFill/>
        </p:spPr>
        <p:txBody>
          <a:bodyPr wrap="none" lIns="91424" tIns="45713" rIns="91424" bIns="45713" rtlCol="0">
            <a:spAutoFit/>
          </a:bodyPr>
          <a:lstStyle/>
          <a:p>
            <a:r>
              <a:rPr lang="en-US" b="1" u="sng" dirty="0"/>
              <a:t>Laser contrast </a:t>
            </a:r>
            <a:r>
              <a:rPr lang="en-US" b="1" u="sng" dirty="0" smtClean="0"/>
              <a:t>&gt;10</a:t>
            </a:r>
            <a:r>
              <a:rPr lang="ru-RU" b="1" baseline="30000" dirty="0" smtClean="0">
                <a:ea typeface="Calibri" panose="020F0502020204030204" pitchFamily="34" charset="0"/>
              </a:rPr>
              <a:t> </a:t>
            </a:r>
            <a:r>
              <a:rPr lang="en-US" b="1" baseline="30000" dirty="0" smtClean="0">
                <a:ea typeface="Calibri" panose="020F0502020204030204" pitchFamily="34" charset="0"/>
              </a:rPr>
              <a:t>10</a:t>
            </a:r>
          </a:p>
          <a:p>
            <a:r>
              <a:rPr lang="en-US" b="1" u="sng" dirty="0" err="1" smtClean="0"/>
              <a:t>I</a:t>
            </a:r>
            <a:r>
              <a:rPr lang="en-US" b="1" u="sng" baseline="-25000" dirty="0" err="1" smtClean="0"/>
              <a:t>las</a:t>
            </a:r>
            <a:r>
              <a:rPr lang="en-US" b="1" u="sng" dirty="0" smtClean="0"/>
              <a:t> = 1e21 W/cm</a:t>
            </a:r>
            <a:r>
              <a:rPr lang="en-US" b="1" u="sng" baseline="20000" dirty="0" smtClean="0"/>
              <a:t>2</a:t>
            </a:r>
            <a:endParaRPr lang="ru-RU" b="1" u="sng" baseline="20000" dirty="0"/>
          </a:p>
        </p:txBody>
      </p:sp>
      <p:pic>
        <p:nvPicPr>
          <p:cNvPr id="15" name="Рисунок 14"/>
          <p:cNvPicPr/>
          <p:nvPr/>
        </p:nvPicPr>
        <p:blipFill>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292478" y="882708"/>
            <a:ext cx="4050258" cy="5934092"/>
          </a:xfrm>
          <a:prstGeom prst="rect">
            <a:avLst/>
          </a:prstGeom>
          <a:noFill/>
          <a:ln>
            <a:noFill/>
          </a:ln>
        </p:spPr>
      </p:pic>
      <p:sp>
        <p:nvSpPr>
          <p:cNvPr id="16" name="TextBox 15"/>
          <p:cNvSpPr txBox="1"/>
          <p:nvPr/>
        </p:nvSpPr>
        <p:spPr>
          <a:xfrm>
            <a:off x="4497339" y="4452960"/>
            <a:ext cx="2033217" cy="646317"/>
          </a:xfrm>
          <a:prstGeom prst="rect">
            <a:avLst/>
          </a:prstGeom>
          <a:noFill/>
        </p:spPr>
        <p:txBody>
          <a:bodyPr wrap="none" lIns="91424" tIns="45713" rIns="91424" bIns="45713" rtlCol="0">
            <a:spAutoFit/>
          </a:bodyPr>
          <a:lstStyle/>
          <a:p>
            <a:r>
              <a:rPr lang="en-US" b="1" u="sng" dirty="0">
                <a:solidFill>
                  <a:srgbClr val="7030A0"/>
                </a:solidFill>
              </a:rPr>
              <a:t>Laser contrast </a:t>
            </a:r>
            <a:r>
              <a:rPr lang="en-US" b="1" u="sng" dirty="0" smtClean="0">
                <a:solidFill>
                  <a:srgbClr val="7030A0"/>
                </a:solidFill>
              </a:rPr>
              <a:t>~10</a:t>
            </a:r>
            <a:r>
              <a:rPr lang="ru-RU" b="1" baseline="30000" dirty="0" smtClean="0">
                <a:solidFill>
                  <a:srgbClr val="7030A0"/>
                </a:solidFill>
                <a:ea typeface="Calibri" panose="020F0502020204030204" pitchFamily="34" charset="0"/>
              </a:rPr>
              <a:t> </a:t>
            </a:r>
            <a:r>
              <a:rPr lang="en-US" b="1" baseline="30000" dirty="0" smtClean="0">
                <a:solidFill>
                  <a:srgbClr val="7030A0"/>
                </a:solidFill>
                <a:ea typeface="Calibri" panose="020F0502020204030204" pitchFamily="34" charset="0"/>
              </a:rPr>
              <a:t>6</a:t>
            </a:r>
          </a:p>
          <a:p>
            <a:r>
              <a:rPr lang="en-US" b="1" u="sng" dirty="0" err="1" smtClean="0"/>
              <a:t>I</a:t>
            </a:r>
            <a:r>
              <a:rPr lang="en-US" b="1" u="sng" baseline="-25000" dirty="0" err="1" smtClean="0"/>
              <a:t>las</a:t>
            </a:r>
            <a:r>
              <a:rPr lang="en-US" b="1" u="sng" dirty="0" smtClean="0"/>
              <a:t> = 3e21 W/cm</a:t>
            </a:r>
            <a:r>
              <a:rPr lang="en-US" b="1" u="sng" baseline="20000" dirty="0" smtClean="0"/>
              <a:t>2</a:t>
            </a:r>
            <a:endParaRPr lang="ru-RU" b="1" u="sng" baseline="20000" dirty="0"/>
          </a:p>
        </p:txBody>
      </p:sp>
      <p:sp>
        <p:nvSpPr>
          <p:cNvPr id="17" name="TextBox 16"/>
          <p:cNvSpPr txBox="1"/>
          <p:nvPr/>
        </p:nvSpPr>
        <p:spPr>
          <a:xfrm>
            <a:off x="4497341" y="3261847"/>
            <a:ext cx="2111764" cy="646317"/>
          </a:xfrm>
          <a:prstGeom prst="rect">
            <a:avLst/>
          </a:prstGeom>
          <a:noFill/>
        </p:spPr>
        <p:txBody>
          <a:bodyPr wrap="none" lIns="91424" tIns="45713" rIns="91424" bIns="45713" rtlCol="0">
            <a:spAutoFit/>
          </a:bodyPr>
          <a:lstStyle/>
          <a:p>
            <a:r>
              <a:rPr lang="en-US" b="1" u="sng" dirty="0">
                <a:solidFill>
                  <a:srgbClr val="C00000"/>
                </a:solidFill>
              </a:rPr>
              <a:t>Laser contrast </a:t>
            </a:r>
            <a:r>
              <a:rPr lang="en-US" b="1" u="sng" dirty="0" smtClean="0">
                <a:solidFill>
                  <a:srgbClr val="C00000"/>
                </a:solidFill>
              </a:rPr>
              <a:t>~10</a:t>
            </a:r>
            <a:r>
              <a:rPr lang="ru-RU" b="1" baseline="30000" dirty="0" smtClean="0">
                <a:solidFill>
                  <a:srgbClr val="C00000"/>
                </a:solidFill>
                <a:ea typeface="Calibri" panose="020F0502020204030204" pitchFamily="34" charset="0"/>
              </a:rPr>
              <a:t> </a:t>
            </a:r>
            <a:r>
              <a:rPr lang="en-US" b="1" baseline="30000" dirty="0" smtClean="0">
                <a:solidFill>
                  <a:srgbClr val="C00000"/>
                </a:solidFill>
                <a:ea typeface="Calibri" panose="020F0502020204030204" pitchFamily="34" charset="0"/>
              </a:rPr>
              <a:t>12</a:t>
            </a:r>
          </a:p>
          <a:p>
            <a:r>
              <a:rPr lang="en-US" b="1" u="sng" dirty="0" err="1" smtClean="0"/>
              <a:t>I</a:t>
            </a:r>
            <a:r>
              <a:rPr lang="en-US" b="1" u="sng" baseline="-25000" dirty="0" err="1" smtClean="0"/>
              <a:t>las</a:t>
            </a:r>
            <a:r>
              <a:rPr lang="en-US" b="1" u="sng" dirty="0" smtClean="0"/>
              <a:t> = 3e21 W/cm</a:t>
            </a:r>
            <a:r>
              <a:rPr lang="en-US" b="1" u="sng" baseline="20000" dirty="0" smtClean="0"/>
              <a:t>2</a:t>
            </a:r>
            <a:endParaRPr lang="ru-RU" b="1" u="sng" baseline="20000" dirty="0"/>
          </a:p>
        </p:txBody>
      </p:sp>
      <p:sp>
        <p:nvSpPr>
          <p:cNvPr id="18" name="TextBox 17"/>
          <p:cNvSpPr txBox="1"/>
          <p:nvPr/>
        </p:nvSpPr>
        <p:spPr>
          <a:xfrm>
            <a:off x="4470752" y="2017548"/>
            <a:ext cx="2111764" cy="646317"/>
          </a:xfrm>
          <a:prstGeom prst="rect">
            <a:avLst/>
          </a:prstGeom>
          <a:noFill/>
        </p:spPr>
        <p:txBody>
          <a:bodyPr wrap="none" lIns="91424" tIns="45713" rIns="91424" bIns="45713" rtlCol="0">
            <a:spAutoFit/>
          </a:bodyPr>
          <a:lstStyle/>
          <a:p>
            <a:r>
              <a:rPr lang="en-US" b="1" u="sng" dirty="0"/>
              <a:t>Laser contrast </a:t>
            </a:r>
            <a:r>
              <a:rPr lang="en-US" b="1" u="sng" dirty="0" smtClean="0"/>
              <a:t>~10</a:t>
            </a:r>
            <a:r>
              <a:rPr lang="ru-RU" b="1" baseline="30000" dirty="0" smtClean="0">
                <a:ea typeface="Calibri" panose="020F0502020204030204" pitchFamily="34" charset="0"/>
              </a:rPr>
              <a:t> </a:t>
            </a:r>
            <a:r>
              <a:rPr lang="en-US" b="1" baseline="30000" dirty="0" smtClean="0">
                <a:ea typeface="Calibri" panose="020F0502020204030204" pitchFamily="34" charset="0"/>
              </a:rPr>
              <a:t>12</a:t>
            </a:r>
          </a:p>
          <a:p>
            <a:r>
              <a:rPr lang="en-US" b="1" u="sng" dirty="0" err="1" smtClean="0"/>
              <a:t>I</a:t>
            </a:r>
            <a:r>
              <a:rPr lang="en-US" b="1" u="sng" baseline="-25000" dirty="0" err="1" smtClean="0"/>
              <a:t>las</a:t>
            </a:r>
            <a:r>
              <a:rPr lang="en-US" b="1" u="sng" dirty="0" smtClean="0"/>
              <a:t> = 9e21 W/cm</a:t>
            </a:r>
            <a:r>
              <a:rPr lang="en-US" b="1" u="sng" baseline="20000" dirty="0" smtClean="0"/>
              <a:t>2</a:t>
            </a:r>
            <a:endParaRPr lang="ru-RU" b="1" u="sng" baseline="20000" dirty="0"/>
          </a:p>
        </p:txBody>
      </p:sp>
    </p:spTree>
    <p:extLst>
      <p:ext uri="{BB962C8B-B14F-4D97-AF65-F5344CB8AC3E}">
        <p14:creationId xmlns:p14="http://schemas.microsoft.com/office/powerpoint/2010/main" xmlns="" val="26378680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219230" y="21056"/>
            <a:ext cx="6916304" cy="462992"/>
          </a:xfrm>
          <a:prstGeom prst="rect">
            <a:avLst/>
          </a:prstGeom>
          <a:noFill/>
          <a:ln>
            <a:noFill/>
          </a:ln>
        </p:spPr>
        <p:txBody>
          <a:bodyPr lIns="81628" tIns="40815" rIns="81628" bIns="40815"/>
          <a:lstStyle/>
          <a:p>
            <a:pPr algn="ctr"/>
            <a:r>
              <a:rPr lang="en-US" altLang="ja-JP" sz="2500" b="1" spc="-1" dirty="0">
                <a:solidFill>
                  <a:srgbClr val="7030A0"/>
                </a:solidFill>
                <a:uFill>
                  <a:solidFill>
                    <a:srgbClr val="FFFFFF"/>
                  </a:solidFill>
                </a:uFill>
              </a:rPr>
              <a:t>Electron impact </a:t>
            </a:r>
            <a:r>
              <a:rPr lang="en-US" altLang="ja-JP" sz="2500" b="1" spc="-1" dirty="0" smtClean="0">
                <a:solidFill>
                  <a:srgbClr val="7030A0"/>
                </a:solidFill>
                <a:uFill>
                  <a:solidFill>
                    <a:srgbClr val="FFFFFF"/>
                  </a:solidFill>
                </a:uFill>
              </a:rPr>
              <a:t>ionization </a:t>
            </a:r>
            <a:endParaRPr lang="en-US" sz="2500" b="1" spc="-1" dirty="0">
              <a:solidFill>
                <a:srgbClr val="7030A0"/>
              </a:solidFill>
              <a:uFill>
                <a:solidFill>
                  <a:srgbClr val="FFFFFF"/>
                </a:solidFill>
              </a:uFill>
              <a:latin typeface="Arial"/>
            </a:endParaRPr>
          </a:p>
        </p:txBody>
      </p:sp>
      <p:sp>
        <p:nvSpPr>
          <p:cNvPr id="48" name="CustomShape 3"/>
          <p:cNvSpPr/>
          <p:nvPr/>
        </p:nvSpPr>
        <p:spPr>
          <a:xfrm>
            <a:off x="3994434" y="4755313"/>
            <a:ext cx="1108393" cy="317917"/>
          </a:xfrm>
          <a:custGeom>
            <a:avLst/>
            <a:gdLst/>
            <a:ahLst/>
            <a:cxnLst/>
            <a:rect l="0" t="0" r="r" b="b"/>
            <a:pathLst>
              <a:path w="4574" h="1272">
                <a:moveTo>
                  <a:pt x="1143" y="0"/>
                </a:moveTo>
                <a:lnTo>
                  <a:pt x="1143" y="953"/>
                </a:lnTo>
                <a:lnTo>
                  <a:pt x="0" y="953"/>
                </a:lnTo>
                <a:lnTo>
                  <a:pt x="2286" y="1271"/>
                </a:lnTo>
                <a:lnTo>
                  <a:pt x="4573" y="953"/>
                </a:lnTo>
                <a:lnTo>
                  <a:pt x="3429" y="953"/>
                </a:lnTo>
                <a:lnTo>
                  <a:pt x="3429" y="0"/>
                </a:lnTo>
                <a:lnTo>
                  <a:pt x="1143"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49" name="CustomShape 4"/>
          <p:cNvSpPr/>
          <p:nvPr/>
        </p:nvSpPr>
        <p:spPr>
          <a:xfrm>
            <a:off x="4226665" y="2933437"/>
            <a:ext cx="663552" cy="248819"/>
          </a:xfrm>
          <a:custGeom>
            <a:avLst/>
            <a:gdLst/>
            <a:ahLst/>
            <a:cxnLst/>
            <a:rect l="0" t="0" r="r" b="b"/>
            <a:pathLst>
              <a:path w="2034" h="764">
                <a:moveTo>
                  <a:pt x="0" y="190"/>
                </a:moveTo>
                <a:lnTo>
                  <a:pt x="1524" y="190"/>
                </a:lnTo>
                <a:lnTo>
                  <a:pt x="1524" y="0"/>
                </a:lnTo>
                <a:lnTo>
                  <a:pt x="2033" y="381"/>
                </a:lnTo>
                <a:lnTo>
                  <a:pt x="1524" y="763"/>
                </a:lnTo>
                <a:lnTo>
                  <a:pt x="1524" y="572"/>
                </a:lnTo>
                <a:lnTo>
                  <a:pt x="0" y="572"/>
                </a:lnTo>
                <a:lnTo>
                  <a:pt x="0" y="19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6" name="Line 3"/>
          <p:cNvSpPr/>
          <p:nvPr/>
        </p:nvSpPr>
        <p:spPr>
          <a:xfrm>
            <a:off x="184627" y="534398"/>
            <a:ext cx="8654969" cy="0"/>
          </a:xfrm>
          <a:prstGeom prst="line">
            <a:avLst/>
          </a:prstGeom>
          <a:ln w="47625">
            <a:solidFill>
              <a:srgbClr val="7030A0"/>
            </a:solidFill>
            <a:round/>
          </a:ln>
        </p:spPr>
        <p:style>
          <a:lnRef idx="0">
            <a:scrgbClr r="0" g="0" b="0"/>
          </a:lnRef>
          <a:fillRef idx="0">
            <a:scrgbClr r="0" g="0" b="0"/>
          </a:fillRef>
          <a:effectRef idx="0">
            <a:scrgbClr r="0" g="0" b="0"/>
          </a:effectRef>
          <a:fontRef idx="minor"/>
        </p:style>
      </p:sp>
      <p:sp>
        <p:nvSpPr>
          <p:cNvPr id="7" name="TextShape 1"/>
          <p:cNvSpPr txBox="1"/>
          <p:nvPr/>
        </p:nvSpPr>
        <p:spPr>
          <a:xfrm>
            <a:off x="2488713" y="636615"/>
            <a:ext cx="4610869" cy="723424"/>
          </a:xfrm>
          <a:prstGeom prst="rect">
            <a:avLst/>
          </a:prstGeom>
          <a:noFill/>
          <a:ln>
            <a:noFill/>
          </a:ln>
        </p:spPr>
        <p:txBody>
          <a:bodyPr lIns="81628" tIns="40815" rIns="81628" bIns="40815"/>
          <a:lstStyle/>
          <a:p>
            <a:pPr algn="ctr"/>
            <a:r>
              <a:rPr lang="en-US" sz="2900" b="1" spc="-1" dirty="0" err="1" smtClean="0">
                <a:solidFill>
                  <a:srgbClr val="000000"/>
                </a:solidFill>
                <a:uFill>
                  <a:solidFill>
                    <a:srgbClr val="FFFFFF"/>
                  </a:solidFill>
                </a:uFill>
                <a:ea typeface="Droid Sans Fallback"/>
              </a:rPr>
              <a:t>C</a:t>
            </a:r>
            <a:r>
              <a:rPr lang="en-US" sz="2900" b="1" spc="-1" baseline="-33000" dirty="0" err="1" smtClean="0">
                <a:solidFill>
                  <a:srgbClr val="000000"/>
                </a:solidFill>
                <a:uFill>
                  <a:solidFill>
                    <a:srgbClr val="FFFFFF"/>
                  </a:solidFill>
                </a:uFill>
                <a:ea typeface="Droid Sans Fallback"/>
              </a:rPr>
              <a:t>i</a:t>
            </a:r>
            <a:r>
              <a:rPr lang="en-US" sz="2900" b="1" spc="-1" dirty="0" err="1" smtClean="0">
                <a:solidFill>
                  <a:srgbClr val="000000"/>
                </a:solidFill>
                <a:uFill>
                  <a:solidFill>
                    <a:srgbClr val="FFFFFF"/>
                  </a:solidFill>
                </a:uFill>
                <a:ea typeface="Droid Sans Fallback"/>
              </a:rPr>
              <a:t>N</a:t>
            </a:r>
            <a:r>
              <a:rPr lang="en-US" sz="2900" b="1" spc="-1" baseline="-33000" dirty="0" err="1" smtClean="0">
                <a:solidFill>
                  <a:srgbClr val="000000"/>
                </a:solidFill>
                <a:uFill>
                  <a:solidFill>
                    <a:srgbClr val="FFFFFF"/>
                  </a:solidFill>
                </a:uFill>
                <a:ea typeface="Droid Sans Fallback"/>
              </a:rPr>
              <a:t>e</a:t>
            </a:r>
            <a:r>
              <a:rPr lang="ru-RU" sz="2900" b="1" spc="-1" dirty="0" smtClean="0">
                <a:solidFill>
                  <a:srgbClr val="000000"/>
                </a:solidFill>
                <a:uFill>
                  <a:solidFill>
                    <a:srgbClr val="FFFFFF"/>
                  </a:solidFill>
                </a:uFill>
                <a:ea typeface="Arial"/>
                <a:sym typeface="Symbol" panose="05050102010706020507" pitchFamily="18" charset="2"/>
              </a:rPr>
              <a:t></a:t>
            </a:r>
            <a:r>
              <a:rPr lang="en-US" sz="2900" b="1" spc="-1" baseline="-33000" dirty="0" smtClean="0">
                <a:solidFill>
                  <a:srgbClr val="000000"/>
                </a:solidFill>
                <a:uFill>
                  <a:solidFill>
                    <a:srgbClr val="FFFFFF"/>
                  </a:solidFill>
                </a:uFill>
                <a:ea typeface="Droid Sans Fallback"/>
              </a:rPr>
              <a:t>plasma</a:t>
            </a:r>
            <a:r>
              <a:rPr lang="en-US" sz="2900" b="1" spc="-1" dirty="0" smtClean="0">
                <a:solidFill>
                  <a:srgbClr val="000000"/>
                </a:solidFill>
                <a:uFill>
                  <a:solidFill>
                    <a:srgbClr val="FFFFFF"/>
                  </a:solidFill>
                </a:uFill>
                <a:ea typeface="Droid Sans Fallback"/>
              </a:rPr>
              <a:t> </a:t>
            </a:r>
            <a:r>
              <a:rPr lang="en-US" sz="2900" b="1" spc="-1" dirty="0">
                <a:solidFill>
                  <a:srgbClr val="000000"/>
                </a:solidFill>
                <a:uFill>
                  <a:solidFill>
                    <a:srgbClr val="FFFFFF"/>
                  </a:solidFill>
                </a:uFill>
                <a:ea typeface="Droid Sans Fallback"/>
              </a:rPr>
              <a:t>&gt; </a:t>
            </a:r>
            <a:r>
              <a:rPr lang="en-US" sz="2900" b="1" spc="-1" dirty="0" smtClean="0">
                <a:solidFill>
                  <a:srgbClr val="000000"/>
                </a:solidFill>
                <a:uFill>
                  <a:solidFill>
                    <a:srgbClr val="FFFFFF"/>
                  </a:solidFill>
                </a:uFill>
                <a:ea typeface="Droid Sans Fallback"/>
              </a:rPr>
              <a:t>1</a:t>
            </a:r>
            <a:endParaRPr lang="en-US" sz="2900" b="1" spc="-1" dirty="0">
              <a:solidFill>
                <a:srgbClr val="000000"/>
              </a:solidFill>
              <a:uFill>
                <a:solidFill>
                  <a:srgbClr val="FFFFFF"/>
                </a:solidFill>
              </a:uFill>
            </a:endParaRPr>
          </a:p>
        </p:txBody>
      </p:sp>
      <p:sp>
        <p:nvSpPr>
          <p:cNvPr id="8" name="TextShape 1"/>
          <p:cNvSpPr txBox="1"/>
          <p:nvPr/>
        </p:nvSpPr>
        <p:spPr>
          <a:xfrm>
            <a:off x="568" y="1124680"/>
            <a:ext cx="9143433" cy="688707"/>
          </a:xfrm>
          <a:prstGeom prst="rect">
            <a:avLst/>
          </a:prstGeom>
          <a:noFill/>
          <a:ln>
            <a:noFill/>
          </a:ln>
        </p:spPr>
        <p:txBody>
          <a:bodyPr lIns="81628" tIns="40815" rIns="81628" bIns="40815"/>
          <a:lstStyle/>
          <a:p>
            <a:pPr algn="ctr">
              <a:lnSpc>
                <a:spcPct val="150000"/>
              </a:lnSpc>
            </a:pPr>
            <a:r>
              <a:rPr lang="en-US" spc="-1" dirty="0" smtClean="0">
                <a:solidFill>
                  <a:srgbClr val="000000"/>
                </a:solidFill>
                <a:uFill>
                  <a:solidFill>
                    <a:srgbClr val="FFFFFF"/>
                  </a:solidFill>
                </a:uFill>
                <a:latin typeface="Arial"/>
                <a:ea typeface="Droid Sans Fallback"/>
              </a:rPr>
              <a:t>Here</a:t>
            </a:r>
            <a:r>
              <a:rPr lang="en-US" b="1" spc="-1" dirty="0" smtClean="0">
                <a:solidFill>
                  <a:srgbClr val="000000"/>
                </a:solidFill>
                <a:uFill>
                  <a:solidFill>
                    <a:srgbClr val="FFFFFF"/>
                  </a:solidFill>
                </a:uFill>
                <a:latin typeface="Arial"/>
                <a:ea typeface="Droid Sans Fallback"/>
              </a:rPr>
              <a:t> C</a:t>
            </a:r>
            <a:r>
              <a:rPr lang="en-US" b="1" spc="-1" baseline="-33000" dirty="0" smtClean="0">
                <a:solidFill>
                  <a:srgbClr val="000000"/>
                </a:solidFill>
                <a:uFill>
                  <a:solidFill>
                    <a:srgbClr val="FFFFFF"/>
                  </a:solidFill>
                </a:uFill>
                <a:latin typeface="Arial"/>
                <a:ea typeface="Droid Sans Fallback"/>
              </a:rPr>
              <a:t>i</a:t>
            </a:r>
            <a:r>
              <a:rPr lang="en-US" b="1" spc="-1" dirty="0" smtClean="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 </a:t>
            </a:r>
            <a:r>
              <a:rPr lang="en-US" spc="-1" dirty="0" smtClean="0">
                <a:solidFill>
                  <a:srgbClr val="000000"/>
                </a:solidFill>
                <a:uFill>
                  <a:solidFill>
                    <a:srgbClr val="FFFFFF"/>
                  </a:solidFill>
                </a:uFill>
                <a:latin typeface="Arial"/>
                <a:ea typeface="Droid Sans Fallback"/>
              </a:rPr>
              <a:t>is </a:t>
            </a:r>
            <a:r>
              <a:rPr lang="en-US" spc="-1" dirty="0">
                <a:solidFill>
                  <a:srgbClr val="000000"/>
                </a:solidFill>
                <a:uFill>
                  <a:solidFill>
                    <a:srgbClr val="FFFFFF"/>
                  </a:solidFill>
                </a:uFill>
                <a:latin typeface="Arial"/>
                <a:ea typeface="Droid Sans Fallback"/>
              </a:rPr>
              <a:t>collisional ionization rate, </a:t>
            </a:r>
            <a:r>
              <a:rPr lang="en-US" spc="-1" dirty="0" smtClean="0">
                <a:solidFill>
                  <a:srgbClr val="000000"/>
                </a:solidFill>
                <a:uFill>
                  <a:solidFill>
                    <a:srgbClr val="FFFFFF"/>
                  </a:solidFill>
                </a:uFill>
                <a:latin typeface="Arial"/>
                <a:ea typeface="Droid Sans Fallback"/>
              </a:rPr>
              <a:t>which is strongly dependent </a:t>
            </a:r>
            <a:r>
              <a:rPr lang="en-US" spc="-1" dirty="0">
                <a:solidFill>
                  <a:srgbClr val="000000"/>
                </a:solidFill>
                <a:uFill>
                  <a:solidFill>
                    <a:srgbClr val="FFFFFF"/>
                  </a:solidFill>
                </a:uFill>
                <a:latin typeface="Arial"/>
                <a:ea typeface="Droid Sans Fallback"/>
              </a:rPr>
              <a:t>on </a:t>
            </a:r>
            <a:r>
              <a:rPr lang="en-US" b="1" spc="-1" dirty="0" err="1" smtClean="0">
                <a:solidFill>
                  <a:srgbClr val="000000"/>
                </a:solidFill>
                <a:uFill>
                  <a:solidFill>
                    <a:srgbClr val="FFFFFF"/>
                  </a:solidFill>
                </a:uFill>
                <a:latin typeface="Arial"/>
                <a:ea typeface="Droid Sans Fallback"/>
              </a:rPr>
              <a:t>T</a:t>
            </a:r>
            <a:r>
              <a:rPr lang="en-US" b="1" spc="-1" baseline="-33000" dirty="0" err="1" smtClean="0">
                <a:solidFill>
                  <a:srgbClr val="000000"/>
                </a:solidFill>
                <a:uFill>
                  <a:solidFill>
                    <a:srgbClr val="FFFFFF"/>
                  </a:solidFill>
                </a:uFill>
                <a:latin typeface="Arial"/>
                <a:ea typeface="Droid Sans Fallback"/>
              </a:rPr>
              <a:t>e</a:t>
            </a:r>
            <a:endParaRPr lang="en-US" b="1" spc="-1" baseline="-33000" dirty="0" smtClean="0">
              <a:solidFill>
                <a:srgbClr val="000000"/>
              </a:solidFill>
              <a:uFill>
                <a:solidFill>
                  <a:srgbClr val="FFFFFF"/>
                </a:solidFill>
              </a:uFill>
              <a:latin typeface="Arial"/>
              <a:ea typeface="Droid Sans Fallback"/>
            </a:endParaRPr>
          </a:p>
        </p:txBody>
      </p:sp>
      <p:sp>
        <p:nvSpPr>
          <p:cNvPr id="9" name="TextShape 1"/>
          <p:cNvSpPr txBox="1"/>
          <p:nvPr/>
        </p:nvSpPr>
        <p:spPr>
          <a:xfrm>
            <a:off x="183843" y="1571595"/>
            <a:ext cx="9143433" cy="695136"/>
          </a:xfrm>
          <a:prstGeom prst="rect">
            <a:avLst/>
          </a:prstGeom>
          <a:noFill/>
          <a:ln>
            <a:noFill/>
          </a:ln>
        </p:spPr>
        <p:txBody>
          <a:bodyPr lIns="81628" tIns="40815" rIns="81628" bIns="40815"/>
          <a:lstStyle/>
          <a:p>
            <a:pPr algn="ctr">
              <a:lnSpc>
                <a:spcPct val="150000"/>
              </a:lnSpc>
            </a:pPr>
            <a:r>
              <a:rPr lang="ru-RU" sz="2500" b="1" spc="-1" dirty="0" smtClean="0">
                <a:solidFill>
                  <a:srgbClr val="000000"/>
                </a:solidFill>
                <a:uFill>
                  <a:solidFill>
                    <a:srgbClr val="FFFFFF"/>
                  </a:solidFill>
                </a:uFill>
                <a:latin typeface="Symbol" pitchFamily="18" charset="2"/>
                <a:ea typeface="Arial"/>
              </a:rPr>
              <a:t>t</a:t>
            </a:r>
            <a:r>
              <a:rPr lang="en-US" sz="2500" b="1" spc="-1" baseline="-33000" dirty="0">
                <a:solidFill>
                  <a:srgbClr val="000000"/>
                </a:solidFill>
                <a:uFill>
                  <a:solidFill>
                    <a:srgbClr val="FFFFFF"/>
                  </a:solidFill>
                </a:uFill>
                <a:latin typeface="Arial"/>
                <a:ea typeface="Arial"/>
              </a:rPr>
              <a:t>plasma</a:t>
            </a:r>
            <a:r>
              <a:rPr lang="en-US" sz="2500" b="1" spc="-1" dirty="0">
                <a:solidFill>
                  <a:srgbClr val="000000"/>
                </a:solidFill>
                <a:uFill>
                  <a:solidFill>
                    <a:srgbClr val="FFFFFF"/>
                  </a:solidFill>
                </a:uFill>
                <a:latin typeface="Arial"/>
                <a:ea typeface="Arial"/>
              </a:rPr>
              <a:t> ~ </a:t>
            </a:r>
            <a:r>
              <a:rPr lang="en-US" sz="2500" b="1" spc="-1" dirty="0" err="1" smtClean="0">
                <a:solidFill>
                  <a:srgbClr val="000000"/>
                </a:solidFill>
                <a:uFill>
                  <a:solidFill>
                    <a:srgbClr val="FFFFFF"/>
                  </a:solidFill>
                </a:uFill>
                <a:latin typeface="Arial"/>
                <a:ea typeface="Arial"/>
              </a:rPr>
              <a:t>L</a:t>
            </a:r>
            <a:r>
              <a:rPr lang="en-US" sz="2500" b="1" spc="-1" baseline="-33000" dirty="0" err="1" smtClean="0">
                <a:solidFill>
                  <a:srgbClr val="000000"/>
                </a:solidFill>
                <a:uFill>
                  <a:solidFill>
                    <a:srgbClr val="FFFFFF"/>
                  </a:solidFill>
                </a:uFill>
                <a:latin typeface="Arial"/>
                <a:ea typeface="Arial"/>
              </a:rPr>
              <a:t>plasma</a:t>
            </a:r>
            <a:r>
              <a:rPr lang="en-US" sz="2500" b="1" spc="-1" dirty="0" smtClean="0">
                <a:solidFill>
                  <a:srgbClr val="000000"/>
                </a:solidFill>
                <a:uFill>
                  <a:solidFill>
                    <a:srgbClr val="FFFFFF"/>
                  </a:solidFill>
                </a:uFill>
                <a:latin typeface="Arial"/>
                <a:ea typeface="Arial"/>
              </a:rPr>
              <a:t>/</a:t>
            </a:r>
            <a:r>
              <a:rPr lang="en-US" sz="2500" b="1" spc="-1" dirty="0" err="1" smtClean="0">
                <a:solidFill>
                  <a:srgbClr val="000000"/>
                </a:solidFill>
                <a:uFill>
                  <a:solidFill>
                    <a:srgbClr val="FFFFFF"/>
                  </a:solidFill>
                </a:uFill>
                <a:latin typeface="Arial"/>
                <a:ea typeface="Arial"/>
              </a:rPr>
              <a:t>v</a:t>
            </a:r>
            <a:r>
              <a:rPr lang="en-US" sz="2500" b="1" spc="-1" baseline="-33000" dirty="0" err="1" smtClean="0">
                <a:solidFill>
                  <a:srgbClr val="000000"/>
                </a:solidFill>
                <a:uFill>
                  <a:solidFill>
                    <a:srgbClr val="FFFFFF"/>
                  </a:solidFill>
                </a:uFill>
                <a:latin typeface="Arial"/>
                <a:ea typeface="Arial"/>
              </a:rPr>
              <a:t>T</a:t>
            </a:r>
            <a:endParaRPr lang="en-US" sz="2500" b="1" spc="-1" baseline="-33000" dirty="0" smtClean="0">
              <a:solidFill>
                <a:srgbClr val="000000"/>
              </a:solidFill>
              <a:uFill>
                <a:solidFill>
                  <a:srgbClr val="FFFFFF"/>
                </a:solidFill>
              </a:uFill>
              <a:latin typeface="Arial"/>
              <a:ea typeface="Arial"/>
            </a:endParaRPr>
          </a:p>
          <a:p>
            <a:pPr algn="ctr">
              <a:lnSpc>
                <a:spcPct val="150000"/>
              </a:lnSpc>
            </a:pPr>
            <a:r>
              <a:rPr lang="en-US" altLang="ja-JP" spc="-1" dirty="0">
                <a:solidFill>
                  <a:srgbClr val="000000"/>
                </a:solidFill>
                <a:uFill>
                  <a:solidFill>
                    <a:srgbClr val="FFFFFF"/>
                  </a:solidFill>
                </a:uFill>
                <a:latin typeface="Arial"/>
              </a:rPr>
              <a:t>w</a:t>
            </a:r>
            <a:r>
              <a:rPr lang="en-US" altLang="ja-JP" spc="-1" dirty="0" smtClean="0">
                <a:solidFill>
                  <a:srgbClr val="000000"/>
                </a:solidFill>
                <a:uFill>
                  <a:solidFill>
                    <a:srgbClr val="FFFFFF"/>
                  </a:solidFill>
                </a:uFill>
                <a:latin typeface="Arial"/>
              </a:rPr>
              <a:t>here </a:t>
            </a:r>
            <a:r>
              <a:rPr lang="en-US" altLang="ja-JP" b="1" spc="-1" dirty="0" err="1" smtClean="0">
                <a:solidFill>
                  <a:srgbClr val="000000"/>
                </a:solidFill>
                <a:uFill>
                  <a:solidFill>
                    <a:srgbClr val="FFFFFF"/>
                  </a:solidFill>
                </a:uFill>
                <a:latin typeface="Arial"/>
                <a:ea typeface="Arial"/>
              </a:rPr>
              <a:t>L</a:t>
            </a:r>
            <a:r>
              <a:rPr lang="en-US" altLang="ja-JP" b="1" spc="-1" baseline="-33000" dirty="0" err="1" smtClean="0">
                <a:solidFill>
                  <a:srgbClr val="000000"/>
                </a:solidFill>
                <a:uFill>
                  <a:solidFill>
                    <a:srgbClr val="FFFFFF"/>
                  </a:solidFill>
                </a:uFill>
                <a:latin typeface="Arial"/>
                <a:ea typeface="Arial"/>
              </a:rPr>
              <a:t>plasma</a:t>
            </a:r>
            <a:r>
              <a:rPr lang="en-US" altLang="ja-JP" spc="-1" baseline="-33000" dirty="0" smtClean="0">
                <a:solidFill>
                  <a:srgbClr val="000000"/>
                </a:solidFill>
                <a:uFill>
                  <a:solidFill>
                    <a:srgbClr val="FFFFFF"/>
                  </a:solidFill>
                </a:uFill>
                <a:latin typeface="Arial"/>
                <a:ea typeface="Arial"/>
              </a:rPr>
              <a:t> </a:t>
            </a:r>
            <a:r>
              <a:rPr lang="en-US" altLang="ja-JP" spc="-1" dirty="0" smtClean="0">
                <a:solidFill>
                  <a:srgbClr val="000000"/>
                </a:solidFill>
                <a:uFill>
                  <a:solidFill>
                    <a:srgbClr val="FFFFFF"/>
                  </a:solidFill>
                </a:uFill>
                <a:latin typeface="Arial"/>
                <a:ea typeface="Arial"/>
              </a:rPr>
              <a:t>is plasma dimension and </a:t>
            </a:r>
            <a:r>
              <a:rPr lang="en-US" altLang="ja-JP" b="1" spc="-1" dirty="0" err="1" smtClean="0">
                <a:solidFill>
                  <a:srgbClr val="000000"/>
                </a:solidFill>
                <a:uFill>
                  <a:solidFill>
                    <a:srgbClr val="FFFFFF"/>
                  </a:solidFill>
                </a:uFill>
                <a:latin typeface="Arial"/>
                <a:ea typeface="Arial"/>
              </a:rPr>
              <a:t>v</a:t>
            </a:r>
            <a:r>
              <a:rPr lang="en-US" altLang="ja-JP" b="1" spc="-1" baseline="-25000" dirty="0" err="1" smtClean="0">
                <a:solidFill>
                  <a:srgbClr val="000000"/>
                </a:solidFill>
                <a:uFill>
                  <a:solidFill>
                    <a:srgbClr val="FFFFFF"/>
                  </a:solidFill>
                </a:uFill>
                <a:latin typeface="Arial"/>
                <a:ea typeface="Arial"/>
              </a:rPr>
              <a:t>T</a:t>
            </a:r>
            <a:r>
              <a:rPr lang="en-US" altLang="ja-JP" spc="-1" baseline="-25000" dirty="0" smtClean="0">
                <a:solidFill>
                  <a:srgbClr val="000000"/>
                </a:solidFill>
                <a:uFill>
                  <a:solidFill>
                    <a:srgbClr val="FFFFFF"/>
                  </a:solidFill>
                </a:uFill>
                <a:latin typeface="Arial"/>
                <a:ea typeface="Arial"/>
              </a:rPr>
              <a:t> </a:t>
            </a:r>
            <a:r>
              <a:rPr lang="en-US" altLang="ja-JP" spc="-1" dirty="0" smtClean="0">
                <a:solidFill>
                  <a:srgbClr val="000000"/>
                </a:solidFill>
                <a:uFill>
                  <a:solidFill>
                    <a:srgbClr val="FFFFFF"/>
                  </a:solidFill>
                </a:uFill>
                <a:latin typeface="Arial"/>
                <a:ea typeface="Arial"/>
              </a:rPr>
              <a:t>is plasma expansion speed </a:t>
            </a:r>
            <a:endParaRPr lang="en-US" spc="-1" dirty="0" smtClean="0">
              <a:solidFill>
                <a:srgbClr val="000000"/>
              </a:solidFill>
              <a:uFill>
                <a:solidFill>
                  <a:srgbClr val="FFFFFF"/>
                </a:solidFill>
              </a:uFill>
              <a:latin typeface="Arial"/>
            </a:endParaRPr>
          </a:p>
        </p:txBody>
      </p:sp>
      <p:sp>
        <p:nvSpPr>
          <p:cNvPr id="10" name="TextShape 1"/>
          <p:cNvSpPr txBox="1"/>
          <p:nvPr/>
        </p:nvSpPr>
        <p:spPr>
          <a:xfrm>
            <a:off x="955887" y="2739491"/>
            <a:ext cx="8175991" cy="624399"/>
          </a:xfrm>
          <a:prstGeom prst="rect">
            <a:avLst/>
          </a:prstGeom>
          <a:noFill/>
          <a:ln>
            <a:noFill/>
          </a:ln>
        </p:spPr>
        <p:txBody>
          <a:bodyPr lIns="81628" tIns="40815" rIns="81628" bIns="40815"/>
          <a:lstStyle/>
          <a:p>
            <a:pPr algn="just">
              <a:lnSpc>
                <a:spcPct val="150000"/>
              </a:lnSpc>
            </a:pPr>
            <a:r>
              <a:rPr lang="en-US" sz="2200" b="1" spc="-1" dirty="0" smtClean="0">
                <a:solidFill>
                  <a:srgbClr val="000000"/>
                </a:solidFill>
                <a:uFill>
                  <a:solidFill>
                    <a:srgbClr val="FFFFFF"/>
                  </a:solidFill>
                </a:uFill>
                <a:latin typeface="Arial"/>
                <a:ea typeface="Arial"/>
              </a:rPr>
              <a:t>T</a:t>
            </a:r>
            <a:r>
              <a:rPr lang="en-US" sz="2200" b="1" spc="-1" baseline="-33000" dirty="0" smtClean="0">
                <a:solidFill>
                  <a:srgbClr val="000000"/>
                </a:solidFill>
                <a:uFill>
                  <a:solidFill>
                    <a:srgbClr val="FFFFFF"/>
                  </a:solidFill>
                </a:uFill>
                <a:latin typeface="Arial"/>
                <a:ea typeface="Arial"/>
              </a:rPr>
              <a:t>e</a:t>
            </a:r>
            <a:r>
              <a:rPr lang="en-US" sz="2200" spc="-1" dirty="0" smtClean="0">
                <a:solidFill>
                  <a:srgbClr val="000000"/>
                </a:solidFill>
                <a:uFill>
                  <a:solidFill>
                    <a:srgbClr val="FFFFFF"/>
                  </a:solidFill>
                </a:uFill>
                <a:latin typeface="Arial"/>
                <a:ea typeface="Arial"/>
              </a:rPr>
              <a:t> </a:t>
            </a:r>
            <a:r>
              <a:rPr lang="en-US" sz="2200" spc="-1" dirty="0">
                <a:solidFill>
                  <a:srgbClr val="000000"/>
                </a:solidFill>
                <a:uFill>
                  <a:solidFill>
                    <a:srgbClr val="FFFFFF"/>
                  </a:solidFill>
                </a:uFill>
                <a:latin typeface="Arial"/>
                <a:ea typeface="Arial"/>
              </a:rPr>
              <a:t>must </a:t>
            </a:r>
            <a:r>
              <a:rPr lang="en-US" sz="2200" spc="-1" dirty="0" smtClean="0">
                <a:solidFill>
                  <a:srgbClr val="000000"/>
                </a:solidFill>
                <a:uFill>
                  <a:solidFill>
                    <a:srgbClr val="FFFFFF"/>
                  </a:solidFill>
                </a:uFill>
                <a:latin typeface="Arial"/>
                <a:ea typeface="Arial"/>
              </a:rPr>
              <a:t>exceeds </a:t>
            </a:r>
            <a:r>
              <a:rPr lang="en-US" sz="2200" b="1" spc="-1" dirty="0" err="1" smtClean="0">
                <a:solidFill>
                  <a:srgbClr val="000000"/>
                </a:solidFill>
                <a:uFill>
                  <a:solidFill>
                    <a:srgbClr val="FFFFFF"/>
                  </a:solidFill>
                </a:uFill>
                <a:latin typeface="Arial"/>
                <a:ea typeface="Arial"/>
              </a:rPr>
              <a:t>E</a:t>
            </a:r>
            <a:r>
              <a:rPr lang="en-US" sz="2200" b="1" spc="-1" baseline="-33000" dirty="0" err="1" smtClean="0">
                <a:solidFill>
                  <a:srgbClr val="000000"/>
                </a:solidFill>
                <a:uFill>
                  <a:solidFill>
                    <a:srgbClr val="FFFFFF"/>
                  </a:solidFill>
                </a:uFill>
                <a:latin typeface="Arial"/>
                <a:ea typeface="Arial"/>
              </a:rPr>
              <a:t>i</a:t>
            </a:r>
            <a:r>
              <a:rPr lang="en-US" sz="2200" b="1" spc="-1" dirty="0" smtClean="0">
                <a:solidFill>
                  <a:srgbClr val="000000"/>
                </a:solidFill>
                <a:uFill>
                  <a:solidFill>
                    <a:srgbClr val="FFFFFF"/>
                  </a:solidFill>
                </a:uFill>
                <a:latin typeface="Arial"/>
                <a:ea typeface="Arial"/>
              </a:rPr>
              <a:t>/4</a:t>
            </a:r>
            <a:endParaRPr lang="en-US" sz="2200" b="1" spc="-1" dirty="0">
              <a:solidFill>
                <a:srgbClr val="C00000"/>
              </a:solidFill>
              <a:uFill>
                <a:solidFill>
                  <a:srgbClr val="FFFFFF"/>
                </a:solidFill>
              </a:uFill>
              <a:latin typeface="Arial"/>
            </a:endParaRPr>
          </a:p>
        </p:txBody>
      </p:sp>
      <p:sp>
        <p:nvSpPr>
          <p:cNvPr id="11" name="TextShape 1"/>
          <p:cNvSpPr txBox="1"/>
          <p:nvPr/>
        </p:nvSpPr>
        <p:spPr>
          <a:xfrm>
            <a:off x="219217" y="3322474"/>
            <a:ext cx="8626322" cy="1481069"/>
          </a:xfrm>
          <a:prstGeom prst="rect">
            <a:avLst/>
          </a:prstGeom>
          <a:noFill/>
          <a:ln>
            <a:noFill/>
          </a:ln>
        </p:spPr>
        <p:txBody>
          <a:bodyPr lIns="81628" tIns="40815" rIns="81628" bIns="40815"/>
          <a:lstStyle/>
          <a:p>
            <a:pPr algn="just">
              <a:lnSpc>
                <a:spcPct val="150000"/>
              </a:lnSpc>
            </a:pPr>
            <a:r>
              <a:rPr lang="en-US" sz="2200" i="1" spc="-1" dirty="0" smtClean="0">
                <a:solidFill>
                  <a:srgbClr val="7030A0"/>
                </a:solidFill>
                <a:uFill>
                  <a:solidFill>
                    <a:srgbClr val="FFFFFF"/>
                  </a:solidFill>
                </a:uFill>
                <a:latin typeface="Arial"/>
                <a:ea typeface="Arial"/>
              </a:rPr>
              <a:t>To </a:t>
            </a:r>
            <a:r>
              <a:rPr lang="en-US" sz="2200" i="1" spc="-1" dirty="0">
                <a:solidFill>
                  <a:srgbClr val="7030A0"/>
                </a:solidFill>
                <a:uFill>
                  <a:solidFill>
                    <a:srgbClr val="FFFFFF"/>
                  </a:solidFill>
                </a:uFill>
                <a:latin typeface="Arial"/>
                <a:ea typeface="Arial"/>
              </a:rPr>
              <a:t>obtain high </a:t>
            </a:r>
            <a:r>
              <a:rPr lang="en-US" sz="2200" b="1" i="1" spc="-1" dirty="0" err="1">
                <a:solidFill>
                  <a:srgbClr val="7030A0"/>
                </a:solidFill>
                <a:uFill>
                  <a:solidFill>
                    <a:srgbClr val="FFFFFF"/>
                  </a:solidFill>
                </a:uFill>
                <a:latin typeface="Arial"/>
                <a:ea typeface="Arial"/>
              </a:rPr>
              <a:t>I</a:t>
            </a:r>
            <a:r>
              <a:rPr lang="en-US" sz="2200" b="1" i="1" spc="-1" baseline="-33000" dirty="0" err="1">
                <a:solidFill>
                  <a:srgbClr val="7030A0"/>
                </a:solidFill>
                <a:uFill>
                  <a:solidFill>
                    <a:srgbClr val="FFFFFF"/>
                  </a:solidFill>
                </a:uFill>
                <a:latin typeface="Arial"/>
                <a:ea typeface="Arial"/>
              </a:rPr>
              <a:t>las</a:t>
            </a:r>
            <a:r>
              <a:rPr lang="en-US" sz="2200" i="1" spc="-1" dirty="0">
                <a:solidFill>
                  <a:srgbClr val="7030A0"/>
                </a:solidFill>
                <a:uFill>
                  <a:solidFill>
                    <a:srgbClr val="FFFFFF"/>
                  </a:solidFill>
                </a:uFill>
                <a:latin typeface="Arial"/>
                <a:ea typeface="Arial"/>
              </a:rPr>
              <a:t>  </a:t>
            </a:r>
            <a:r>
              <a:rPr lang="en-US" sz="2200" i="1" spc="-1" dirty="0" smtClean="0">
                <a:solidFill>
                  <a:srgbClr val="0000FF"/>
                </a:solidFill>
                <a:uFill>
                  <a:solidFill>
                    <a:srgbClr val="FFFFFF"/>
                  </a:solidFill>
                </a:uFill>
                <a:latin typeface="Arial"/>
                <a:ea typeface="Arial"/>
              </a:rPr>
              <a:t>:</a:t>
            </a:r>
          </a:p>
          <a:p>
            <a:pPr algn="just">
              <a:lnSpc>
                <a:spcPts val="2903"/>
              </a:lnSpc>
            </a:pPr>
            <a:r>
              <a:rPr lang="en-US" sz="2200" spc="-1" dirty="0" smtClean="0">
                <a:solidFill>
                  <a:srgbClr val="000000"/>
                </a:solidFill>
                <a:uFill>
                  <a:solidFill>
                    <a:srgbClr val="FFFFFF"/>
                  </a:solidFill>
                </a:uFill>
                <a:latin typeface="Arial"/>
                <a:ea typeface="Arial"/>
              </a:rPr>
              <a:t>1)  increase  </a:t>
            </a:r>
            <a:r>
              <a:rPr lang="en-US" sz="2200" b="1" spc="-1" dirty="0" err="1">
                <a:solidFill>
                  <a:srgbClr val="000000"/>
                </a:solidFill>
                <a:uFill>
                  <a:solidFill>
                    <a:srgbClr val="FFFFFF"/>
                  </a:solidFill>
                </a:uFill>
                <a:latin typeface="Arial"/>
                <a:ea typeface="Arial"/>
              </a:rPr>
              <a:t>E</a:t>
            </a:r>
            <a:r>
              <a:rPr lang="en-US" sz="2200" b="1" spc="-1" baseline="-33000" dirty="0" err="1">
                <a:solidFill>
                  <a:srgbClr val="000000"/>
                </a:solidFill>
                <a:uFill>
                  <a:solidFill>
                    <a:srgbClr val="FFFFFF"/>
                  </a:solidFill>
                </a:uFill>
                <a:latin typeface="Arial"/>
                <a:ea typeface="Arial"/>
              </a:rPr>
              <a:t>las</a:t>
            </a:r>
            <a:r>
              <a:rPr lang="en-US" sz="2200" spc="-1" dirty="0">
                <a:solidFill>
                  <a:srgbClr val="000000"/>
                </a:solidFill>
                <a:uFill>
                  <a:solidFill>
                    <a:srgbClr val="FFFFFF"/>
                  </a:solidFill>
                </a:uFill>
                <a:latin typeface="Arial"/>
                <a:ea typeface="Arial"/>
              </a:rPr>
              <a:t> </a:t>
            </a:r>
            <a:r>
              <a:rPr lang="en-US" sz="2200" spc="-1" dirty="0" smtClean="0">
                <a:solidFill>
                  <a:srgbClr val="000000"/>
                </a:solidFill>
                <a:uFill>
                  <a:solidFill>
                    <a:srgbClr val="FFFFFF"/>
                  </a:solidFill>
                </a:uFill>
                <a:latin typeface="Arial"/>
                <a:ea typeface="Arial"/>
              </a:rPr>
              <a:t>                expensive</a:t>
            </a:r>
          </a:p>
          <a:p>
            <a:pPr algn="just">
              <a:lnSpc>
                <a:spcPts val="2903"/>
              </a:lnSpc>
            </a:pPr>
            <a:r>
              <a:rPr lang="en-US" sz="2200" spc="-1" dirty="0" smtClean="0">
                <a:solidFill>
                  <a:srgbClr val="000000"/>
                </a:solidFill>
                <a:uFill>
                  <a:solidFill>
                    <a:srgbClr val="FFFFFF"/>
                  </a:solidFill>
                </a:uFill>
                <a:latin typeface="Arial"/>
                <a:ea typeface="Arial"/>
              </a:rPr>
              <a:t>2)  decrease </a:t>
            </a:r>
            <a:r>
              <a:rPr lang="en-US" sz="2200" b="1" spc="-1" dirty="0" err="1">
                <a:solidFill>
                  <a:srgbClr val="000000"/>
                </a:solidFill>
                <a:uFill>
                  <a:solidFill>
                    <a:srgbClr val="FFFFFF"/>
                  </a:solidFill>
                </a:uFill>
                <a:latin typeface="Arial"/>
                <a:ea typeface="Arial"/>
              </a:rPr>
              <a:t>R</a:t>
            </a:r>
            <a:r>
              <a:rPr lang="en-US" sz="2200" b="1" spc="-1" baseline="-33000" dirty="0" err="1">
                <a:solidFill>
                  <a:srgbClr val="000000"/>
                </a:solidFill>
                <a:uFill>
                  <a:solidFill>
                    <a:srgbClr val="FFFFFF"/>
                  </a:solidFill>
                </a:uFill>
                <a:latin typeface="Arial"/>
                <a:ea typeface="Arial"/>
              </a:rPr>
              <a:t>focal</a:t>
            </a:r>
            <a:r>
              <a:rPr lang="en-US" sz="2200" b="1" spc="-1" baseline="-33000" dirty="0">
                <a:solidFill>
                  <a:srgbClr val="000000"/>
                </a:solidFill>
                <a:uFill>
                  <a:solidFill>
                    <a:srgbClr val="FFFFFF"/>
                  </a:solidFill>
                </a:uFill>
                <a:latin typeface="Arial"/>
                <a:ea typeface="Arial"/>
              </a:rPr>
              <a:t> spot</a:t>
            </a:r>
            <a:r>
              <a:rPr lang="en-US" sz="2200" spc="-1" dirty="0">
                <a:solidFill>
                  <a:srgbClr val="000000"/>
                </a:solidFill>
                <a:uFill>
                  <a:solidFill>
                    <a:srgbClr val="FFFFFF"/>
                  </a:solidFill>
                </a:uFill>
                <a:latin typeface="Arial"/>
                <a:ea typeface="Arial"/>
              </a:rPr>
              <a:t> </a:t>
            </a:r>
            <a:r>
              <a:rPr lang="en-US" sz="2200" spc="-1" dirty="0" smtClean="0">
                <a:solidFill>
                  <a:srgbClr val="000000"/>
                </a:solidFill>
                <a:uFill>
                  <a:solidFill>
                    <a:srgbClr val="FFFFFF"/>
                  </a:solidFill>
                </a:uFill>
                <a:latin typeface="Arial"/>
                <a:ea typeface="Arial"/>
              </a:rPr>
              <a:t>             decreasing of </a:t>
            </a:r>
            <a:r>
              <a:rPr lang="en-US" sz="2200" b="1" spc="-1" dirty="0" err="1" smtClean="0">
                <a:solidFill>
                  <a:srgbClr val="000000"/>
                </a:solidFill>
                <a:uFill>
                  <a:solidFill>
                    <a:srgbClr val="FFFFFF"/>
                  </a:solidFill>
                </a:uFill>
                <a:latin typeface="Arial"/>
                <a:ea typeface="Arial"/>
              </a:rPr>
              <a:t>L</a:t>
            </a:r>
            <a:r>
              <a:rPr lang="en-US" sz="2200" b="1" spc="-1" baseline="-33000" dirty="0" err="1" smtClean="0">
                <a:solidFill>
                  <a:srgbClr val="000000"/>
                </a:solidFill>
                <a:uFill>
                  <a:solidFill>
                    <a:srgbClr val="FFFFFF"/>
                  </a:solidFill>
                </a:uFill>
                <a:latin typeface="Arial"/>
                <a:ea typeface="Arial"/>
              </a:rPr>
              <a:t>plasma</a:t>
            </a:r>
            <a:r>
              <a:rPr lang="en-US" sz="2200" b="1" spc="-1" baseline="-33000" dirty="0" smtClean="0">
                <a:solidFill>
                  <a:srgbClr val="000000"/>
                </a:solidFill>
                <a:uFill>
                  <a:solidFill>
                    <a:srgbClr val="FFFFFF"/>
                  </a:solidFill>
                </a:uFill>
                <a:latin typeface="Arial"/>
                <a:ea typeface="Arial"/>
              </a:rPr>
              <a:t> </a:t>
            </a:r>
            <a:r>
              <a:rPr lang="en-US" sz="2200" spc="-1" dirty="0">
                <a:solidFill>
                  <a:srgbClr val="000000"/>
                </a:solidFill>
                <a:uFill>
                  <a:solidFill>
                    <a:srgbClr val="FFFFFF"/>
                  </a:solidFill>
                </a:uFill>
                <a:latin typeface="Arial"/>
                <a:ea typeface="Arial"/>
              </a:rPr>
              <a:t>and</a:t>
            </a:r>
            <a:r>
              <a:rPr lang="en-US" sz="2200" spc="-1" baseline="-33000" dirty="0">
                <a:solidFill>
                  <a:srgbClr val="000000"/>
                </a:solidFill>
                <a:uFill>
                  <a:solidFill>
                    <a:srgbClr val="FFFFFF"/>
                  </a:solidFill>
                </a:uFill>
                <a:latin typeface="Arial"/>
                <a:ea typeface="Arial"/>
              </a:rPr>
              <a:t> </a:t>
            </a:r>
            <a:r>
              <a:rPr lang="ru-RU" sz="2500" b="1" spc="-1" dirty="0" err="1">
                <a:solidFill>
                  <a:srgbClr val="000000"/>
                </a:solidFill>
                <a:uFill>
                  <a:solidFill>
                    <a:srgbClr val="FFFFFF"/>
                  </a:solidFill>
                </a:uFill>
                <a:latin typeface="Symbol" pitchFamily="18" charset="2"/>
                <a:ea typeface="Arial"/>
              </a:rPr>
              <a:t>t</a:t>
            </a:r>
            <a:r>
              <a:rPr lang="en-US" sz="2500" b="1" spc="-1" baseline="-33000" dirty="0">
                <a:solidFill>
                  <a:srgbClr val="000000"/>
                </a:solidFill>
                <a:uFill>
                  <a:solidFill>
                    <a:srgbClr val="FFFFFF"/>
                  </a:solidFill>
                </a:uFill>
                <a:latin typeface="Arial"/>
                <a:ea typeface="Arial"/>
              </a:rPr>
              <a:t>plasma </a:t>
            </a:r>
            <a:endParaRPr lang="en-US" sz="2500" b="1" spc="-1" dirty="0">
              <a:solidFill>
                <a:srgbClr val="000000"/>
              </a:solidFill>
              <a:uFill>
                <a:solidFill>
                  <a:srgbClr val="FFFFFF"/>
                </a:solidFill>
              </a:uFill>
              <a:latin typeface="Arial"/>
            </a:endParaRPr>
          </a:p>
        </p:txBody>
      </p:sp>
      <p:sp>
        <p:nvSpPr>
          <p:cNvPr id="13" name="TextShape 1"/>
          <p:cNvSpPr txBox="1"/>
          <p:nvPr/>
        </p:nvSpPr>
        <p:spPr>
          <a:xfrm>
            <a:off x="1" y="5191192"/>
            <a:ext cx="9143433" cy="2055241"/>
          </a:xfrm>
          <a:prstGeom prst="rect">
            <a:avLst/>
          </a:prstGeom>
          <a:noFill/>
          <a:ln>
            <a:noFill/>
          </a:ln>
        </p:spPr>
        <p:txBody>
          <a:bodyPr lIns="81628" tIns="40815" rIns="81628" bIns="40815"/>
          <a:lstStyle/>
          <a:p>
            <a:pPr algn="ctr">
              <a:lnSpc>
                <a:spcPct val="100000"/>
              </a:lnSpc>
            </a:pPr>
            <a:r>
              <a:rPr lang="en-US" sz="2200" b="1" spc="-1" dirty="0" smtClean="0">
                <a:solidFill>
                  <a:srgbClr val="7030A0"/>
                </a:solidFill>
                <a:uFill>
                  <a:solidFill>
                    <a:srgbClr val="FFFFFF"/>
                  </a:solidFill>
                </a:uFill>
                <a:latin typeface="Arial"/>
                <a:ea typeface="Arial"/>
              </a:rPr>
              <a:t>The </a:t>
            </a:r>
            <a:r>
              <a:rPr lang="en-US" sz="2200" b="1" spc="-1" dirty="0">
                <a:solidFill>
                  <a:srgbClr val="7030A0"/>
                </a:solidFill>
                <a:uFill>
                  <a:solidFill>
                    <a:srgbClr val="FFFFFF"/>
                  </a:solidFill>
                </a:uFill>
                <a:latin typeface="Arial"/>
                <a:ea typeface="Arial"/>
              </a:rPr>
              <a:t>best </a:t>
            </a:r>
            <a:r>
              <a:rPr lang="en-US" sz="2200" b="1" spc="-1" dirty="0" smtClean="0">
                <a:solidFill>
                  <a:srgbClr val="7030A0"/>
                </a:solidFill>
                <a:uFill>
                  <a:solidFill>
                    <a:srgbClr val="FFFFFF"/>
                  </a:solidFill>
                </a:uFill>
                <a:latin typeface="Arial"/>
                <a:ea typeface="Arial"/>
              </a:rPr>
              <a:t>solution is </a:t>
            </a:r>
            <a:endParaRPr lang="en-US" sz="2200" b="1" spc="-1" dirty="0">
              <a:solidFill>
                <a:srgbClr val="7030A0"/>
              </a:solidFill>
              <a:uFill>
                <a:solidFill>
                  <a:srgbClr val="FFFFFF"/>
                </a:solidFill>
              </a:uFill>
              <a:latin typeface="Arial"/>
            </a:endParaRPr>
          </a:p>
          <a:p>
            <a:pPr algn="ctr">
              <a:lnSpc>
                <a:spcPct val="100000"/>
              </a:lnSpc>
            </a:pPr>
            <a:r>
              <a:rPr lang="en-US" sz="2200" b="1" spc="-1" dirty="0">
                <a:solidFill>
                  <a:srgbClr val="7030A0"/>
                </a:solidFill>
                <a:uFill>
                  <a:solidFill>
                    <a:srgbClr val="FFFFFF"/>
                  </a:solidFill>
                </a:uFill>
                <a:latin typeface="Arial"/>
                <a:ea typeface="Arial"/>
              </a:rPr>
              <a:t>to use maximal possible value N</a:t>
            </a:r>
            <a:r>
              <a:rPr lang="en-US" sz="2200" b="1" spc="-1" baseline="-33000" dirty="0">
                <a:solidFill>
                  <a:srgbClr val="7030A0"/>
                </a:solidFill>
                <a:uFill>
                  <a:solidFill>
                    <a:srgbClr val="FFFFFF"/>
                  </a:solidFill>
                </a:uFill>
                <a:latin typeface="Arial"/>
                <a:ea typeface="Arial"/>
              </a:rPr>
              <a:t>e</a:t>
            </a:r>
            <a:r>
              <a:rPr lang="en-US" sz="2200" b="1" spc="-1" dirty="0">
                <a:solidFill>
                  <a:srgbClr val="7030A0"/>
                </a:solidFill>
                <a:uFill>
                  <a:solidFill>
                    <a:srgbClr val="FFFFFF"/>
                  </a:solidFill>
                </a:uFill>
                <a:latin typeface="Arial"/>
                <a:ea typeface="Arial"/>
              </a:rPr>
              <a:t> (solid state value)</a:t>
            </a:r>
            <a:endParaRPr lang="en-US" sz="2200" b="1" spc="-1" dirty="0">
              <a:solidFill>
                <a:srgbClr val="7030A0"/>
              </a:solidFill>
              <a:uFill>
                <a:solidFill>
                  <a:srgbClr val="FFFFFF"/>
                </a:solidFill>
              </a:uFill>
              <a:latin typeface="Arial"/>
            </a:endParaRPr>
          </a:p>
          <a:p>
            <a:pPr algn="ctr">
              <a:lnSpc>
                <a:spcPct val="150000"/>
              </a:lnSpc>
            </a:pPr>
            <a:r>
              <a:rPr lang="en-US" sz="2500" b="1" spc="-1" dirty="0" smtClean="0">
                <a:solidFill>
                  <a:srgbClr val="C00000"/>
                </a:solidFill>
                <a:uFill>
                  <a:solidFill>
                    <a:srgbClr val="FFFFFF"/>
                  </a:solidFill>
                </a:uFill>
                <a:latin typeface="Arial"/>
                <a:ea typeface="Arial"/>
              </a:rPr>
              <a:t>Very </a:t>
            </a:r>
            <a:r>
              <a:rPr lang="en-US" sz="2500" b="1" spc="-1" dirty="0">
                <a:solidFill>
                  <a:srgbClr val="C00000"/>
                </a:solidFill>
                <a:uFill>
                  <a:solidFill>
                    <a:srgbClr val="FFFFFF"/>
                  </a:solidFill>
                </a:uFill>
                <a:latin typeface="Arial"/>
                <a:ea typeface="Arial"/>
              </a:rPr>
              <a:t>high laser contrast </a:t>
            </a:r>
            <a:r>
              <a:rPr lang="en-US" sz="2500" b="1" spc="-1" dirty="0" err="1">
                <a:solidFill>
                  <a:srgbClr val="C00000"/>
                </a:solidFill>
                <a:uFill>
                  <a:solidFill>
                    <a:srgbClr val="FFFFFF"/>
                  </a:solidFill>
                </a:uFill>
                <a:latin typeface="Arial"/>
                <a:ea typeface="Arial"/>
              </a:rPr>
              <a:t>I</a:t>
            </a:r>
            <a:r>
              <a:rPr lang="en-US" sz="2500" b="1" spc="-1" baseline="-33000" dirty="0" err="1">
                <a:solidFill>
                  <a:srgbClr val="C00000"/>
                </a:solidFill>
                <a:uFill>
                  <a:solidFill>
                    <a:srgbClr val="FFFFFF"/>
                  </a:solidFill>
                </a:uFill>
                <a:latin typeface="Arial"/>
                <a:ea typeface="Arial"/>
              </a:rPr>
              <a:t>pulse</a:t>
            </a:r>
            <a:r>
              <a:rPr lang="en-US" sz="2500" b="1" spc="-1" dirty="0">
                <a:solidFill>
                  <a:srgbClr val="C00000"/>
                </a:solidFill>
                <a:uFill>
                  <a:solidFill>
                    <a:srgbClr val="FFFFFF"/>
                  </a:solidFill>
                </a:uFill>
                <a:latin typeface="Arial"/>
                <a:ea typeface="Arial"/>
              </a:rPr>
              <a:t>/</a:t>
            </a:r>
            <a:r>
              <a:rPr lang="en-US" sz="2500" b="1" spc="-1" dirty="0" err="1">
                <a:solidFill>
                  <a:srgbClr val="C00000"/>
                </a:solidFill>
                <a:uFill>
                  <a:solidFill>
                    <a:srgbClr val="FFFFFF"/>
                  </a:solidFill>
                </a:uFill>
                <a:latin typeface="Arial"/>
                <a:ea typeface="Arial"/>
              </a:rPr>
              <a:t>I</a:t>
            </a:r>
            <a:r>
              <a:rPr lang="en-US" sz="2500" b="1" spc="-1" baseline="-33000" dirty="0" err="1">
                <a:solidFill>
                  <a:srgbClr val="C00000"/>
                </a:solidFill>
                <a:uFill>
                  <a:solidFill>
                    <a:srgbClr val="FFFFFF"/>
                  </a:solidFill>
                </a:uFill>
                <a:latin typeface="Arial"/>
                <a:ea typeface="Arial"/>
              </a:rPr>
              <a:t>prepulse</a:t>
            </a:r>
            <a:r>
              <a:rPr lang="en-US" sz="2500" b="1" spc="-1" dirty="0">
                <a:solidFill>
                  <a:srgbClr val="C00000"/>
                </a:solidFill>
                <a:uFill>
                  <a:solidFill>
                    <a:srgbClr val="FFFFFF"/>
                  </a:solidFill>
                </a:uFill>
                <a:latin typeface="Arial"/>
                <a:ea typeface="Arial"/>
              </a:rPr>
              <a:t> &gt; </a:t>
            </a:r>
            <a:r>
              <a:rPr lang="en-US" sz="2500" b="1" spc="-1" dirty="0" smtClean="0">
                <a:solidFill>
                  <a:srgbClr val="C00000"/>
                </a:solidFill>
                <a:uFill>
                  <a:solidFill>
                    <a:srgbClr val="FFFFFF"/>
                  </a:solidFill>
                </a:uFill>
                <a:latin typeface="Arial"/>
                <a:ea typeface="Arial"/>
              </a:rPr>
              <a:t>10</a:t>
            </a:r>
            <a:r>
              <a:rPr lang="en-US" sz="2500" b="1" spc="-1" baseline="33000" dirty="0" smtClean="0">
                <a:solidFill>
                  <a:srgbClr val="C00000"/>
                </a:solidFill>
                <a:uFill>
                  <a:solidFill>
                    <a:srgbClr val="FFFFFF"/>
                  </a:solidFill>
                </a:uFill>
                <a:latin typeface="Arial"/>
                <a:ea typeface="Arial"/>
              </a:rPr>
              <a:t>11</a:t>
            </a:r>
            <a:r>
              <a:rPr lang="en-US" sz="2500" b="1" spc="-1" dirty="0" smtClean="0">
                <a:solidFill>
                  <a:srgbClr val="C00000"/>
                </a:solidFill>
                <a:uFill>
                  <a:solidFill>
                    <a:srgbClr val="FFFFFF"/>
                  </a:solidFill>
                </a:uFill>
                <a:latin typeface="Arial"/>
                <a:ea typeface="Arial"/>
              </a:rPr>
              <a:t> </a:t>
            </a:r>
            <a:r>
              <a:rPr lang="en-US" sz="2500" b="1" spc="-1" dirty="0">
                <a:solidFill>
                  <a:srgbClr val="C00000"/>
                </a:solidFill>
                <a:uFill>
                  <a:solidFill>
                    <a:srgbClr val="FFFFFF"/>
                  </a:solidFill>
                </a:uFill>
                <a:latin typeface="Arial"/>
                <a:ea typeface="Arial"/>
              </a:rPr>
              <a:t>is </a:t>
            </a:r>
            <a:r>
              <a:rPr lang="en-US" sz="2500" b="1" spc="-1" dirty="0" smtClean="0">
                <a:solidFill>
                  <a:srgbClr val="C00000"/>
                </a:solidFill>
                <a:uFill>
                  <a:solidFill>
                    <a:srgbClr val="FFFFFF"/>
                  </a:solidFill>
                </a:uFill>
                <a:latin typeface="Arial"/>
                <a:ea typeface="Arial"/>
              </a:rPr>
              <a:t>necessary</a:t>
            </a:r>
            <a:endParaRPr lang="en-US" sz="2500" b="1" spc="-1" dirty="0">
              <a:solidFill>
                <a:srgbClr val="C00000"/>
              </a:solidFill>
              <a:uFill>
                <a:solidFill>
                  <a:srgbClr val="FFFFFF"/>
                </a:solidFill>
              </a:uFill>
              <a:latin typeface="Arial"/>
            </a:endParaRPr>
          </a:p>
        </p:txBody>
      </p:sp>
      <p:cxnSp>
        <p:nvCxnSpPr>
          <p:cNvPr id="4" name="Straight Arrow Connector 3"/>
          <p:cNvCxnSpPr/>
          <p:nvPr/>
        </p:nvCxnSpPr>
        <p:spPr>
          <a:xfrm>
            <a:off x="2834861" y="4072202"/>
            <a:ext cx="4726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59710" y="4439850"/>
            <a:ext cx="4726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5181704" y="2718279"/>
            <a:ext cx="3751330" cy="699317"/>
          </a:xfrm>
          <a:prstGeom prst="rect">
            <a:avLst/>
          </a:prstGeom>
        </p:spPr>
        <p:txBody>
          <a:bodyPr wrap="none" lIns="82954" tIns="41477" rIns="82954" bIns="41477">
            <a:spAutoFit/>
          </a:bodyPr>
          <a:lstStyle/>
          <a:p>
            <a:r>
              <a:rPr lang="en-US" sz="2000" b="1" spc="-1" dirty="0" smtClean="0">
                <a:solidFill>
                  <a:srgbClr val="C00000"/>
                </a:solidFill>
                <a:uFill>
                  <a:solidFill>
                    <a:srgbClr val="FFFFFF"/>
                  </a:solidFill>
                </a:uFill>
                <a:latin typeface="Arial"/>
                <a:ea typeface="Arial"/>
              </a:rPr>
              <a:t>high </a:t>
            </a:r>
            <a:r>
              <a:rPr lang="en-US" sz="2000" b="1" spc="-1" dirty="0" err="1" smtClean="0">
                <a:solidFill>
                  <a:srgbClr val="C00000"/>
                </a:solidFill>
                <a:uFill>
                  <a:solidFill>
                    <a:srgbClr val="FFFFFF"/>
                  </a:solidFill>
                </a:uFill>
                <a:latin typeface="Arial"/>
                <a:ea typeface="Arial"/>
              </a:rPr>
              <a:t>I</a:t>
            </a:r>
            <a:r>
              <a:rPr lang="en-US" sz="2000" b="1" spc="-1" baseline="-33000" dirty="0" err="1" smtClean="0">
                <a:solidFill>
                  <a:srgbClr val="C00000"/>
                </a:solidFill>
                <a:uFill>
                  <a:solidFill>
                    <a:srgbClr val="FFFFFF"/>
                  </a:solidFill>
                </a:uFill>
                <a:latin typeface="Arial"/>
                <a:ea typeface="Arial"/>
              </a:rPr>
              <a:t>las</a:t>
            </a:r>
            <a:r>
              <a:rPr lang="en-US" sz="2000" b="1" spc="-1" dirty="0" smtClean="0">
                <a:solidFill>
                  <a:srgbClr val="C00000"/>
                </a:solidFill>
                <a:uFill>
                  <a:solidFill>
                    <a:srgbClr val="FFFFFF"/>
                  </a:solidFill>
                </a:uFill>
                <a:latin typeface="Arial"/>
                <a:ea typeface="Arial"/>
              </a:rPr>
              <a:t> is essential,</a:t>
            </a:r>
          </a:p>
          <a:p>
            <a:r>
              <a:rPr lang="en-US" sz="2000" b="1" spc="-1" dirty="0" smtClean="0">
                <a:solidFill>
                  <a:srgbClr val="C00000"/>
                </a:solidFill>
                <a:uFill>
                  <a:solidFill>
                    <a:srgbClr val="FFFFFF"/>
                  </a:solidFill>
                </a:uFill>
                <a:latin typeface="Arial"/>
                <a:ea typeface="Arial"/>
              </a:rPr>
              <a:t>though not so high as for OFI</a:t>
            </a:r>
            <a:endParaRPr lang="en-US" sz="2000" dirty="0"/>
          </a:p>
        </p:txBody>
      </p:sp>
    </p:spTree>
    <p:extLst>
      <p:ext uri="{BB962C8B-B14F-4D97-AF65-F5344CB8AC3E}">
        <p14:creationId xmlns="" xmlns:p14="http://schemas.microsoft.com/office/powerpoint/2010/main" val="9389644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476569" y="880050"/>
            <a:ext cx="290432" cy="369318"/>
          </a:xfrm>
          <a:prstGeom prst="rect">
            <a:avLst/>
          </a:prstGeom>
          <a:noFill/>
        </p:spPr>
        <p:txBody>
          <a:bodyPr wrap="none" lIns="91424" tIns="45713" rIns="91424" bIns="45713" rtlCol="0">
            <a:spAutoFit/>
          </a:bodyPr>
          <a:lstStyle/>
          <a:p>
            <a:r>
              <a:rPr lang="en-US" dirty="0" smtClean="0"/>
              <a:t>  </a:t>
            </a:r>
            <a:endParaRPr lang="ru-RU" dirty="0"/>
          </a:p>
        </p:txBody>
      </p:sp>
      <p:sp>
        <p:nvSpPr>
          <p:cNvPr id="17" name="Прямоугольник 16"/>
          <p:cNvSpPr/>
          <p:nvPr/>
        </p:nvSpPr>
        <p:spPr>
          <a:xfrm>
            <a:off x="-65490" y="6243056"/>
            <a:ext cx="9349043" cy="369318"/>
          </a:xfrm>
          <a:prstGeom prst="rect">
            <a:avLst/>
          </a:prstGeom>
        </p:spPr>
        <p:txBody>
          <a:bodyPr wrap="square" lIns="91424" tIns="45713" rIns="91424" bIns="45713">
            <a:spAutoFit/>
          </a:bodyPr>
          <a:lstStyle/>
          <a:p>
            <a:pPr algn="ctr"/>
            <a:r>
              <a:rPr lang="en-US" b="1" dirty="0"/>
              <a:t>X-ray spectra  emitted </a:t>
            </a:r>
            <a:r>
              <a:rPr lang="en-US" b="1" dirty="0" smtClean="0"/>
              <a:t>from</a:t>
            </a:r>
            <a:r>
              <a:rPr lang="ru-RU" b="1" dirty="0" smtClean="0"/>
              <a:t> </a:t>
            </a:r>
            <a:r>
              <a:rPr lang="en-US" b="1" dirty="0" smtClean="0"/>
              <a:t>front/rear sides of 5 </a:t>
            </a:r>
            <a:r>
              <a:rPr lang="en-US" b="1" dirty="0">
                <a:latin typeface="Symbol" panose="05050102010706020507" pitchFamily="18" charset="2"/>
              </a:rPr>
              <a:t>m</a:t>
            </a:r>
            <a:r>
              <a:rPr lang="en-US" b="1" dirty="0"/>
              <a:t>m thickness stainless steel (SUS) </a:t>
            </a:r>
            <a:r>
              <a:rPr lang="en-US" b="1" dirty="0" smtClean="0"/>
              <a:t>foils</a:t>
            </a:r>
            <a:endParaRPr lang="ru-RU" b="1" dirty="0"/>
          </a:p>
        </p:txBody>
      </p:sp>
      <p:sp>
        <p:nvSpPr>
          <p:cNvPr id="2" name="Прямоугольник 1"/>
          <p:cNvSpPr/>
          <p:nvPr/>
        </p:nvSpPr>
        <p:spPr>
          <a:xfrm>
            <a:off x="1173728" y="5124955"/>
            <a:ext cx="671157" cy="534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sp>
        <p:nvSpPr>
          <p:cNvPr id="14" name="Прямоугольник 13"/>
          <p:cNvSpPr/>
          <p:nvPr/>
        </p:nvSpPr>
        <p:spPr>
          <a:xfrm>
            <a:off x="5621802" y="2198756"/>
            <a:ext cx="512147" cy="583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pic>
        <p:nvPicPr>
          <p:cNvPr id="3" name="Рисунок 2"/>
          <p:cNvPicPr>
            <a:picLocks noChangeAspect="1"/>
          </p:cNvPicPr>
          <p:nvPr/>
        </p:nvPicPr>
        <p:blipFill>
          <a:blip r:embed="rId2" cstate="email"/>
          <a:stretch>
            <a:fillRect/>
          </a:stretch>
        </p:blipFill>
        <p:spPr>
          <a:xfrm>
            <a:off x="101573" y="558253"/>
            <a:ext cx="8833996" cy="5558469"/>
          </a:xfrm>
          <a:prstGeom prst="rect">
            <a:avLst/>
          </a:prstGeom>
        </p:spPr>
      </p:pic>
      <p:sp>
        <p:nvSpPr>
          <p:cNvPr id="6" name="Овал 5"/>
          <p:cNvSpPr/>
          <p:nvPr/>
        </p:nvSpPr>
        <p:spPr>
          <a:xfrm>
            <a:off x="1844886" y="4923085"/>
            <a:ext cx="544354" cy="7367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sp>
        <p:nvSpPr>
          <p:cNvPr id="21" name="Овал 20"/>
          <p:cNvSpPr/>
          <p:nvPr/>
        </p:nvSpPr>
        <p:spPr>
          <a:xfrm>
            <a:off x="6744931" y="5051328"/>
            <a:ext cx="511277" cy="608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cxnSp>
        <p:nvCxnSpPr>
          <p:cNvPr id="8" name="Прямая соединительная линия 7"/>
          <p:cNvCxnSpPr/>
          <p:nvPr/>
        </p:nvCxnSpPr>
        <p:spPr>
          <a:xfrm>
            <a:off x="4165302" y="5454029"/>
            <a:ext cx="986803" cy="98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36404" y="-8690"/>
            <a:ext cx="6171208" cy="477040"/>
          </a:xfrm>
          <a:prstGeom prst="rect">
            <a:avLst/>
          </a:prstGeom>
          <a:noFill/>
        </p:spPr>
        <p:txBody>
          <a:bodyPr wrap="none" lIns="91424" tIns="45713" rIns="91424" bIns="45713">
            <a:spAutoFit/>
          </a:bodyPr>
          <a:lstStyle/>
          <a:p>
            <a:pPr algn="ctr">
              <a:defRPr/>
            </a:pPr>
            <a:r>
              <a:rPr lang="en-US" sz="2500" b="1" dirty="0">
                <a:solidFill>
                  <a:srgbClr val="7030A0"/>
                </a:solidFill>
                <a:effectLst>
                  <a:outerShdw blurRad="38100" dist="38100" dir="2700000" algn="tl">
                    <a:srgbClr val="000000">
                      <a:alpha val="43137"/>
                    </a:srgbClr>
                  </a:outerShdw>
                </a:effectLst>
              </a:rPr>
              <a:t>X</a:t>
            </a:r>
            <a:r>
              <a:rPr lang="en-US" sz="2500" b="1" dirty="0" smtClean="0">
                <a:solidFill>
                  <a:srgbClr val="7030A0"/>
                </a:solidFill>
                <a:effectLst>
                  <a:outerShdw blurRad="38100" dist="38100" dir="2700000" algn="tl">
                    <a:srgbClr val="000000">
                      <a:alpha val="43137"/>
                    </a:srgbClr>
                  </a:outerShdw>
                </a:effectLst>
              </a:rPr>
              <a:t>-ray Fe spectra measurements @ J-KAREN-P</a:t>
            </a:r>
            <a:endParaRPr lang="ru-RU" sz="25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22404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647981" y="-756577"/>
            <a:ext cx="184698" cy="369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24" tIns="45713" rIns="91424" bIns="45713" numCol="1" anchor="ctr" anchorCtr="0" compatLnSpc="1">
            <a:prstTxWarp prst="textNoShape">
              <a:avLst/>
            </a:prstTxWarp>
            <a:spAutoFit/>
          </a:bodyPr>
          <a:lstStyle/>
          <a:p>
            <a:endParaRPr lang="ru-RU"/>
          </a:p>
        </p:txBody>
      </p:sp>
      <p:pic>
        <p:nvPicPr>
          <p:cNvPr id="15" name="Рисунок 14"/>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a:xfrm>
            <a:off x="4783717" y="608904"/>
            <a:ext cx="4360283" cy="4181322"/>
          </a:xfrm>
          <a:prstGeom prst="rect">
            <a:avLst/>
          </a:prstGeom>
          <a:ln>
            <a:noFill/>
          </a:ln>
        </p:spPr>
      </p:pic>
      <p:sp>
        <p:nvSpPr>
          <p:cNvPr id="24" name="TextBox 23"/>
          <p:cNvSpPr txBox="1"/>
          <p:nvPr/>
        </p:nvSpPr>
        <p:spPr>
          <a:xfrm>
            <a:off x="0" y="47862"/>
            <a:ext cx="9239720" cy="427368"/>
          </a:xfrm>
          <a:prstGeom prst="rect">
            <a:avLst/>
          </a:prstGeom>
          <a:noFill/>
        </p:spPr>
        <p:txBody>
          <a:bodyPr wrap="square" lIns="91424" tIns="45713" rIns="91424" bIns="45713">
            <a:spAutoFit/>
          </a:bodyPr>
          <a:lstStyle/>
          <a:p>
            <a:pPr algn="ctr">
              <a:defRPr/>
            </a:pPr>
            <a:r>
              <a:rPr lang="en-US" sz="2200" b="1" dirty="0" smtClean="0">
                <a:solidFill>
                  <a:srgbClr val="7030A0"/>
                </a:solidFill>
                <a:effectLst>
                  <a:outerShdw blurRad="38100" dist="38100" dir="2700000" algn="tl">
                    <a:srgbClr val="000000">
                      <a:alpha val="43137"/>
                    </a:srgbClr>
                  </a:outerShdw>
                </a:effectLst>
              </a:rPr>
              <a:t>Plasma with strong gradients – multiple zones approach  </a:t>
            </a:r>
            <a:endParaRPr lang="ru-RU" sz="2200" b="1" dirty="0">
              <a:solidFill>
                <a:srgbClr val="7030A0"/>
              </a:solidFill>
              <a:effectLst>
                <a:outerShdw blurRad="38100" dist="38100" dir="2700000" algn="tl">
                  <a:srgbClr val="000000">
                    <a:alpha val="43137"/>
                  </a:srgbClr>
                </a:outerShdw>
              </a:effectLst>
            </a:endParaRPr>
          </a:p>
        </p:txBody>
      </p:sp>
      <p:sp>
        <p:nvSpPr>
          <p:cNvPr id="6" name="TextBox 5"/>
          <p:cNvSpPr txBox="1"/>
          <p:nvPr/>
        </p:nvSpPr>
        <p:spPr>
          <a:xfrm>
            <a:off x="206331" y="4880859"/>
            <a:ext cx="3086494" cy="1446536"/>
          </a:xfrm>
          <a:prstGeom prst="rect">
            <a:avLst/>
          </a:prstGeom>
          <a:noFill/>
          <a:ln>
            <a:noFill/>
          </a:ln>
        </p:spPr>
        <p:txBody>
          <a:bodyPr wrap="square" lIns="91424" tIns="45713" rIns="91424" bIns="45713" rtlCol="0">
            <a:spAutoFit/>
          </a:bodyPr>
          <a:lstStyle/>
          <a:p>
            <a:r>
              <a:rPr lang="en-US" b="1" dirty="0" smtClean="0">
                <a:solidFill>
                  <a:srgbClr val="FF0000"/>
                </a:solidFill>
              </a:rPr>
              <a:t>Zone</a:t>
            </a:r>
            <a:r>
              <a:rPr lang="ru-RU" b="1" dirty="0" smtClean="0">
                <a:solidFill>
                  <a:srgbClr val="FF0000"/>
                </a:solidFill>
              </a:rPr>
              <a:t> 1 </a:t>
            </a:r>
            <a:r>
              <a:rPr lang="en-US" b="1" dirty="0" smtClean="0">
                <a:solidFill>
                  <a:srgbClr val="FF0000"/>
                </a:solidFill>
              </a:rPr>
              <a:t> (T</a:t>
            </a:r>
            <a:r>
              <a:rPr lang="en-US" sz="1200" b="1" dirty="0" smtClean="0">
                <a:solidFill>
                  <a:srgbClr val="FF0000"/>
                </a:solidFill>
              </a:rPr>
              <a:t>e </a:t>
            </a:r>
            <a:r>
              <a:rPr lang="en-US" b="1" dirty="0" smtClean="0">
                <a:solidFill>
                  <a:srgbClr val="FF0000"/>
                </a:solidFill>
              </a:rPr>
              <a:t>~ 2-3 keV)</a:t>
            </a:r>
            <a:endParaRPr lang="en-US" b="1" dirty="0">
              <a:solidFill>
                <a:srgbClr val="FF0000"/>
              </a:solidFill>
            </a:endParaRPr>
          </a:p>
          <a:p>
            <a:r>
              <a:rPr lang="en-US" sz="1400" b="1" dirty="0" smtClean="0"/>
              <a:t>High temperature  plasma created by laser pulse on the focal spot area.  Generation of MeV  electrons oscillated though the target  and  bright x-ray photons</a:t>
            </a:r>
            <a:endParaRPr lang="ru-RU" sz="1400" b="1" dirty="0"/>
          </a:p>
        </p:txBody>
      </p:sp>
      <p:sp>
        <p:nvSpPr>
          <p:cNvPr id="21" name="TextBox 20"/>
          <p:cNvSpPr txBox="1"/>
          <p:nvPr/>
        </p:nvSpPr>
        <p:spPr>
          <a:xfrm>
            <a:off x="3358024" y="4880859"/>
            <a:ext cx="2921747" cy="830983"/>
          </a:xfrm>
          <a:prstGeom prst="rect">
            <a:avLst/>
          </a:prstGeom>
          <a:noFill/>
          <a:ln>
            <a:noFill/>
          </a:ln>
        </p:spPr>
        <p:txBody>
          <a:bodyPr wrap="square" lIns="91424" tIns="45713" rIns="91424" bIns="45713" rtlCol="0">
            <a:spAutoFit/>
          </a:bodyPr>
          <a:lstStyle/>
          <a:p>
            <a:r>
              <a:rPr lang="en-US" b="1" dirty="0" smtClean="0">
                <a:solidFill>
                  <a:srgbClr val="FFC000"/>
                </a:solidFill>
              </a:rPr>
              <a:t>Zone</a:t>
            </a:r>
            <a:r>
              <a:rPr lang="ru-RU" b="1" dirty="0" smtClean="0">
                <a:solidFill>
                  <a:srgbClr val="FFC000"/>
                </a:solidFill>
              </a:rPr>
              <a:t> 2 </a:t>
            </a:r>
            <a:r>
              <a:rPr lang="en-US" b="1" dirty="0">
                <a:solidFill>
                  <a:schemeClr val="accent4">
                    <a:lumMod val="75000"/>
                  </a:schemeClr>
                </a:solidFill>
              </a:rPr>
              <a:t>(T</a:t>
            </a:r>
            <a:r>
              <a:rPr lang="en-US" sz="1200" b="1" dirty="0">
                <a:solidFill>
                  <a:schemeClr val="accent4">
                    <a:lumMod val="75000"/>
                  </a:schemeClr>
                </a:solidFill>
              </a:rPr>
              <a:t>e </a:t>
            </a:r>
            <a:r>
              <a:rPr lang="en-US" b="1" dirty="0">
                <a:solidFill>
                  <a:schemeClr val="accent4">
                    <a:lumMod val="75000"/>
                  </a:schemeClr>
                </a:solidFill>
              </a:rPr>
              <a:t>~ </a:t>
            </a:r>
            <a:r>
              <a:rPr lang="en-US" b="1" dirty="0" smtClean="0">
                <a:solidFill>
                  <a:schemeClr val="accent4">
                    <a:lumMod val="75000"/>
                  </a:schemeClr>
                </a:solidFill>
              </a:rPr>
              <a:t>0.1-1 keV</a:t>
            </a:r>
            <a:r>
              <a:rPr lang="en-US" b="1" dirty="0">
                <a:solidFill>
                  <a:schemeClr val="accent4">
                    <a:lumMod val="75000"/>
                  </a:schemeClr>
                </a:solidFill>
              </a:rPr>
              <a:t>)</a:t>
            </a:r>
          </a:p>
          <a:p>
            <a:r>
              <a:rPr lang="en-US" sz="1400" b="1" dirty="0" smtClean="0"/>
              <a:t>Plasma  with Ne close to solid  and Te below  than  plasma in 1 </a:t>
            </a:r>
            <a:r>
              <a:rPr lang="en-US" sz="1400" b="1" dirty="0"/>
              <a:t>Z</a:t>
            </a:r>
            <a:r>
              <a:rPr lang="en-US" sz="1400" b="1" dirty="0" smtClean="0"/>
              <a:t>one.  </a:t>
            </a:r>
            <a:r>
              <a:rPr lang="en-US" sz="1400" b="1" dirty="0"/>
              <a:t> </a:t>
            </a:r>
            <a:endParaRPr lang="ru-RU" sz="1400" b="1" dirty="0"/>
          </a:p>
        </p:txBody>
      </p:sp>
      <p:sp>
        <p:nvSpPr>
          <p:cNvPr id="22" name="TextBox 21"/>
          <p:cNvSpPr txBox="1"/>
          <p:nvPr/>
        </p:nvSpPr>
        <p:spPr>
          <a:xfrm>
            <a:off x="6221505" y="4880859"/>
            <a:ext cx="2921747" cy="1015649"/>
          </a:xfrm>
          <a:prstGeom prst="rect">
            <a:avLst/>
          </a:prstGeom>
          <a:noFill/>
          <a:ln>
            <a:noFill/>
          </a:ln>
        </p:spPr>
        <p:txBody>
          <a:bodyPr wrap="square" lIns="91424" tIns="45713" rIns="91424" bIns="45713" rtlCol="0">
            <a:spAutoFit/>
          </a:bodyPr>
          <a:lstStyle/>
          <a:p>
            <a:r>
              <a:rPr lang="en-US" b="1" dirty="0" smtClean="0">
                <a:solidFill>
                  <a:srgbClr val="7030A0"/>
                </a:solidFill>
              </a:rPr>
              <a:t>Zone</a:t>
            </a:r>
            <a:r>
              <a:rPr lang="ru-RU" b="1" dirty="0" smtClean="0">
                <a:solidFill>
                  <a:srgbClr val="7030A0"/>
                </a:solidFill>
              </a:rPr>
              <a:t> 3 </a:t>
            </a:r>
            <a:r>
              <a:rPr lang="en-US" b="1" dirty="0">
                <a:solidFill>
                  <a:srgbClr val="7030A0"/>
                </a:solidFill>
              </a:rPr>
              <a:t>(T</a:t>
            </a:r>
            <a:r>
              <a:rPr lang="en-US" sz="1200" b="1" dirty="0">
                <a:solidFill>
                  <a:srgbClr val="7030A0"/>
                </a:solidFill>
              </a:rPr>
              <a:t>e </a:t>
            </a:r>
            <a:r>
              <a:rPr lang="en-US" b="1" dirty="0" smtClean="0">
                <a:solidFill>
                  <a:srgbClr val="7030A0"/>
                </a:solidFill>
              </a:rPr>
              <a:t>~ 10-30 eV</a:t>
            </a:r>
            <a:r>
              <a:rPr lang="en-US" b="1" dirty="0">
                <a:solidFill>
                  <a:srgbClr val="7030A0"/>
                </a:solidFill>
              </a:rPr>
              <a:t>)</a:t>
            </a:r>
          </a:p>
          <a:p>
            <a:r>
              <a:rPr lang="en-US" sz="1400" b="1" dirty="0" smtClean="0"/>
              <a:t>Target regions heated mostly be hot electrons  from zone 1.  </a:t>
            </a:r>
            <a:r>
              <a:rPr lang="en-US" sz="1400" b="1" dirty="0"/>
              <a:t> </a:t>
            </a:r>
            <a:r>
              <a:rPr lang="en-US" sz="1400" b="1" dirty="0" smtClean="0"/>
              <a:t>Plasma with lowest  Te.</a:t>
            </a:r>
            <a:endParaRPr lang="ru-RU" sz="1400" b="1" dirty="0"/>
          </a:p>
        </p:txBody>
      </p:sp>
      <p:pic>
        <p:nvPicPr>
          <p:cNvPr id="19" name="Рисунок 18"/>
          <p:cNvPicPr>
            <a:picLocks noChangeAspect="1"/>
          </p:cNvPicPr>
          <p:nvPr/>
        </p:nvPicPr>
        <p:blipFill>
          <a:blip r:embed="rId4" cstate="email"/>
          <a:stretch>
            <a:fillRect/>
          </a:stretch>
        </p:blipFill>
        <p:spPr>
          <a:xfrm>
            <a:off x="69684" y="808780"/>
            <a:ext cx="4396664" cy="3616768"/>
          </a:xfrm>
          <a:prstGeom prst="rect">
            <a:avLst/>
          </a:prstGeom>
        </p:spPr>
      </p:pic>
      <p:sp>
        <p:nvSpPr>
          <p:cNvPr id="20" name="TextBox 19"/>
          <p:cNvSpPr txBox="1"/>
          <p:nvPr/>
        </p:nvSpPr>
        <p:spPr>
          <a:xfrm>
            <a:off x="950384" y="4204095"/>
            <a:ext cx="2949290" cy="307762"/>
          </a:xfrm>
          <a:prstGeom prst="rect">
            <a:avLst/>
          </a:prstGeom>
          <a:solidFill>
            <a:schemeClr val="bg1"/>
          </a:solidFill>
        </p:spPr>
        <p:txBody>
          <a:bodyPr wrap="square" lIns="91424" tIns="45713" rIns="91424" bIns="45713" rtlCol="0">
            <a:spAutoFit/>
          </a:bodyPr>
          <a:lstStyle/>
          <a:p>
            <a:pPr algn="ctr"/>
            <a:r>
              <a:rPr lang="en-US" sz="1400" b="1" dirty="0" smtClean="0"/>
              <a:t>Wavelength </a:t>
            </a:r>
            <a:r>
              <a:rPr lang="ru-RU" sz="1400" b="1" dirty="0" smtClean="0"/>
              <a:t> </a:t>
            </a:r>
            <a:r>
              <a:rPr lang="en-US" sz="1400" b="1" dirty="0" smtClean="0"/>
              <a:t> 8</a:t>
            </a:r>
            <a:r>
              <a:rPr lang="en-US" sz="1400" b="1" baseline="30000" dirty="0" smtClean="0"/>
              <a:t>th</a:t>
            </a:r>
            <a:r>
              <a:rPr lang="en-US" sz="1400" b="1" dirty="0" smtClean="0"/>
              <a:t> ref. order </a:t>
            </a:r>
            <a:r>
              <a:rPr lang="ru-RU" sz="1400" b="1" dirty="0" smtClean="0"/>
              <a:t>(</a:t>
            </a:r>
            <a:r>
              <a:rPr lang="en-US" sz="1400" b="1" dirty="0" smtClean="0"/>
              <a:t>Å</a:t>
            </a:r>
            <a:r>
              <a:rPr lang="ru-RU" sz="1400" b="1" dirty="0" smtClean="0"/>
              <a:t>)</a:t>
            </a:r>
            <a:endParaRPr lang="ru-RU" sz="1400" b="1" dirty="0"/>
          </a:p>
        </p:txBody>
      </p:sp>
      <p:sp>
        <p:nvSpPr>
          <p:cNvPr id="23" name="Прямоугольник 22"/>
          <p:cNvSpPr/>
          <p:nvPr/>
        </p:nvSpPr>
        <p:spPr>
          <a:xfrm>
            <a:off x="251868" y="785133"/>
            <a:ext cx="4054857" cy="219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sp>
        <p:nvSpPr>
          <p:cNvPr id="26" name="TextBox 25"/>
          <p:cNvSpPr txBox="1"/>
          <p:nvPr/>
        </p:nvSpPr>
        <p:spPr>
          <a:xfrm>
            <a:off x="1020655" y="707015"/>
            <a:ext cx="2811244" cy="307762"/>
          </a:xfrm>
          <a:prstGeom prst="rect">
            <a:avLst/>
          </a:prstGeom>
          <a:solidFill>
            <a:schemeClr val="bg1"/>
          </a:solidFill>
        </p:spPr>
        <p:txBody>
          <a:bodyPr wrap="square" lIns="91424" tIns="45713" rIns="91424" bIns="45713" rtlCol="0">
            <a:spAutoFit/>
          </a:bodyPr>
          <a:lstStyle/>
          <a:p>
            <a:pPr algn="ctr"/>
            <a:r>
              <a:rPr lang="en-US" sz="1400" b="1" dirty="0" smtClean="0"/>
              <a:t>Wavelength </a:t>
            </a:r>
            <a:r>
              <a:rPr lang="ru-RU" sz="1400" b="1" dirty="0" smtClean="0"/>
              <a:t> </a:t>
            </a:r>
            <a:r>
              <a:rPr lang="en-US" sz="1400" b="1" dirty="0" smtClean="0"/>
              <a:t> 7</a:t>
            </a:r>
            <a:r>
              <a:rPr lang="en-US" sz="1400" b="1" baseline="30000" dirty="0" smtClean="0"/>
              <a:t>th</a:t>
            </a:r>
            <a:r>
              <a:rPr lang="en-US" sz="1400" b="1" dirty="0" smtClean="0"/>
              <a:t> ref. order </a:t>
            </a:r>
            <a:r>
              <a:rPr lang="ru-RU" sz="1400" b="1" dirty="0" smtClean="0"/>
              <a:t>(</a:t>
            </a:r>
            <a:r>
              <a:rPr lang="en-US" sz="1400" b="1" dirty="0" smtClean="0"/>
              <a:t>Å</a:t>
            </a:r>
            <a:r>
              <a:rPr lang="ru-RU" sz="1400" b="1" dirty="0" smtClean="0"/>
              <a:t>)</a:t>
            </a:r>
            <a:endParaRPr lang="ru-RU" sz="1400" b="1" dirty="0"/>
          </a:p>
        </p:txBody>
      </p:sp>
      <p:sp>
        <p:nvSpPr>
          <p:cNvPr id="27" name="Прямоугольник 26"/>
          <p:cNvSpPr/>
          <p:nvPr/>
        </p:nvSpPr>
        <p:spPr>
          <a:xfrm rot="16200000">
            <a:off x="-1396024" y="2606406"/>
            <a:ext cx="3116344" cy="295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sp>
        <p:nvSpPr>
          <p:cNvPr id="28" name="TextBox 27"/>
          <p:cNvSpPr txBox="1"/>
          <p:nvPr/>
        </p:nvSpPr>
        <p:spPr>
          <a:xfrm rot="16200000">
            <a:off x="-744232" y="2310465"/>
            <a:ext cx="1800589" cy="369318"/>
          </a:xfrm>
          <a:prstGeom prst="rect">
            <a:avLst/>
          </a:prstGeom>
          <a:noFill/>
        </p:spPr>
        <p:txBody>
          <a:bodyPr wrap="none" lIns="91424" tIns="45713" rIns="91424" bIns="45713" rtlCol="0">
            <a:spAutoFit/>
          </a:bodyPr>
          <a:lstStyle/>
          <a:p>
            <a:r>
              <a:rPr lang="en-US" dirty="0" smtClean="0">
                <a:solidFill>
                  <a:srgbClr val="002060"/>
                </a:solidFill>
              </a:rPr>
              <a:t> </a:t>
            </a:r>
            <a:r>
              <a:rPr lang="en-US" sz="1400" b="1" dirty="0"/>
              <a:t>X-ray</a:t>
            </a:r>
            <a:r>
              <a:rPr lang="en-US" dirty="0" smtClean="0">
                <a:solidFill>
                  <a:srgbClr val="002060"/>
                </a:solidFill>
              </a:rPr>
              <a:t> </a:t>
            </a:r>
            <a:r>
              <a:rPr lang="en-US" sz="1400" b="1" dirty="0"/>
              <a:t>Intensity </a:t>
            </a:r>
            <a:r>
              <a:rPr lang="ru-RU" sz="1400" b="1" dirty="0"/>
              <a:t> (</a:t>
            </a:r>
            <a:r>
              <a:rPr lang="en-US" sz="1400" b="1" dirty="0"/>
              <a:t>a.u</a:t>
            </a:r>
            <a:r>
              <a:rPr lang="ru-RU" sz="1400" b="1" dirty="0"/>
              <a:t>.)</a:t>
            </a:r>
          </a:p>
        </p:txBody>
      </p:sp>
      <p:graphicFrame>
        <p:nvGraphicFramePr>
          <p:cNvPr id="269317" name="Object 5"/>
          <p:cNvGraphicFramePr>
            <a:graphicFrameLocks noChangeAspect="1"/>
          </p:cNvGraphicFramePr>
          <p:nvPr/>
        </p:nvGraphicFramePr>
        <p:xfrm>
          <a:off x="3407409" y="5897297"/>
          <a:ext cx="3947661" cy="910176"/>
        </p:xfrm>
        <a:graphic>
          <a:graphicData uri="http://schemas.openxmlformats.org/presentationml/2006/ole">
            <p:oleObj spid="_x0000_s50178" name="Equation" r:id="rId5" imgW="2514600" imgH="711000" progId="">
              <p:embed/>
            </p:oleObj>
          </a:graphicData>
        </a:graphic>
      </p:graphicFrame>
      <p:graphicFrame>
        <p:nvGraphicFramePr>
          <p:cNvPr id="269318" name="Object 6"/>
          <p:cNvGraphicFramePr>
            <a:graphicFrameLocks noChangeAspect="1"/>
          </p:cNvGraphicFramePr>
          <p:nvPr/>
        </p:nvGraphicFramePr>
        <p:xfrm>
          <a:off x="299456" y="6404440"/>
          <a:ext cx="2109932" cy="544377"/>
        </p:xfrm>
        <a:graphic>
          <a:graphicData uri="http://schemas.openxmlformats.org/presentationml/2006/ole">
            <p:oleObj spid="_x0000_s50179" name="Equation" r:id="rId6" imgW="1282680" imgH="406080" progId="">
              <p:embed/>
            </p:oleObj>
          </a:graphicData>
        </a:graphic>
      </p:graphicFrame>
    </p:spTree>
    <p:extLst>
      <p:ext uri="{BB962C8B-B14F-4D97-AF65-F5344CB8AC3E}">
        <p14:creationId xmlns:p14="http://schemas.microsoft.com/office/powerpoint/2010/main" xmlns="" val="2400862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913" y="799194"/>
            <a:ext cx="5916340" cy="646317"/>
          </a:xfrm>
          <a:prstGeom prst="rect">
            <a:avLst/>
          </a:prstGeom>
          <a:noFill/>
        </p:spPr>
        <p:txBody>
          <a:bodyPr wrap="square" lIns="91424" tIns="45713" rIns="91424" bIns="45713" rtlCol="0">
            <a:spAutoFit/>
          </a:bodyPr>
          <a:lstStyle/>
          <a:p>
            <a:r>
              <a:rPr lang="en-US" b="1" dirty="0" smtClean="0">
                <a:solidFill>
                  <a:srgbClr val="C00000"/>
                </a:solidFill>
                <a:latin typeface="Comic Sans MS" panose="030F0702030302020204" pitchFamily="66" charset="0"/>
              </a:rPr>
              <a:t>Experiments at J-KAREN-P (since march 2016)</a:t>
            </a:r>
            <a:r>
              <a:rPr lang="ru-RU" b="1" dirty="0" smtClean="0">
                <a:solidFill>
                  <a:srgbClr val="C00000"/>
                </a:solidFill>
                <a:latin typeface="Comic Sans MS" panose="030F0702030302020204" pitchFamily="66" charset="0"/>
              </a:rPr>
              <a:t> </a:t>
            </a:r>
            <a:endParaRPr lang="en-US" b="1" dirty="0" smtClean="0">
              <a:solidFill>
                <a:srgbClr val="C00000"/>
              </a:solidFill>
              <a:latin typeface="Comic Sans MS" panose="030F0702030302020204" pitchFamily="66" charset="0"/>
            </a:endParaRPr>
          </a:p>
          <a:p>
            <a:r>
              <a:rPr lang="en-US" b="1" dirty="0" smtClean="0">
                <a:solidFill>
                  <a:srgbClr val="C00000"/>
                </a:solidFill>
                <a:latin typeface="Comic Sans MS" panose="030F0702030302020204" pitchFamily="66" charset="0"/>
              </a:rPr>
              <a:t>Kansai Photon Science Institute, Kyoto, Japan</a:t>
            </a:r>
            <a:endParaRPr lang="en-US" b="1" dirty="0">
              <a:solidFill>
                <a:srgbClr val="C00000"/>
              </a:solidFill>
              <a:latin typeface="Comic Sans MS" panose="030F0702030302020204" pitchFamily="66" charset="0"/>
            </a:endParaRPr>
          </a:p>
        </p:txBody>
      </p:sp>
      <p:pic>
        <p:nvPicPr>
          <p:cNvPr id="20" name="Рисунок 19"/>
          <p:cNvPicPr>
            <a:picLocks noChangeAspect="1"/>
          </p:cNvPicPr>
          <p:nvPr/>
        </p:nvPicPr>
        <p:blipFill>
          <a:blip r:embed="rId2" cstate="email"/>
          <a:stretch>
            <a:fillRect/>
          </a:stretch>
        </p:blipFill>
        <p:spPr>
          <a:xfrm>
            <a:off x="7621676" y="731362"/>
            <a:ext cx="1262257" cy="681302"/>
          </a:xfrm>
          <a:prstGeom prst="rect">
            <a:avLst/>
          </a:prstGeom>
        </p:spPr>
      </p:pic>
      <p:pic>
        <p:nvPicPr>
          <p:cNvPr id="21" name="Рисунок 3"/>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261045" y="4406200"/>
            <a:ext cx="3830043" cy="2020887"/>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Прямоугольник 28"/>
          <p:cNvSpPr/>
          <p:nvPr/>
        </p:nvSpPr>
        <p:spPr>
          <a:xfrm>
            <a:off x="4000302" y="1650572"/>
            <a:ext cx="5163076" cy="646317"/>
          </a:xfrm>
          <a:prstGeom prst="rect">
            <a:avLst/>
          </a:prstGeom>
        </p:spPr>
        <p:txBody>
          <a:bodyPr wrap="square" lIns="91424" tIns="45713" rIns="91424" bIns="45713">
            <a:spAutoFit/>
          </a:bodyPr>
          <a:lstStyle/>
          <a:p>
            <a:pPr algn="ctr"/>
            <a:r>
              <a:rPr lang="en-US" dirty="0" smtClean="0"/>
              <a:t> </a:t>
            </a:r>
            <a:r>
              <a:rPr lang="ru-RU" dirty="0" smtClean="0"/>
              <a:t> </a:t>
            </a:r>
            <a:r>
              <a:rPr lang="en-US" b="1" dirty="0">
                <a:solidFill>
                  <a:srgbClr val="002060"/>
                </a:solidFill>
                <a:latin typeface="Comic Sans MS" panose="030F0702030302020204" pitchFamily="66" charset="0"/>
              </a:rPr>
              <a:t> </a:t>
            </a:r>
            <a:r>
              <a:rPr lang="en-US" b="1" dirty="0" smtClean="0">
                <a:solidFill>
                  <a:srgbClr val="002060"/>
                </a:solidFill>
                <a:latin typeface="Comic Sans MS" panose="030F0702030302020204" pitchFamily="66" charset="0"/>
              </a:rPr>
              <a:t>High resolution X-ray spectrometers  coupled with CCDs, 2 channels</a:t>
            </a:r>
            <a:endParaRPr lang="ru-RU" b="1" dirty="0">
              <a:solidFill>
                <a:srgbClr val="002060"/>
              </a:solidFill>
              <a:latin typeface="Comic Sans MS" panose="030F0702030302020204" pitchFamily="66" charset="0"/>
            </a:endParaRPr>
          </a:p>
        </p:txBody>
      </p:sp>
      <p:sp>
        <p:nvSpPr>
          <p:cNvPr id="2" name="Прямоугольник 1"/>
          <p:cNvSpPr/>
          <p:nvPr/>
        </p:nvSpPr>
        <p:spPr>
          <a:xfrm>
            <a:off x="523045" y="2841218"/>
            <a:ext cx="2905891" cy="369318"/>
          </a:xfrm>
          <a:prstGeom prst="rect">
            <a:avLst/>
          </a:prstGeom>
        </p:spPr>
        <p:txBody>
          <a:bodyPr wrap="none" lIns="91424" tIns="45713" rIns="91424" bIns="45713">
            <a:spAutoFit/>
          </a:bodyPr>
          <a:lstStyle/>
          <a:p>
            <a:r>
              <a:rPr lang="en-US" b="1" dirty="0" smtClean="0"/>
              <a:t>Laser power  </a:t>
            </a:r>
            <a:r>
              <a:rPr lang="en-US" b="1" dirty="0" err="1" smtClean="0"/>
              <a:t>P</a:t>
            </a:r>
            <a:r>
              <a:rPr lang="en-US" sz="1200" b="1" dirty="0" err="1" smtClean="0"/>
              <a:t>laser</a:t>
            </a:r>
            <a:r>
              <a:rPr lang="ru-RU" b="1" dirty="0" smtClean="0"/>
              <a:t>= </a:t>
            </a:r>
            <a:r>
              <a:rPr lang="en-US" b="1" dirty="0" smtClean="0"/>
              <a:t>0.35 PW</a:t>
            </a:r>
            <a:r>
              <a:rPr lang="ru-RU" b="1" dirty="0" smtClean="0"/>
              <a:t> </a:t>
            </a:r>
            <a:endParaRPr lang="ru-RU" b="1" dirty="0"/>
          </a:p>
        </p:txBody>
      </p:sp>
      <p:sp>
        <p:nvSpPr>
          <p:cNvPr id="17" name="Прямоугольник 16"/>
          <p:cNvSpPr/>
          <p:nvPr/>
        </p:nvSpPr>
        <p:spPr>
          <a:xfrm>
            <a:off x="523044" y="3192385"/>
            <a:ext cx="3217195" cy="369318"/>
          </a:xfrm>
          <a:prstGeom prst="rect">
            <a:avLst/>
          </a:prstGeom>
        </p:spPr>
        <p:txBody>
          <a:bodyPr wrap="none" lIns="91424" tIns="45713" rIns="91424" bIns="45713">
            <a:spAutoFit/>
          </a:bodyPr>
          <a:lstStyle/>
          <a:p>
            <a:r>
              <a:rPr lang="en-US" b="1" dirty="0" smtClean="0"/>
              <a:t>Laser contrast up to </a:t>
            </a:r>
            <a:r>
              <a:rPr lang="en-US" b="1" dirty="0" err="1" smtClean="0"/>
              <a:t>C</a:t>
            </a:r>
            <a:r>
              <a:rPr lang="en-US" sz="1200" b="1" dirty="0" err="1" smtClean="0"/>
              <a:t>laser</a:t>
            </a:r>
            <a:r>
              <a:rPr lang="en-US" b="1" dirty="0" smtClean="0"/>
              <a:t> ~</a:t>
            </a:r>
            <a:r>
              <a:rPr lang="ru-RU" b="1" dirty="0" smtClean="0"/>
              <a:t> </a:t>
            </a:r>
            <a:r>
              <a:rPr lang="en-US" b="1" dirty="0" smtClean="0"/>
              <a:t>10</a:t>
            </a:r>
            <a:r>
              <a:rPr lang="en-US" altLang="ja-JP" b="1" baseline="30000" dirty="0">
                <a:latin typeface="Calibri" pitchFamily="34" charset="0"/>
                <a:sym typeface="Symbol" pitchFamily="18" charset="2"/>
              </a:rPr>
              <a:t>12</a:t>
            </a:r>
            <a:r>
              <a:rPr lang="ru-RU" b="1" dirty="0" smtClean="0"/>
              <a:t> </a:t>
            </a:r>
            <a:endParaRPr lang="ru-RU" b="1" dirty="0"/>
          </a:p>
        </p:txBody>
      </p:sp>
      <p:sp>
        <p:nvSpPr>
          <p:cNvPr id="22" name="Прямоугольник 21"/>
          <p:cNvSpPr/>
          <p:nvPr/>
        </p:nvSpPr>
        <p:spPr>
          <a:xfrm>
            <a:off x="523045" y="3543554"/>
            <a:ext cx="2380941" cy="369318"/>
          </a:xfrm>
          <a:prstGeom prst="rect">
            <a:avLst/>
          </a:prstGeom>
        </p:spPr>
        <p:txBody>
          <a:bodyPr wrap="none" lIns="91424" tIns="45713" rIns="91424" bIns="45713">
            <a:spAutoFit/>
          </a:bodyPr>
          <a:lstStyle/>
          <a:p>
            <a:r>
              <a:rPr lang="en-US" b="1" dirty="0" smtClean="0"/>
              <a:t>Pulse duration τ ~</a:t>
            </a:r>
            <a:r>
              <a:rPr lang="ru-RU" b="1" dirty="0" smtClean="0"/>
              <a:t> </a:t>
            </a:r>
            <a:r>
              <a:rPr lang="en-US" b="1" dirty="0" smtClean="0"/>
              <a:t>40 fs</a:t>
            </a:r>
            <a:endParaRPr lang="ru-RU" b="1" dirty="0"/>
          </a:p>
        </p:txBody>
      </p:sp>
      <p:sp>
        <p:nvSpPr>
          <p:cNvPr id="7" name="Прямоугольник 6"/>
          <p:cNvSpPr/>
          <p:nvPr/>
        </p:nvSpPr>
        <p:spPr>
          <a:xfrm>
            <a:off x="523044" y="2490051"/>
            <a:ext cx="2426273" cy="369318"/>
          </a:xfrm>
          <a:prstGeom prst="rect">
            <a:avLst/>
          </a:prstGeom>
        </p:spPr>
        <p:txBody>
          <a:bodyPr wrap="none" lIns="91424" tIns="45713" rIns="91424" bIns="45713">
            <a:spAutoFit/>
          </a:bodyPr>
          <a:lstStyle/>
          <a:p>
            <a:r>
              <a:rPr lang="en-US" b="1" dirty="0" smtClean="0"/>
              <a:t>Wavelength </a:t>
            </a:r>
            <a:r>
              <a:rPr lang="ru-RU" b="1" dirty="0" smtClean="0"/>
              <a:t>λ</a:t>
            </a:r>
            <a:r>
              <a:rPr lang="ru-RU" b="1" dirty="0"/>
              <a:t>= 800 </a:t>
            </a:r>
            <a:r>
              <a:rPr lang="en-US" b="1" dirty="0" smtClean="0"/>
              <a:t>nm</a:t>
            </a:r>
            <a:r>
              <a:rPr lang="ru-RU" b="1" dirty="0" smtClean="0"/>
              <a:t> </a:t>
            </a:r>
            <a:endParaRPr lang="ru-RU" b="1" dirty="0"/>
          </a:p>
        </p:txBody>
      </p:sp>
      <p:sp>
        <p:nvSpPr>
          <p:cNvPr id="8" name="Прямоугольник 7"/>
          <p:cNvSpPr/>
          <p:nvPr/>
        </p:nvSpPr>
        <p:spPr>
          <a:xfrm>
            <a:off x="523044" y="2138881"/>
            <a:ext cx="2022701" cy="369318"/>
          </a:xfrm>
          <a:prstGeom prst="rect">
            <a:avLst/>
          </a:prstGeom>
        </p:spPr>
        <p:txBody>
          <a:bodyPr wrap="none" lIns="91424" tIns="45713" rIns="91424" bIns="45713">
            <a:spAutoFit/>
          </a:bodyPr>
          <a:lstStyle/>
          <a:p>
            <a:r>
              <a:rPr lang="en-US" b="1" dirty="0" err="1" smtClean="0"/>
              <a:t>Ti:Sapphire</a:t>
            </a:r>
            <a:r>
              <a:rPr lang="ru-RU" b="1" dirty="0" smtClean="0"/>
              <a:t>, </a:t>
            </a:r>
            <a:r>
              <a:rPr lang="en-US" b="1" dirty="0"/>
              <a:t>OPCPA</a:t>
            </a:r>
            <a:endParaRPr lang="ru-RU" b="1" dirty="0"/>
          </a:p>
        </p:txBody>
      </p:sp>
      <p:sp>
        <p:nvSpPr>
          <p:cNvPr id="9" name="Прямоугольник 8"/>
          <p:cNvSpPr/>
          <p:nvPr/>
        </p:nvSpPr>
        <p:spPr>
          <a:xfrm>
            <a:off x="241153" y="1746708"/>
            <a:ext cx="3265605" cy="369318"/>
          </a:xfrm>
          <a:prstGeom prst="rect">
            <a:avLst/>
          </a:prstGeom>
        </p:spPr>
        <p:txBody>
          <a:bodyPr wrap="none" lIns="91424" tIns="45713" rIns="91424" bIns="45713">
            <a:spAutoFit/>
          </a:bodyPr>
          <a:lstStyle/>
          <a:p>
            <a:r>
              <a:rPr lang="en-US" b="1" u="sng" dirty="0" smtClean="0">
                <a:solidFill>
                  <a:srgbClr val="002060"/>
                </a:solidFill>
                <a:latin typeface="Comic Sans MS" panose="030F0702030302020204" pitchFamily="66" charset="0"/>
              </a:rPr>
              <a:t> J-KAREN-P laser facility</a:t>
            </a:r>
            <a:r>
              <a:rPr lang="ru-RU" b="1" u="sng" dirty="0" smtClean="0">
                <a:solidFill>
                  <a:srgbClr val="002060"/>
                </a:solidFill>
                <a:latin typeface="Comic Sans MS" panose="030F0702030302020204" pitchFamily="66" charset="0"/>
              </a:rPr>
              <a:t>:</a:t>
            </a:r>
            <a:endParaRPr lang="ru-RU" b="1" u="sng" dirty="0">
              <a:solidFill>
                <a:srgbClr val="002060"/>
              </a:solidFill>
              <a:latin typeface="Comic Sans MS" panose="030F0702030302020204" pitchFamily="66" charset="0"/>
            </a:endParaRPr>
          </a:p>
        </p:txBody>
      </p:sp>
      <p:sp>
        <p:nvSpPr>
          <p:cNvPr id="23" name="Прямоугольник 22"/>
          <p:cNvSpPr/>
          <p:nvPr/>
        </p:nvSpPr>
        <p:spPr>
          <a:xfrm>
            <a:off x="523045" y="3894723"/>
            <a:ext cx="3166668" cy="369318"/>
          </a:xfrm>
          <a:prstGeom prst="rect">
            <a:avLst/>
          </a:prstGeom>
        </p:spPr>
        <p:txBody>
          <a:bodyPr wrap="none" lIns="91424" tIns="45713" rIns="91424" bIns="45713">
            <a:spAutoFit/>
          </a:bodyPr>
          <a:lstStyle/>
          <a:p>
            <a:r>
              <a:rPr lang="en-US" b="1" dirty="0" smtClean="0"/>
              <a:t>Energy on target </a:t>
            </a:r>
            <a:r>
              <a:rPr lang="en-US" b="1" dirty="0"/>
              <a:t> </a:t>
            </a:r>
            <a:r>
              <a:rPr lang="en-US" b="1" dirty="0" smtClean="0"/>
              <a:t> up to </a:t>
            </a:r>
            <a:r>
              <a:rPr lang="ru-RU" b="1" dirty="0" smtClean="0"/>
              <a:t> Е</a:t>
            </a:r>
            <a:r>
              <a:rPr lang="en-US" b="1" dirty="0" smtClean="0"/>
              <a:t>~</a:t>
            </a:r>
            <a:r>
              <a:rPr lang="ru-RU" b="1" dirty="0" smtClean="0"/>
              <a:t> 14</a:t>
            </a:r>
            <a:r>
              <a:rPr lang="en-US" b="1" dirty="0" smtClean="0"/>
              <a:t> </a:t>
            </a:r>
            <a:r>
              <a:rPr lang="en-US" b="1" dirty="0"/>
              <a:t>J</a:t>
            </a:r>
            <a:endParaRPr lang="ru-RU" b="1" dirty="0"/>
          </a:p>
        </p:txBody>
      </p:sp>
      <p:sp>
        <p:nvSpPr>
          <p:cNvPr id="24" name="AutoShape 15"/>
          <p:cNvSpPr>
            <a:spLocks noChangeArrowheads="1"/>
          </p:cNvSpPr>
          <p:nvPr/>
        </p:nvSpPr>
        <p:spPr bwMode="auto">
          <a:xfrm>
            <a:off x="312319" y="2219353"/>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25" name="AutoShape 15"/>
          <p:cNvSpPr>
            <a:spLocks noChangeArrowheads="1"/>
          </p:cNvSpPr>
          <p:nvPr/>
        </p:nvSpPr>
        <p:spPr bwMode="auto">
          <a:xfrm>
            <a:off x="312319" y="2571070"/>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28" name="AutoShape 15"/>
          <p:cNvSpPr>
            <a:spLocks noChangeArrowheads="1"/>
          </p:cNvSpPr>
          <p:nvPr/>
        </p:nvSpPr>
        <p:spPr bwMode="auto">
          <a:xfrm>
            <a:off x="312319" y="2922787"/>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30" name="AutoShape 15"/>
          <p:cNvSpPr>
            <a:spLocks noChangeArrowheads="1"/>
          </p:cNvSpPr>
          <p:nvPr/>
        </p:nvSpPr>
        <p:spPr bwMode="auto">
          <a:xfrm>
            <a:off x="312319" y="3274504"/>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31" name="AutoShape 15"/>
          <p:cNvSpPr>
            <a:spLocks noChangeArrowheads="1"/>
          </p:cNvSpPr>
          <p:nvPr/>
        </p:nvSpPr>
        <p:spPr bwMode="auto">
          <a:xfrm>
            <a:off x="312319" y="3626221"/>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sp>
        <p:nvSpPr>
          <p:cNvPr id="32" name="AutoShape 15"/>
          <p:cNvSpPr>
            <a:spLocks noChangeArrowheads="1"/>
          </p:cNvSpPr>
          <p:nvPr/>
        </p:nvSpPr>
        <p:spPr bwMode="auto">
          <a:xfrm>
            <a:off x="312319" y="3977938"/>
            <a:ext cx="215900" cy="21587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13" tIns="45707" rIns="91413" bIns="45707" anchor="ctr"/>
          <a:lstStyle/>
          <a:p>
            <a:endParaRPr lang="en-US" dirty="0"/>
          </a:p>
        </p:txBody>
      </p:sp>
      <p:pic>
        <p:nvPicPr>
          <p:cNvPr id="6" name="Рисунок 5"/>
          <p:cNvPicPr>
            <a:picLocks noChangeAspect="1"/>
          </p:cNvPicPr>
          <p:nvPr/>
        </p:nvPicPr>
        <p:blipFill>
          <a:blip r:embed="rId4" cstate="email"/>
          <a:stretch>
            <a:fillRect/>
          </a:stretch>
        </p:blipFill>
        <p:spPr>
          <a:xfrm>
            <a:off x="4262128" y="2278550"/>
            <a:ext cx="4862496" cy="2719396"/>
          </a:xfrm>
          <a:prstGeom prst="rect">
            <a:avLst/>
          </a:prstGeom>
        </p:spPr>
      </p:pic>
      <p:pic>
        <p:nvPicPr>
          <p:cNvPr id="10" name="Рисунок 9"/>
          <p:cNvPicPr>
            <a:picLocks noChangeAspect="1"/>
          </p:cNvPicPr>
          <p:nvPr/>
        </p:nvPicPr>
        <p:blipFill>
          <a:blip r:embed="rId5" cstate="email"/>
          <a:stretch>
            <a:fillRect/>
          </a:stretch>
        </p:blipFill>
        <p:spPr>
          <a:xfrm>
            <a:off x="4262128" y="4207793"/>
            <a:ext cx="4901248" cy="2297232"/>
          </a:xfrm>
          <a:prstGeom prst="rect">
            <a:avLst/>
          </a:prstGeom>
        </p:spPr>
      </p:pic>
      <p:sp>
        <p:nvSpPr>
          <p:cNvPr id="5" name="TextBox 4"/>
          <p:cNvSpPr txBox="1"/>
          <p:nvPr/>
        </p:nvSpPr>
        <p:spPr>
          <a:xfrm>
            <a:off x="6361496" y="6172979"/>
            <a:ext cx="2579264" cy="369318"/>
          </a:xfrm>
          <a:prstGeom prst="rect">
            <a:avLst/>
          </a:prstGeom>
          <a:noFill/>
        </p:spPr>
        <p:txBody>
          <a:bodyPr wrap="none" lIns="91424" tIns="45713" rIns="91424" bIns="45713" rtlCol="0">
            <a:spAutoFit/>
          </a:bodyPr>
          <a:lstStyle/>
          <a:p>
            <a:r>
              <a:rPr lang="en-US" dirty="0" smtClean="0"/>
              <a:t> FSSR in vacuum chamber</a:t>
            </a:r>
            <a:endParaRPr lang="ru-RU" dirty="0"/>
          </a:p>
        </p:txBody>
      </p:sp>
      <p:sp>
        <p:nvSpPr>
          <p:cNvPr id="11" name="Прямоугольник 10"/>
          <p:cNvSpPr/>
          <p:nvPr/>
        </p:nvSpPr>
        <p:spPr>
          <a:xfrm>
            <a:off x="1372842" y="150045"/>
            <a:ext cx="5710057" cy="477040"/>
          </a:xfrm>
          <a:prstGeom prst="rect">
            <a:avLst/>
          </a:prstGeom>
          <a:noFill/>
        </p:spPr>
        <p:txBody>
          <a:bodyPr wrap="none" lIns="91424" tIns="45713" rIns="91424" bIns="45713">
            <a:spAutoFit/>
          </a:bodyPr>
          <a:lstStyle/>
          <a:p>
            <a:r>
              <a:rPr lang="en-US" sz="2500" b="1" dirty="0">
                <a:solidFill>
                  <a:srgbClr val="7030A0"/>
                </a:solidFill>
                <a:effectLst>
                  <a:outerShdw blurRad="38100" dist="38100" dir="2700000" algn="tl">
                    <a:srgbClr val="000000">
                      <a:alpha val="43137"/>
                    </a:srgbClr>
                  </a:outerShdw>
                </a:effectLst>
              </a:rPr>
              <a:t>Experiments </a:t>
            </a:r>
            <a:r>
              <a:rPr lang="en-US" sz="2500" b="1" dirty="0" smtClean="0">
                <a:solidFill>
                  <a:srgbClr val="7030A0"/>
                </a:solidFill>
                <a:effectLst>
                  <a:outerShdw blurRad="38100" dist="38100" dir="2700000" algn="tl">
                    <a:srgbClr val="000000">
                      <a:alpha val="43137"/>
                    </a:srgbClr>
                  </a:outerShdw>
                </a:effectLst>
              </a:rPr>
              <a:t>with </a:t>
            </a:r>
            <a:r>
              <a:rPr lang="en-US" sz="2500" b="1" dirty="0">
                <a:solidFill>
                  <a:srgbClr val="7030A0"/>
                </a:solidFill>
                <a:effectLst>
                  <a:outerShdw blurRad="38100" dist="38100" dir="2700000" algn="tl">
                    <a:srgbClr val="000000">
                      <a:alpha val="43137"/>
                    </a:srgbClr>
                  </a:outerShdw>
                </a:effectLst>
              </a:rPr>
              <a:t>J-KAREN-P Laser facility</a:t>
            </a:r>
            <a:endParaRPr lang="ru-RU" sz="25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41495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45671" y="492501"/>
            <a:ext cx="8798346" cy="5184545"/>
          </a:xfrm>
          <a:prstGeom prst="rect">
            <a:avLst/>
          </a:prstGeom>
          <a:noFill/>
          <a:ln>
            <a:noFill/>
          </a:ln>
        </p:spPr>
      </p:pic>
      <p:sp>
        <p:nvSpPr>
          <p:cNvPr id="3" name="TextBox 2"/>
          <p:cNvSpPr txBox="1"/>
          <p:nvPr/>
        </p:nvSpPr>
        <p:spPr>
          <a:xfrm>
            <a:off x="420104" y="576253"/>
            <a:ext cx="2195953" cy="430873"/>
          </a:xfrm>
          <a:prstGeom prst="rect">
            <a:avLst/>
          </a:prstGeom>
          <a:solidFill>
            <a:schemeClr val="bg1"/>
          </a:solidFill>
        </p:spPr>
        <p:txBody>
          <a:bodyPr wrap="none" lIns="91424" tIns="45713" rIns="91424" bIns="45713" rtlCol="0">
            <a:spAutoFit/>
          </a:bodyPr>
          <a:lstStyle/>
          <a:p>
            <a:r>
              <a:rPr lang="en-US" sz="2200" b="1" i="1" dirty="0" err="1" smtClean="0">
                <a:solidFill>
                  <a:srgbClr val="C00000"/>
                </a:solidFill>
              </a:rPr>
              <a:t>I</a:t>
            </a:r>
            <a:r>
              <a:rPr lang="en-US" sz="2200" b="1" i="1" baseline="-25000" dirty="0" err="1" smtClean="0">
                <a:solidFill>
                  <a:srgbClr val="C00000"/>
                </a:solidFill>
              </a:rPr>
              <a:t>las</a:t>
            </a:r>
            <a:r>
              <a:rPr lang="en-US" sz="2200" b="1" i="1" dirty="0" smtClean="0">
                <a:solidFill>
                  <a:srgbClr val="C00000"/>
                </a:solidFill>
              </a:rPr>
              <a:t> = 3e21 W/cm</a:t>
            </a:r>
            <a:r>
              <a:rPr lang="en-US" sz="2200" b="1" i="1" baseline="30000" dirty="0" smtClean="0">
                <a:solidFill>
                  <a:srgbClr val="C00000"/>
                </a:solidFill>
              </a:rPr>
              <a:t>2</a:t>
            </a:r>
            <a:endParaRPr lang="en-US" sz="2200" b="1" i="1" baseline="30000" dirty="0">
              <a:solidFill>
                <a:srgbClr val="C00000"/>
              </a:solidFill>
            </a:endParaRPr>
          </a:p>
        </p:txBody>
      </p:sp>
      <p:graphicFrame>
        <p:nvGraphicFramePr>
          <p:cNvPr id="4" name="Таблица 3"/>
          <p:cNvGraphicFramePr>
            <a:graphicFrameLocks noGrp="1"/>
          </p:cNvGraphicFramePr>
          <p:nvPr/>
        </p:nvGraphicFramePr>
        <p:xfrm>
          <a:off x="115404" y="5245746"/>
          <a:ext cx="5552363" cy="1580400"/>
        </p:xfrm>
        <a:graphic>
          <a:graphicData uri="http://schemas.openxmlformats.org/drawingml/2006/table">
            <a:tbl>
              <a:tblPr/>
              <a:tblGrid>
                <a:gridCol w="1179834"/>
                <a:gridCol w="1115888"/>
                <a:gridCol w="1115888"/>
                <a:gridCol w="1103790"/>
                <a:gridCol w="1036963"/>
              </a:tblGrid>
              <a:tr h="230380">
                <a:tc>
                  <a:txBody>
                    <a:bodyPr/>
                    <a:lstStyle/>
                    <a:p>
                      <a:pPr algn="ctr">
                        <a:spcAft>
                          <a:spcPts val="0"/>
                        </a:spcAft>
                      </a:pPr>
                      <a:r>
                        <a:rPr lang="ru-RU" sz="1300" b="1" dirty="0" err="1">
                          <a:solidFill>
                            <a:srgbClr val="000000"/>
                          </a:solidFill>
                          <a:latin typeface="+mn-lt"/>
                          <a:ea typeface="DejaVu Sans"/>
                          <a:cs typeface="Liberation Sans"/>
                        </a:rPr>
                        <a:t>Zone</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300" b="1" dirty="0">
                          <a:solidFill>
                            <a:srgbClr val="000000"/>
                          </a:solidFill>
                          <a:latin typeface="+mn-lt"/>
                          <a:ea typeface="DejaVu Sans"/>
                          <a:cs typeface="Liberation Sans"/>
                        </a:rPr>
                        <a:t>1</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7C80"/>
                    </a:solidFill>
                  </a:tcPr>
                </a:tc>
                <a:tc>
                  <a:txBody>
                    <a:bodyPr/>
                    <a:lstStyle/>
                    <a:p>
                      <a:pPr algn="ctr">
                        <a:spcAft>
                          <a:spcPts val="0"/>
                        </a:spcAft>
                      </a:pPr>
                      <a:r>
                        <a:rPr lang="ru-RU" sz="1300" b="1" dirty="0">
                          <a:solidFill>
                            <a:srgbClr val="000000"/>
                          </a:solidFill>
                          <a:latin typeface="+mn-lt"/>
                          <a:ea typeface="DejaVu Sans"/>
                          <a:cs typeface="Liberation Sans"/>
                        </a:rPr>
                        <a:t>2.1</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ru-RU" sz="1300" b="1" dirty="0">
                          <a:solidFill>
                            <a:srgbClr val="000000"/>
                          </a:solidFill>
                          <a:latin typeface="+mn-lt"/>
                          <a:ea typeface="DejaVu Sans"/>
                          <a:cs typeface="Liberation Sans"/>
                        </a:rPr>
                        <a:t>2.2</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CC66"/>
                    </a:solidFill>
                  </a:tcPr>
                </a:tc>
                <a:tc>
                  <a:txBody>
                    <a:bodyPr/>
                    <a:lstStyle/>
                    <a:p>
                      <a:pPr algn="ctr">
                        <a:spcAft>
                          <a:spcPts val="0"/>
                        </a:spcAft>
                      </a:pPr>
                      <a:r>
                        <a:rPr lang="ru-RU" sz="1300" b="1" dirty="0">
                          <a:solidFill>
                            <a:srgbClr val="000000"/>
                          </a:solidFill>
                          <a:latin typeface="+mn-lt"/>
                          <a:ea typeface="DejaVu Sans"/>
                          <a:cs typeface="Liberation Sans"/>
                        </a:rPr>
                        <a:t>3</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1">
                        <a:lumMod val="60000"/>
                        <a:lumOff val="40000"/>
                      </a:schemeClr>
                    </a:solidFill>
                  </a:tcPr>
                </a:tc>
              </a:tr>
              <a:tr h="230380">
                <a:tc>
                  <a:txBody>
                    <a:bodyPr/>
                    <a:lstStyle/>
                    <a:p>
                      <a:pPr algn="ctr">
                        <a:spcAft>
                          <a:spcPts val="0"/>
                        </a:spcAft>
                      </a:pPr>
                      <a:r>
                        <a:rPr lang="en-US" sz="1300" b="1" i="1" dirty="0">
                          <a:solidFill>
                            <a:srgbClr val="000000"/>
                          </a:solidFill>
                          <a:latin typeface="+mn-lt"/>
                          <a:ea typeface="DejaVu Sans"/>
                          <a:cs typeface="Liberation Sans"/>
                        </a:rPr>
                        <a:t>N</a:t>
                      </a:r>
                      <a:r>
                        <a:rPr lang="en-US" sz="1300" b="1" i="1" baseline="-25000" dirty="0">
                          <a:solidFill>
                            <a:srgbClr val="000000"/>
                          </a:solidFill>
                          <a:latin typeface="+mn-lt"/>
                          <a:ea typeface="DejaVu Sans"/>
                          <a:cs typeface="Liberation Sans"/>
                        </a:rPr>
                        <a:t>i</a:t>
                      </a:r>
                      <a:r>
                        <a:rPr lang="en-US" sz="1300" b="1" i="1" dirty="0">
                          <a:solidFill>
                            <a:srgbClr val="000000"/>
                          </a:solidFill>
                          <a:latin typeface="+mn-lt"/>
                          <a:ea typeface="DejaVu Sans"/>
                          <a:cs typeface="Liberation Sans"/>
                        </a:rPr>
                        <a:t> </a:t>
                      </a:r>
                      <a:r>
                        <a:rPr lang="en-US" sz="1300" b="1" dirty="0">
                          <a:solidFill>
                            <a:srgbClr val="000000"/>
                          </a:solidFill>
                          <a:latin typeface="+mn-lt"/>
                          <a:ea typeface="DejaVu Sans"/>
                          <a:cs typeface="Liberation Sans"/>
                        </a:rPr>
                        <a:t>(cm</a:t>
                      </a:r>
                      <a:r>
                        <a:rPr lang="en-US" sz="1300" b="1" baseline="30000" dirty="0">
                          <a:solidFill>
                            <a:srgbClr val="000000"/>
                          </a:solidFill>
                          <a:latin typeface="+mn-lt"/>
                          <a:ea typeface="DejaVu Sans"/>
                          <a:cs typeface="Liberation Sans"/>
                        </a:rPr>
                        <a:t>-3</a:t>
                      </a:r>
                      <a:r>
                        <a:rPr lang="en-US" sz="1300" b="1" dirty="0">
                          <a:solidFill>
                            <a:srgbClr val="000000"/>
                          </a:solidFill>
                          <a:latin typeface="+mn-lt"/>
                          <a:ea typeface="DejaVu Sans"/>
                          <a:cs typeface="Liberation Sans"/>
                        </a:rPr>
                        <a:t>)</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a:solidFill>
                            <a:srgbClr val="000000"/>
                          </a:solidFill>
                          <a:latin typeface="+mn-lt"/>
                          <a:ea typeface="DejaVu Sans"/>
                          <a:cs typeface="Liberation Sans"/>
                        </a:rPr>
                        <a:t>2×10</a:t>
                      </a:r>
                      <a:r>
                        <a:rPr lang="en-US" sz="1300" b="1" baseline="30000" dirty="0">
                          <a:solidFill>
                            <a:srgbClr val="000000"/>
                          </a:solidFill>
                          <a:latin typeface="+mn-lt"/>
                          <a:ea typeface="DejaVu Sans"/>
                          <a:cs typeface="Liberation Sans"/>
                        </a:rPr>
                        <a:t>21</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8×10</a:t>
                      </a:r>
                      <a:r>
                        <a:rPr lang="en-US" sz="1300" b="1" baseline="30000">
                          <a:solidFill>
                            <a:srgbClr val="000000"/>
                          </a:solidFill>
                          <a:latin typeface="+mn-lt"/>
                          <a:ea typeface="DejaVu Sans"/>
                          <a:cs typeface="Liberation Sans"/>
                        </a:rPr>
                        <a:t>22</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8×10</a:t>
                      </a:r>
                      <a:r>
                        <a:rPr lang="en-US" sz="1300" b="1" baseline="30000">
                          <a:solidFill>
                            <a:srgbClr val="000000"/>
                          </a:solidFill>
                          <a:latin typeface="+mn-lt"/>
                          <a:ea typeface="DejaVu Sans"/>
                          <a:cs typeface="Liberation Sans"/>
                        </a:rPr>
                        <a:t>22</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8×10</a:t>
                      </a:r>
                      <a:r>
                        <a:rPr lang="en-US" sz="1300" b="1" baseline="30000">
                          <a:solidFill>
                            <a:srgbClr val="000000"/>
                          </a:solidFill>
                          <a:latin typeface="+mn-lt"/>
                          <a:ea typeface="DejaVu Sans"/>
                          <a:cs typeface="Liberation Sans"/>
                        </a:rPr>
                        <a:t>22</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30380">
                <a:tc>
                  <a:txBody>
                    <a:bodyPr/>
                    <a:lstStyle/>
                    <a:p>
                      <a:pPr algn="ctr">
                        <a:spcAft>
                          <a:spcPts val="0"/>
                        </a:spcAft>
                      </a:pPr>
                      <a:r>
                        <a:rPr lang="en-US" sz="1300" b="1" i="1">
                          <a:solidFill>
                            <a:srgbClr val="000000"/>
                          </a:solidFill>
                          <a:latin typeface="+mn-lt"/>
                          <a:ea typeface="DejaVu Sans"/>
                          <a:cs typeface="Liberation Sans"/>
                        </a:rPr>
                        <a:t>N</a:t>
                      </a:r>
                      <a:r>
                        <a:rPr lang="en-US" sz="1300" b="1" i="1" baseline="-25000">
                          <a:solidFill>
                            <a:srgbClr val="000000"/>
                          </a:solidFill>
                          <a:latin typeface="+mn-lt"/>
                          <a:ea typeface="DejaVu Sans"/>
                          <a:cs typeface="Liberation Sans"/>
                        </a:rPr>
                        <a:t>e</a:t>
                      </a:r>
                      <a:r>
                        <a:rPr lang="en-US" sz="1300" b="1" i="1">
                          <a:solidFill>
                            <a:srgbClr val="000000"/>
                          </a:solidFill>
                          <a:latin typeface="+mn-lt"/>
                          <a:ea typeface="DejaVu Sans"/>
                          <a:cs typeface="Liberation Sans"/>
                        </a:rPr>
                        <a:t> </a:t>
                      </a:r>
                      <a:r>
                        <a:rPr lang="en-US" sz="1300" b="1">
                          <a:solidFill>
                            <a:srgbClr val="000000"/>
                          </a:solidFill>
                          <a:latin typeface="+mn-lt"/>
                          <a:ea typeface="DejaVu Sans"/>
                          <a:cs typeface="Liberation Sans"/>
                        </a:rPr>
                        <a:t>(cm</a:t>
                      </a:r>
                      <a:r>
                        <a:rPr lang="en-US" sz="1300" b="1" baseline="30000">
                          <a:solidFill>
                            <a:srgbClr val="000000"/>
                          </a:solidFill>
                          <a:latin typeface="+mn-lt"/>
                          <a:ea typeface="DejaVu Sans"/>
                          <a:cs typeface="Liberation Sans"/>
                        </a:rPr>
                        <a:t>-3</a:t>
                      </a:r>
                      <a:r>
                        <a:rPr lang="en-US" sz="1300" b="1">
                          <a:solidFill>
                            <a:srgbClr val="000000"/>
                          </a:solidFill>
                          <a:latin typeface="+mn-lt"/>
                          <a:ea typeface="DejaVu Sans"/>
                          <a:cs typeface="Liberation Sans"/>
                        </a:rPr>
                        <a:t>)</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smtClean="0">
                          <a:solidFill>
                            <a:srgbClr val="000000"/>
                          </a:solidFill>
                          <a:latin typeface="+mn-lt"/>
                          <a:ea typeface="DejaVu Sans"/>
                          <a:cs typeface="Liberation Sans"/>
                        </a:rPr>
                        <a:t>5×10</a:t>
                      </a:r>
                      <a:r>
                        <a:rPr lang="en-US" sz="1300" b="1" baseline="30000" dirty="0" smtClean="0">
                          <a:solidFill>
                            <a:srgbClr val="000000"/>
                          </a:solidFill>
                          <a:latin typeface="+mn-lt"/>
                          <a:ea typeface="DejaVu Sans"/>
                          <a:cs typeface="Liberation Sans"/>
                        </a:rPr>
                        <a:t>22</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smtClean="0">
                          <a:solidFill>
                            <a:srgbClr val="000000"/>
                          </a:solidFill>
                          <a:latin typeface="+mn-lt"/>
                          <a:ea typeface="DejaVu Sans"/>
                          <a:cs typeface="Liberation Sans"/>
                        </a:rPr>
                        <a:t>5×10</a:t>
                      </a:r>
                      <a:r>
                        <a:rPr lang="en-US" sz="1300" b="1" baseline="30000" dirty="0" smtClean="0">
                          <a:solidFill>
                            <a:srgbClr val="000000"/>
                          </a:solidFill>
                          <a:latin typeface="+mn-lt"/>
                          <a:ea typeface="DejaVu Sans"/>
                          <a:cs typeface="Liberation Sans"/>
                        </a:rPr>
                        <a:t>23</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smtClean="0">
                          <a:solidFill>
                            <a:srgbClr val="000000"/>
                          </a:solidFill>
                          <a:latin typeface="+mn-lt"/>
                          <a:ea typeface="DejaVu Sans"/>
                          <a:cs typeface="Liberation Sans"/>
                        </a:rPr>
                        <a:t>5×10</a:t>
                      </a:r>
                      <a:r>
                        <a:rPr lang="en-US" sz="1300" b="1" baseline="30000" dirty="0" smtClean="0">
                          <a:solidFill>
                            <a:srgbClr val="000000"/>
                          </a:solidFill>
                          <a:latin typeface="+mn-lt"/>
                          <a:ea typeface="DejaVu Sans"/>
                          <a:cs typeface="Liberation Sans"/>
                        </a:rPr>
                        <a:t>23</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smtClean="0">
                          <a:solidFill>
                            <a:srgbClr val="000000"/>
                          </a:solidFill>
                          <a:latin typeface="+mn-lt"/>
                          <a:ea typeface="DejaVu Sans"/>
                          <a:cs typeface="Liberation Sans"/>
                        </a:rPr>
                        <a:t>2.3×10</a:t>
                      </a:r>
                      <a:r>
                        <a:rPr lang="en-US" sz="1300" b="1" baseline="30000" dirty="0" smtClean="0">
                          <a:solidFill>
                            <a:srgbClr val="000000"/>
                          </a:solidFill>
                          <a:latin typeface="+mn-lt"/>
                          <a:ea typeface="DejaVu Sans"/>
                          <a:cs typeface="Liberation Sans"/>
                        </a:rPr>
                        <a:t>23</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30380">
                <a:tc>
                  <a:txBody>
                    <a:bodyPr/>
                    <a:lstStyle/>
                    <a:p>
                      <a:pPr algn="ctr">
                        <a:spcAft>
                          <a:spcPts val="0"/>
                        </a:spcAft>
                      </a:pPr>
                      <a:r>
                        <a:rPr lang="en-US" sz="1300" b="1" i="1">
                          <a:solidFill>
                            <a:srgbClr val="000000"/>
                          </a:solidFill>
                          <a:latin typeface="+mn-lt"/>
                          <a:ea typeface="DejaVu Sans"/>
                          <a:cs typeface="Liberation Sans"/>
                        </a:rPr>
                        <a:t>T</a:t>
                      </a:r>
                      <a:r>
                        <a:rPr lang="en-US" sz="1300" b="1" i="1" baseline="-25000">
                          <a:solidFill>
                            <a:srgbClr val="000000"/>
                          </a:solidFill>
                          <a:latin typeface="+mn-lt"/>
                          <a:ea typeface="DejaVu Sans"/>
                          <a:cs typeface="Liberation Sans"/>
                        </a:rPr>
                        <a:t>e</a:t>
                      </a:r>
                      <a:r>
                        <a:rPr lang="en-US" sz="1300" b="1">
                          <a:solidFill>
                            <a:srgbClr val="000000"/>
                          </a:solidFill>
                          <a:latin typeface="+mn-lt"/>
                          <a:ea typeface="DejaVu Sans"/>
                          <a:cs typeface="Liberation Sans"/>
                        </a:rPr>
                        <a:t> (eV)</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smtClean="0">
                          <a:solidFill>
                            <a:srgbClr val="000000"/>
                          </a:solidFill>
                          <a:latin typeface="+mn-lt"/>
                          <a:ea typeface="DejaVu Sans"/>
                          <a:cs typeface="Liberation Sans"/>
                        </a:rPr>
                        <a:t>2200 </a:t>
                      </a:r>
                      <a:r>
                        <a:rPr lang="en-US" sz="1300" b="1" dirty="0">
                          <a:solidFill>
                            <a:srgbClr val="000000"/>
                          </a:solidFill>
                          <a:latin typeface="+mn-lt"/>
                          <a:ea typeface="DejaVu Sans"/>
                          <a:cs typeface="Liberation Sans"/>
                        </a:rPr>
                        <a:t>(±120)</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smtClean="0">
                          <a:solidFill>
                            <a:srgbClr val="000000"/>
                          </a:solidFill>
                          <a:latin typeface="+mn-lt"/>
                          <a:ea typeface="DejaVu Sans"/>
                          <a:cs typeface="Liberation Sans"/>
                        </a:rPr>
                        <a:t>1100</a:t>
                      </a:r>
                      <a:r>
                        <a:rPr lang="en-US" sz="1300" b="1" dirty="0">
                          <a:solidFill>
                            <a:srgbClr val="000000"/>
                          </a:solidFill>
                          <a:latin typeface="+mn-lt"/>
                          <a:ea typeface="DejaVu Sans"/>
                          <a:cs typeface="Liberation Sans"/>
                        </a:rPr>
                        <a:t>(±100)</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smtClean="0">
                          <a:solidFill>
                            <a:srgbClr val="000000"/>
                          </a:solidFill>
                          <a:latin typeface="+mn-lt"/>
                          <a:ea typeface="DejaVu Sans"/>
                          <a:cs typeface="Liberation Sans"/>
                        </a:rPr>
                        <a:t>300</a:t>
                      </a:r>
                      <a:r>
                        <a:rPr lang="en-US" sz="1300" b="1" dirty="0">
                          <a:solidFill>
                            <a:srgbClr val="000000"/>
                          </a:solidFill>
                          <a:latin typeface="+mn-lt"/>
                          <a:ea typeface="DejaVu Sans"/>
                          <a:cs typeface="Liberation Sans"/>
                        </a:rPr>
                        <a:t>(±50)</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20 (±5)</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30380">
                <a:tc>
                  <a:txBody>
                    <a:bodyPr/>
                    <a:lstStyle/>
                    <a:p>
                      <a:pPr algn="ctr">
                        <a:spcAft>
                          <a:spcPts val="0"/>
                        </a:spcAft>
                      </a:pPr>
                      <a:r>
                        <a:rPr lang="en-US" sz="1300" b="1">
                          <a:solidFill>
                            <a:srgbClr val="000000"/>
                          </a:solidFill>
                          <a:latin typeface="+mn-lt"/>
                          <a:ea typeface="DejaVu Sans"/>
                          <a:cs typeface="Liberation Sans"/>
                        </a:rPr>
                        <a:t> </a:t>
                      </a:r>
                      <a:r>
                        <a:rPr lang="en-US" sz="1300" b="1" i="1">
                          <a:solidFill>
                            <a:srgbClr val="000000"/>
                          </a:solidFill>
                          <a:latin typeface="+mn-lt"/>
                          <a:ea typeface="DejaVu Sans"/>
                          <a:cs typeface="Liberation Sans"/>
                        </a:rPr>
                        <a:t>T</a:t>
                      </a:r>
                      <a:r>
                        <a:rPr lang="en-US" sz="1300" b="1" i="1" baseline="-25000">
                          <a:solidFill>
                            <a:srgbClr val="000000"/>
                          </a:solidFill>
                          <a:latin typeface="+mn-lt"/>
                          <a:ea typeface="DejaVu Sans"/>
                          <a:cs typeface="Liberation Sans"/>
                        </a:rPr>
                        <a:t>hot</a:t>
                      </a:r>
                      <a:r>
                        <a:rPr lang="en-US" sz="1300" b="1" i="1">
                          <a:solidFill>
                            <a:srgbClr val="000000"/>
                          </a:solidFill>
                          <a:latin typeface="+mn-lt"/>
                          <a:ea typeface="DejaVu Sans"/>
                          <a:cs typeface="Liberation Sans"/>
                        </a:rPr>
                        <a:t> </a:t>
                      </a:r>
                      <a:r>
                        <a:rPr lang="en-US" sz="1300" b="1">
                          <a:solidFill>
                            <a:srgbClr val="000000"/>
                          </a:solidFill>
                          <a:latin typeface="+mn-lt"/>
                          <a:ea typeface="DejaVu Sans"/>
                          <a:cs typeface="Liberation Sans"/>
                        </a:rPr>
                        <a:t>(keV)</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0.1%, 10 keV</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0.1%, 10 keV</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0.11%, 10 keV</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0.1%, 10 keV</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428500">
                <a:tc>
                  <a:txBody>
                    <a:bodyPr/>
                    <a:lstStyle/>
                    <a:p>
                      <a:pPr algn="ctr">
                        <a:spcAft>
                          <a:spcPts val="0"/>
                        </a:spcAft>
                      </a:pPr>
                      <a:r>
                        <a:rPr lang="en-US" sz="1300" b="1">
                          <a:solidFill>
                            <a:srgbClr val="000000"/>
                          </a:solidFill>
                          <a:latin typeface="+mn-lt"/>
                          <a:ea typeface="DejaVu Sans"/>
                          <a:cs typeface="Liberation Sans"/>
                        </a:rPr>
                        <a:t>Electron energy density (J/cm</a:t>
                      </a:r>
                      <a:r>
                        <a:rPr lang="en-US" sz="1300" b="1" baseline="30000">
                          <a:solidFill>
                            <a:srgbClr val="000000"/>
                          </a:solidFill>
                          <a:latin typeface="+mn-lt"/>
                          <a:ea typeface="DejaVu Sans"/>
                          <a:cs typeface="Liberation Sans"/>
                        </a:rPr>
                        <a:t>3</a:t>
                      </a:r>
                      <a:r>
                        <a:rPr lang="en-US" sz="1300" b="1">
                          <a:solidFill>
                            <a:srgbClr val="000000"/>
                          </a:solidFill>
                          <a:latin typeface="+mn-lt"/>
                          <a:ea typeface="DejaVu Sans"/>
                          <a:cs typeface="Liberation Sans"/>
                        </a:rPr>
                        <a:t>)</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1.04 ×10</a:t>
                      </a:r>
                      <a:r>
                        <a:rPr lang="en-US" sz="1300" b="1" baseline="30000">
                          <a:solidFill>
                            <a:srgbClr val="000000"/>
                          </a:solidFill>
                          <a:latin typeface="+mn-lt"/>
                          <a:ea typeface="DejaVu Sans"/>
                          <a:cs typeface="Liberation Sans"/>
                        </a:rPr>
                        <a:t>7</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a:solidFill>
                            <a:srgbClr val="000000"/>
                          </a:solidFill>
                          <a:latin typeface="+mn-lt"/>
                          <a:ea typeface="DejaVu Sans"/>
                          <a:cs typeface="Liberation Sans"/>
                        </a:rPr>
                        <a:t>1.6 ×10</a:t>
                      </a:r>
                      <a:r>
                        <a:rPr lang="en-US" sz="1300" b="1" baseline="30000" dirty="0">
                          <a:solidFill>
                            <a:srgbClr val="000000"/>
                          </a:solidFill>
                          <a:latin typeface="+mn-lt"/>
                          <a:ea typeface="DejaVu Sans"/>
                          <a:cs typeface="Liberation Sans"/>
                        </a:rPr>
                        <a:t>8</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a:solidFill>
                            <a:srgbClr val="000000"/>
                          </a:solidFill>
                          <a:latin typeface="+mn-lt"/>
                          <a:ea typeface="DejaVu Sans"/>
                          <a:cs typeface="Liberation Sans"/>
                        </a:rPr>
                        <a:t>5×10</a:t>
                      </a:r>
                      <a:r>
                        <a:rPr lang="en-US" sz="1300" b="1" baseline="30000">
                          <a:solidFill>
                            <a:srgbClr val="000000"/>
                          </a:solidFill>
                          <a:latin typeface="+mn-lt"/>
                          <a:ea typeface="DejaVu Sans"/>
                          <a:cs typeface="Liberation Sans"/>
                        </a:rPr>
                        <a:t>7</a:t>
                      </a:r>
                      <a:endParaRPr lang="en-US" sz="16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300" b="1" dirty="0">
                          <a:solidFill>
                            <a:srgbClr val="000000"/>
                          </a:solidFill>
                          <a:latin typeface="+mn-lt"/>
                          <a:ea typeface="DejaVu Sans"/>
                          <a:cs typeface="Liberation Sans"/>
                        </a:rPr>
                        <a:t>9.</a:t>
                      </a:r>
                      <a:r>
                        <a:rPr lang="ru-RU" sz="1300" b="1" dirty="0">
                          <a:solidFill>
                            <a:srgbClr val="000000"/>
                          </a:solidFill>
                          <a:latin typeface="+mn-lt"/>
                          <a:ea typeface="DejaVu Sans"/>
                          <a:cs typeface="Liberation Sans"/>
                        </a:rPr>
                        <a:t>3</a:t>
                      </a:r>
                      <a:r>
                        <a:rPr lang="en-US" sz="1300" b="1" dirty="0">
                          <a:solidFill>
                            <a:srgbClr val="000000"/>
                          </a:solidFill>
                          <a:latin typeface="+mn-lt"/>
                          <a:ea typeface="DejaVu Sans"/>
                          <a:cs typeface="Liberation Sans"/>
                        </a:rPr>
                        <a:t>×10</a:t>
                      </a:r>
                      <a:r>
                        <a:rPr lang="en-US" sz="1300" b="1" baseline="30000" dirty="0">
                          <a:solidFill>
                            <a:srgbClr val="000000"/>
                          </a:solidFill>
                          <a:latin typeface="+mn-lt"/>
                          <a:ea typeface="DejaVu Sans"/>
                          <a:cs typeface="Liberation Sans"/>
                        </a:rPr>
                        <a:t>5</a:t>
                      </a:r>
                      <a:endParaRPr lang="en-US" sz="16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bl>
          </a:graphicData>
        </a:graphic>
      </p:graphicFrame>
      <p:sp>
        <p:nvSpPr>
          <p:cNvPr id="5" name="TextBox 4"/>
          <p:cNvSpPr txBox="1"/>
          <p:nvPr/>
        </p:nvSpPr>
        <p:spPr>
          <a:xfrm>
            <a:off x="-201218" y="0"/>
            <a:ext cx="9535804" cy="427375"/>
          </a:xfrm>
          <a:prstGeom prst="rect">
            <a:avLst/>
          </a:prstGeom>
          <a:noFill/>
        </p:spPr>
        <p:txBody>
          <a:bodyPr wrap="square" lIns="91424" tIns="45713" rIns="91424" bIns="45713">
            <a:spAutoFit/>
          </a:bodyPr>
          <a:lstStyle/>
          <a:p>
            <a:pPr algn="ctr">
              <a:defRPr/>
            </a:pPr>
            <a:r>
              <a:rPr lang="en-US" sz="2200" b="1" dirty="0" smtClean="0">
                <a:solidFill>
                  <a:srgbClr val="7030A0"/>
                </a:solidFill>
                <a:latin typeface="Comic Sans MS" panose="030F0702030302020204" pitchFamily="66" charset="0"/>
              </a:rPr>
              <a:t>Integrated spectra and revealed plasma parameters</a:t>
            </a:r>
            <a:endParaRPr lang="ru-RU" b="1" dirty="0">
              <a:solidFill>
                <a:srgbClr val="7030A0"/>
              </a:solidFill>
              <a:latin typeface="Comic Sans MS" panose="030F0702030302020204" pitchFamily="66" charset="0"/>
            </a:endParaRPr>
          </a:p>
        </p:txBody>
      </p:sp>
      <p:sp>
        <p:nvSpPr>
          <p:cNvPr id="6" name="Овал 5"/>
          <p:cNvSpPr/>
          <p:nvPr/>
        </p:nvSpPr>
        <p:spPr>
          <a:xfrm>
            <a:off x="1318048" y="5621414"/>
            <a:ext cx="1103287" cy="374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54" tIns="41477" rIns="82954" bIns="41477"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3" cstate="email">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951299" y="2100764"/>
            <a:ext cx="3241345" cy="4501864"/>
          </a:xfrm>
          <a:prstGeom prst="rect">
            <a:avLst/>
          </a:prstGeom>
          <a:noFill/>
          <a:ln>
            <a:noFill/>
          </a:ln>
        </p:spPr>
      </p:pic>
      <p:sp>
        <p:nvSpPr>
          <p:cNvPr id="7" name="TextBox 6"/>
          <p:cNvSpPr txBox="1"/>
          <p:nvPr/>
        </p:nvSpPr>
        <p:spPr>
          <a:xfrm>
            <a:off x="845709" y="1574838"/>
            <a:ext cx="1784126" cy="553992"/>
          </a:xfrm>
          <a:prstGeom prst="rect">
            <a:avLst/>
          </a:prstGeom>
          <a:noFill/>
        </p:spPr>
        <p:txBody>
          <a:bodyPr wrap="none" lIns="91432" tIns="45717" rIns="91432" bIns="45717" rtlCol="0">
            <a:spAutoFit/>
          </a:bodyPr>
          <a:lstStyle/>
          <a:p>
            <a:pPr algn="ctr"/>
            <a:r>
              <a:rPr lang="en-US" sz="1500" b="1" dirty="0" smtClean="0">
                <a:solidFill>
                  <a:srgbClr val="7030A0"/>
                </a:solidFill>
              </a:rPr>
              <a:t>Critical density</a:t>
            </a:r>
          </a:p>
          <a:p>
            <a:pPr algn="ctr"/>
            <a:r>
              <a:rPr lang="en-US" sz="1500" b="1" dirty="0" smtClean="0">
                <a:solidFill>
                  <a:srgbClr val="7030A0"/>
                </a:solidFill>
              </a:rPr>
              <a:t>No optical thickness</a:t>
            </a:r>
            <a:endParaRPr lang="en-US" sz="1500" b="1" dirty="0">
              <a:solidFill>
                <a:srgbClr val="7030A0"/>
              </a:solidFill>
            </a:endParaRPr>
          </a:p>
        </p:txBody>
      </p:sp>
      <p:pic>
        <p:nvPicPr>
          <p:cNvPr id="8" name="Рисунок 7"/>
          <p:cNvPicPr/>
          <p:nvPr/>
        </p:nvPicPr>
        <p:blipFill>
          <a:blip r:embed="rId4" cstate="email">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075987" y="2188546"/>
            <a:ext cx="3122635" cy="4460304"/>
          </a:xfrm>
          <a:prstGeom prst="rect">
            <a:avLst/>
          </a:prstGeom>
          <a:noFill/>
          <a:ln>
            <a:noFill/>
          </a:ln>
        </p:spPr>
      </p:pic>
      <p:pic>
        <p:nvPicPr>
          <p:cNvPr id="2" name="Рисунок 1"/>
          <p:cNvPicPr/>
          <p:nvPr/>
        </p:nvPicPr>
        <p:blipFill>
          <a:blip r:embed="rId5" cstate="email">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325" y="2172081"/>
            <a:ext cx="3224410" cy="4453770"/>
          </a:xfrm>
          <a:prstGeom prst="rect">
            <a:avLst/>
          </a:prstGeom>
          <a:noFill/>
          <a:ln>
            <a:noFill/>
          </a:ln>
        </p:spPr>
      </p:pic>
      <p:sp>
        <p:nvSpPr>
          <p:cNvPr id="9" name="TextBox 8"/>
          <p:cNvSpPr txBox="1"/>
          <p:nvPr/>
        </p:nvSpPr>
        <p:spPr>
          <a:xfrm>
            <a:off x="3624866" y="1574838"/>
            <a:ext cx="2246176" cy="569381"/>
          </a:xfrm>
          <a:prstGeom prst="rect">
            <a:avLst/>
          </a:prstGeom>
          <a:noFill/>
        </p:spPr>
        <p:txBody>
          <a:bodyPr wrap="none" lIns="91432" tIns="45717" rIns="91432" bIns="45717" rtlCol="0">
            <a:spAutoFit/>
          </a:bodyPr>
          <a:lstStyle/>
          <a:p>
            <a:pPr algn="ctr"/>
            <a:r>
              <a:rPr lang="en-US" sz="1500" b="1" dirty="0" smtClean="0">
                <a:solidFill>
                  <a:srgbClr val="7030A0"/>
                </a:solidFill>
              </a:rPr>
              <a:t>Relativistic critical density</a:t>
            </a:r>
          </a:p>
          <a:p>
            <a:pPr algn="ctr"/>
            <a:r>
              <a:rPr lang="en-US" sz="1500" b="1" dirty="0" smtClean="0">
                <a:solidFill>
                  <a:srgbClr val="7030A0"/>
                </a:solidFill>
              </a:rPr>
              <a:t>Optical depth 2 um</a:t>
            </a:r>
            <a:endParaRPr lang="en-US" sz="1500" b="1" dirty="0">
              <a:solidFill>
                <a:srgbClr val="7030A0"/>
              </a:solidFill>
            </a:endParaRPr>
          </a:p>
        </p:txBody>
      </p:sp>
      <p:sp>
        <p:nvSpPr>
          <p:cNvPr id="10" name="TextBox 9"/>
          <p:cNvSpPr txBox="1"/>
          <p:nvPr/>
        </p:nvSpPr>
        <p:spPr>
          <a:xfrm>
            <a:off x="6774841" y="1574838"/>
            <a:ext cx="1857095" cy="553992"/>
          </a:xfrm>
          <a:prstGeom prst="rect">
            <a:avLst/>
          </a:prstGeom>
          <a:noFill/>
        </p:spPr>
        <p:txBody>
          <a:bodyPr wrap="none" lIns="91432" tIns="45717" rIns="91432" bIns="45717" rtlCol="0">
            <a:spAutoFit/>
          </a:bodyPr>
          <a:lstStyle/>
          <a:p>
            <a:pPr algn="ctr"/>
            <a:r>
              <a:rPr lang="en-US" sz="1500" b="1" dirty="0" smtClean="0">
                <a:solidFill>
                  <a:srgbClr val="C00000"/>
                </a:solidFill>
              </a:rPr>
              <a:t>Solid density</a:t>
            </a:r>
          </a:p>
          <a:p>
            <a:pPr algn="ctr"/>
            <a:r>
              <a:rPr lang="en-US" sz="1500" b="1" dirty="0" smtClean="0">
                <a:solidFill>
                  <a:srgbClr val="7030A0"/>
                </a:solidFill>
              </a:rPr>
              <a:t>Optical depth 0.5 um</a:t>
            </a:r>
            <a:endParaRPr lang="en-US" sz="1500" b="1" dirty="0">
              <a:solidFill>
                <a:srgbClr val="7030A0"/>
              </a:solidFill>
            </a:endParaRPr>
          </a:p>
        </p:txBody>
      </p:sp>
      <p:sp>
        <p:nvSpPr>
          <p:cNvPr id="11" name="TextBox 10"/>
          <p:cNvSpPr txBox="1"/>
          <p:nvPr/>
        </p:nvSpPr>
        <p:spPr>
          <a:xfrm>
            <a:off x="-201218" y="29478"/>
            <a:ext cx="9535804" cy="427368"/>
          </a:xfrm>
          <a:prstGeom prst="rect">
            <a:avLst/>
          </a:prstGeom>
          <a:noFill/>
        </p:spPr>
        <p:txBody>
          <a:bodyPr wrap="square" lIns="91424" tIns="45713" rIns="91424" bIns="45713">
            <a:spAutoFit/>
          </a:bodyPr>
          <a:lstStyle/>
          <a:p>
            <a:pPr algn="ctr">
              <a:defRPr/>
            </a:pPr>
            <a:r>
              <a:rPr lang="en-US" sz="2200" b="1" dirty="0" smtClean="0">
                <a:solidFill>
                  <a:srgbClr val="7030A0"/>
                </a:solidFill>
                <a:latin typeface="Comic Sans MS" panose="030F0702030302020204" pitchFamily="66" charset="0"/>
              </a:rPr>
              <a:t>Measured spectra - revealing plasma parameters </a:t>
            </a:r>
            <a:endParaRPr lang="ru-RU" b="1" dirty="0">
              <a:solidFill>
                <a:srgbClr val="7030A0"/>
              </a:solidFill>
              <a:latin typeface="Comic Sans MS" panose="030F0702030302020204" pitchFamily="66" charset="0"/>
            </a:endParaRPr>
          </a:p>
        </p:txBody>
      </p:sp>
      <p:sp>
        <p:nvSpPr>
          <p:cNvPr id="12" name="TextBox 11"/>
          <p:cNvSpPr txBox="1"/>
          <p:nvPr/>
        </p:nvSpPr>
        <p:spPr>
          <a:xfrm>
            <a:off x="452010" y="846371"/>
            <a:ext cx="3792801" cy="430873"/>
          </a:xfrm>
          <a:prstGeom prst="rect">
            <a:avLst/>
          </a:prstGeom>
          <a:solidFill>
            <a:schemeClr val="bg1"/>
          </a:solidFill>
        </p:spPr>
        <p:txBody>
          <a:bodyPr wrap="none" lIns="91424" tIns="45713" rIns="91424" bIns="45713" rtlCol="0">
            <a:spAutoFit/>
          </a:bodyPr>
          <a:lstStyle/>
          <a:p>
            <a:r>
              <a:rPr lang="en-US" sz="2200" b="1" i="1" dirty="0" err="1" smtClean="0">
                <a:solidFill>
                  <a:srgbClr val="C00000"/>
                </a:solidFill>
              </a:rPr>
              <a:t>I</a:t>
            </a:r>
            <a:r>
              <a:rPr lang="en-US" sz="2200" b="1" i="1" baseline="-25000" dirty="0" err="1" smtClean="0">
                <a:solidFill>
                  <a:srgbClr val="C00000"/>
                </a:solidFill>
              </a:rPr>
              <a:t>las</a:t>
            </a:r>
            <a:r>
              <a:rPr lang="en-US" sz="2200" b="1" i="1" dirty="0" smtClean="0">
                <a:solidFill>
                  <a:srgbClr val="C00000"/>
                </a:solidFill>
              </a:rPr>
              <a:t> = 9e21 W/cm</a:t>
            </a:r>
            <a:r>
              <a:rPr lang="en-US" sz="2200" b="1" i="1" baseline="30000" dirty="0" smtClean="0">
                <a:solidFill>
                  <a:srgbClr val="C00000"/>
                </a:solidFill>
              </a:rPr>
              <a:t>2 </a:t>
            </a:r>
            <a:r>
              <a:rPr lang="en-US" b="1" i="1" dirty="0" smtClean="0">
                <a:solidFill>
                  <a:srgbClr val="7030A0"/>
                </a:solidFill>
              </a:rPr>
              <a:t>– Fe 5 um target</a:t>
            </a:r>
            <a:endParaRPr lang="en-US" b="1" i="1" baseline="300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email">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35380" y="1205535"/>
            <a:ext cx="4828556" cy="3818938"/>
          </a:xfrm>
          <a:prstGeom prst="rect">
            <a:avLst/>
          </a:prstGeom>
          <a:noFill/>
          <a:ln>
            <a:noFill/>
          </a:ln>
        </p:spPr>
      </p:pic>
      <p:pic>
        <p:nvPicPr>
          <p:cNvPr id="3" name="Рисунок 2"/>
          <p:cNvPicPr/>
          <p:nvPr/>
        </p:nvPicPr>
        <p:blipFill>
          <a:blip r:embed="rId3" cstate="email">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03035" y="562243"/>
            <a:ext cx="5331149" cy="4403105"/>
          </a:xfrm>
          <a:prstGeom prst="rect">
            <a:avLst/>
          </a:prstGeom>
          <a:noFill/>
          <a:ln>
            <a:noFill/>
          </a:ln>
        </p:spPr>
      </p:pic>
      <p:pic>
        <p:nvPicPr>
          <p:cNvPr id="5" name="Рисунок 4"/>
          <p:cNvPicPr/>
          <p:nvPr/>
        </p:nvPicPr>
        <p:blipFill>
          <a:blip r:embed="rId4" cstate="email">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951299" y="2100764"/>
            <a:ext cx="3241345" cy="4501864"/>
          </a:xfrm>
          <a:prstGeom prst="rect">
            <a:avLst/>
          </a:prstGeom>
          <a:noFill/>
          <a:ln>
            <a:noFill/>
          </a:ln>
        </p:spPr>
      </p:pic>
      <p:sp>
        <p:nvSpPr>
          <p:cNvPr id="6" name="TextBox 5"/>
          <p:cNvSpPr txBox="1"/>
          <p:nvPr/>
        </p:nvSpPr>
        <p:spPr>
          <a:xfrm>
            <a:off x="6774841" y="1623965"/>
            <a:ext cx="1857095" cy="553992"/>
          </a:xfrm>
          <a:prstGeom prst="rect">
            <a:avLst/>
          </a:prstGeom>
          <a:noFill/>
        </p:spPr>
        <p:txBody>
          <a:bodyPr wrap="none" lIns="91432" tIns="45717" rIns="91432" bIns="45717" rtlCol="0">
            <a:spAutoFit/>
          </a:bodyPr>
          <a:lstStyle/>
          <a:p>
            <a:pPr algn="ctr"/>
            <a:r>
              <a:rPr lang="en-US" sz="1500" b="1" dirty="0" smtClean="0">
                <a:solidFill>
                  <a:srgbClr val="C00000"/>
                </a:solidFill>
              </a:rPr>
              <a:t>Solid density</a:t>
            </a:r>
          </a:p>
          <a:p>
            <a:pPr algn="ctr"/>
            <a:r>
              <a:rPr lang="en-US" sz="1500" b="1" dirty="0" smtClean="0">
                <a:solidFill>
                  <a:srgbClr val="7030A0"/>
                </a:solidFill>
              </a:rPr>
              <a:t>Optical depth 0.5 um</a:t>
            </a:r>
            <a:endParaRPr lang="en-US" sz="1500" b="1" dirty="0">
              <a:solidFill>
                <a:srgbClr val="7030A0"/>
              </a:solidFill>
            </a:endParaRPr>
          </a:p>
        </p:txBody>
      </p:sp>
      <p:pic>
        <p:nvPicPr>
          <p:cNvPr id="4" name="Рисунок 3"/>
          <p:cNvPicPr/>
          <p:nvPr/>
        </p:nvPicPr>
        <p:blipFill>
          <a:blip r:embed="rId5" cstate="email">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448969" y="1200323"/>
            <a:ext cx="3690665" cy="5444317"/>
          </a:xfrm>
          <a:prstGeom prst="rect">
            <a:avLst/>
          </a:prstGeom>
          <a:noFill/>
          <a:ln>
            <a:noFill/>
          </a:ln>
        </p:spPr>
      </p:pic>
      <p:sp>
        <p:nvSpPr>
          <p:cNvPr id="7" name="TextBox 6"/>
          <p:cNvSpPr txBox="1"/>
          <p:nvPr/>
        </p:nvSpPr>
        <p:spPr>
          <a:xfrm>
            <a:off x="-201218" y="0"/>
            <a:ext cx="9535804" cy="427375"/>
          </a:xfrm>
          <a:prstGeom prst="rect">
            <a:avLst/>
          </a:prstGeom>
          <a:noFill/>
        </p:spPr>
        <p:txBody>
          <a:bodyPr wrap="square" lIns="91424" tIns="45713" rIns="91424" bIns="45713">
            <a:spAutoFit/>
          </a:bodyPr>
          <a:lstStyle/>
          <a:p>
            <a:pPr algn="ctr">
              <a:defRPr/>
            </a:pPr>
            <a:r>
              <a:rPr lang="en-US" sz="2200" b="1" dirty="0" smtClean="0">
                <a:solidFill>
                  <a:srgbClr val="7030A0"/>
                </a:solidFill>
                <a:latin typeface="Comic Sans MS" panose="030F0702030302020204" pitchFamily="66" charset="0"/>
              </a:rPr>
              <a:t>Integrated spectra and revealed plasma parameters</a:t>
            </a:r>
            <a:endParaRPr lang="ru-RU" b="1" dirty="0">
              <a:solidFill>
                <a:srgbClr val="7030A0"/>
              </a:solidFill>
              <a:latin typeface="Comic Sans MS" panose="030F0702030302020204" pitchFamily="66" charset="0"/>
            </a:endParaRPr>
          </a:p>
        </p:txBody>
      </p:sp>
      <p:sp>
        <p:nvSpPr>
          <p:cNvPr id="8" name="TextBox 7"/>
          <p:cNvSpPr txBox="1"/>
          <p:nvPr/>
        </p:nvSpPr>
        <p:spPr>
          <a:xfrm>
            <a:off x="5530524" y="770577"/>
            <a:ext cx="3428535" cy="369318"/>
          </a:xfrm>
          <a:prstGeom prst="rect">
            <a:avLst/>
          </a:prstGeom>
          <a:solidFill>
            <a:schemeClr val="bg1"/>
          </a:solidFill>
        </p:spPr>
        <p:txBody>
          <a:bodyPr wrap="none" lIns="91424" tIns="45713" rIns="91424" bIns="45713" rtlCol="0">
            <a:spAutoFit/>
          </a:bodyPr>
          <a:lstStyle/>
          <a:p>
            <a:r>
              <a:rPr lang="en-US" b="1" i="1" dirty="0" err="1" smtClean="0">
                <a:solidFill>
                  <a:srgbClr val="C00000"/>
                </a:solidFill>
              </a:rPr>
              <a:t>I</a:t>
            </a:r>
            <a:r>
              <a:rPr lang="en-US" b="1" i="1" baseline="-25000" dirty="0" err="1" smtClean="0">
                <a:solidFill>
                  <a:srgbClr val="C00000"/>
                </a:solidFill>
              </a:rPr>
              <a:t>las</a:t>
            </a:r>
            <a:r>
              <a:rPr lang="en-US" b="1" i="1" dirty="0" smtClean="0">
                <a:solidFill>
                  <a:srgbClr val="C00000"/>
                </a:solidFill>
              </a:rPr>
              <a:t> = 9e21 W/cm</a:t>
            </a:r>
            <a:r>
              <a:rPr lang="en-US" b="1" i="1" baseline="30000" dirty="0" smtClean="0">
                <a:solidFill>
                  <a:srgbClr val="C00000"/>
                </a:solidFill>
              </a:rPr>
              <a:t>2 </a:t>
            </a:r>
            <a:r>
              <a:rPr lang="en-US" b="1" i="1" dirty="0" smtClean="0">
                <a:solidFill>
                  <a:srgbClr val="7030A0"/>
                </a:solidFill>
              </a:rPr>
              <a:t>– Fe 5 um target</a:t>
            </a:r>
            <a:endParaRPr lang="en-US" b="1" i="1" baseline="30000" dirty="0">
              <a:solidFill>
                <a:srgbClr val="7030A0"/>
              </a:solidFill>
            </a:endParaRPr>
          </a:p>
        </p:txBody>
      </p:sp>
      <p:graphicFrame>
        <p:nvGraphicFramePr>
          <p:cNvPr id="9" name="Таблица 8"/>
          <p:cNvGraphicFramePr>
            <a:graphicFrameLocks noGrp="1"/>
          </p:cNvGraphicFramePr>
          <p:nvPr/>
        </p:nvGraphicFramePr>
        <p:xfrm>
          <a:off x="76958" y="5095102"/>
          <a:ext cx="5575162" cy="1793760"/>
        </p:xfrm>
        <a:graphic>
          <a:graphicData uri="http://schemas.openxmlformats.org/drawingml/2006/table">
            <a:tbl>
              <a:tblPr/>
              <a:tblGrid>
                <a:gridCol w="1221823"/>
                <a:gridCol w="1477761"/>
                <a:gridCol w="1522505"/>
                <a:gridCol w="1353073"/>
              </a:tblGrid>
              <a:tr h="253467">
                <a:tc>
                  <a:txBody>
                    <a:bodyPr/>
                    <a:lstStyle/>
                    <a:p>
                      <a:pPr algn="ctr">
                        <a:spcAft>
                          <a:spcPts val="0"/>
                        </a:spcAft>
                      </a:pPr>
                      <a:r>
                        <a:rPr lang="ru-RU" sz="1500" b="1" dirty="0" err="1">
                          <a:solidFill>
                            <a:srgbClr val="000000"/>
                          </a:solidFill>
                          <a:latin typeface="+mn-lt"/>
                          <a:ea typeface="DejaVu Sans"/>
                          <a:cs typeface="Liberation Sans"/>
                        </a:rPr>
                        <a:t>Zone</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500" b="1" dirty="0">
                          <a:solidFill>
                            <a:srgbClr val="000000"/>
                          </a:solidFill>
                          <a:latin typeface="+mn-lt"/>
                          <a:ea typeface="DejaVu Sans"/>
                          <a:cs typeface="Liberation Sans"/>
                        </a:rPr>
                        <a:t>1</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7C80"/>
                    </a:solidFill>
                  </a:tcPr>
                </a:tc>
                <a:tc>
                  <a:txBody>
                    <a:bodyPr/>
                    <a:lstStyle/>
                    <a:p>
                      <a:pPr algn="ctr">
                        <a:spcAft>
                          <a:spcPts val="0"/>
                        </a:spcAft>
                      </a:pPr>
                      <a:r>
                        <a:rPr lang="ru-RU" sz="1500" b="1" dirty="0">
                          <a:solidFill>
                            <a:srgbClr val="000000"/>
                          </a:solidFill>
                          <a:latin typeface="+mn-lt"/>
                          <a:ea typeface="DejaVu Sans"/>
                          <a:cs typeface="Liberation Sans"/>
                        </a:rPr>
                        <a:t>2</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ru-RU" sz="1500" b="1" dirty="0">
                          <a:solidFill>
                            <a:srgbClr val="000000"/>
                          </a:solidFill>
                          <a:latin typeface="+mn-lt"/>
                          <a:ea typeface="DejaVu Sans"/>
                          <a:cs typeface="Liberation Sans"/>
                        </a:rPr>
                        <a:t>3</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162D0">
                        <a:alpha val="53000"/>
                      </a:srgbClr>
                    </a:solidFill>
                  </a:tcPr>
                </a:tc>
              </a:tr>
              <a:tr h="253467">
                <a:tc>
                  <a:txBody>
                    <a:bodyPr/>
                    <a:lstStyle/>
                    <a:p>
                      <a:pPr algn="ctr">
                        <a:spcAft>
                          <a:spcPts val="0"/>
                        </a:spcAft>
                      </a:pPr>
                      <a:r>
                        <a:rPr lang="en-US" sz="1500" b="1" i="1" dirty="0">
                          <a:solidFill>
                            <a:srgbClr val="000000"/>
                          </a:solidFill>
                          <a:latin typeface="+mn-lt"/>
                          <a:ea typeface="DejaVu Sans"/>
                          <a:cs typeface="Liberation Sans"/>
                        </a:rPr>
                        <a:t>Ni </a:t>
                      </a:r>
                      <a:r>
                        <a:rPr lang="en-US" sz="1500" b="1" dirty="0">
                          <a:solidFill>
                            <a:srgbClr val="000000"/>
                          </a:solidFill>
                          <a:latin typeface="+mn-lt"/>
                          <a:ea typeface="DejaVu Sans"/>
                          <a:cs typeface="Liberation Sans"/>
                        </a:rPr>
                        <a:t>(cm</a:t>
                      </a:r>
                      <a:r>
                        <a:rPr lang="en-US" sz="1500" b="1" baseline="30000" dirty="0">
                          <a:solidFill>
                            <a:srgbClr val="000000"/>
                          </a:solidFill>
                          <a:latin typeface="+mn-lt"/>
                          <a:ea typeface="DejaVu Sans"/>
                          <a:cs typeface="Liberation Sans"/>
                        </a:rPr>
                        <a:t>-3</a:t>
                      </a:r>
                      <a:r>
                        <a:rPr lang="en-US" sz="1500" b="1" dirty="0">
                          <a:solidFill>
                            <a:srgbClr val="000000"/>
                          </a:solidFill>
                          <a:latin typeface="+mn-lt"/>
                          <a:ea typeface="DejaVu Sans"/>
                          <a:cs typeface="Liberation Sans"/>
                        </a:rPr>
                        <a:t>)</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500" b="1" dirty="0" smtClean="0">
                          <a:solidFill>
                            <a:srgbClr val="00B050"/>
                          </a:solidFill>
                          <a:latin typeface="+mn-lt"/>
                          <a:ea typeface="DejaVu Sans"/>
                          <a:cs typeface="Liberation Sans"/>
                        </a:rPr>
                        <a:t>8e22</a:t>
                      </a:r>
                      <a:endParaRPr lang="en-US" sz="2200" b="1" dirty="0">
                        <a:solidFill>
                          <a:srgbClr val="00B05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500" b="1" dirty="0" smtClean="0">
                          <a:solidFill>
                            <a:srgbClr val="00B050"/>
                          </a:solidFill>
                          <a:latin typeface="+mn-lt"/>
                          <a:ea typeface="DejaVu Sans"/>
                          <a:cs typeface="Liberation Sans"/>
                        </a:rPr>
                        <a:t>8e22</a:t>
                      </a:r>
                      <a:endParaRPr lang="en-US" sz="2200" b="1" dirty="0">
                        <a:solidFill>
                          <a:srgbClr val="00B05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500" b="1" dirty="0" smtClean="0">
                          <a:solidFill>
                            <a:srgbClr val="00B050"/>
                          </a:solidFill>
                          <a:latin typeface="+mn-lt"/>
                          <a:ea typeface="DejaVu Sans"/>
                          <a:cs typeface="Liberation Sans"/>
                        </a:rPr>
                        <a:t>8e22</a:t>
                      </a:r>
                      <a:endParaRPr lang="en-US" sz="2200" b="1" dirty="0">
                        <a:solidFill>
                          <a:srgbClr val="00B05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467">
                <a:tc>
                  <a:txBody>
                    <a:bodyPr/>
                    <a:lstStyle/>
                    <a:p>
                      <a:pPr algn="ctr">
                        <a:spcAft>
                          <a:spcPts val="0"/>
                        </a:spcAft>
                      </a:pPr>
                      <a:r>
                        <a:rPr lang="en-US" sz="1500" b="1" i="1">
                          <a:solidFill>
                            <a:srgbClr val="000000"/>
                          </a:solidFill>
                          <a:latin typeface="+mn-lt"/>
                          <a:ea typeface="DejaVu Sans"/>
                          <a:cs typeface="Liberation Sans"/>
                        </a:rPr>
                        <a:t>N</a:t>
                      </a:r>
                      <a:r>
                        <a:rPr lang="en-US" sz="1500" b="1" i="1" baseline="-25000">
                          <a:solidFill>
                            <a:srgbClr val="000000"/>
                          </a:solidFill>
                          <a:latin typeface="+mn-lt"/>
                          <a:ea typeface="DejaVu Sans"/>
                          <a:cs typeface="Liberation Sans"/>
                        </a:rPr>
                        <a:t>e</a:t>
                      </a:r>
                      <a:r>
                        <a:rPr lang="en-US" sz="1500" b="1" i="1">
                          <a:solidFill>
                            <a:srgbClr val="000000"/>
                          </a:solidFill>
                          <a:latin typeface="+mn-lt"/>
                          <a:ea typeface="DejaVu Sans"/>
                          <a:cs typeface="Liberation Sans"/>
                        </a:rPr>
                        <a:t> </a:t>
                      </a:r>
                      <a:r>
                        <a:rPr lang="en-US" sz="1500" b="1">
                          <a:solidFill>
                            <a:srgbClr val="000000"/>
                          </a:solidFill>
                          <a:latin typeface="+mn-lt"/>
                          <a:ea typeface="DejaVu Sans"/>
                          <a:cs typeface="Liberation Sans"/>
                        </a:rPr>
                        <a:t>(cm</a:t>
                      </a:r>
                      <a:r>
                        <a:rPr lang="en-US" sz="1500" b="1" baseline="30000">
                          <a:solidFill>
                            <a:srgbClr val="000000"/>
                          </a:solidFill>
                          <a:latin typeface="+mn-lt"/>
                          <a:ea typeface="DejaVu Sans"/>
                          <a:cs typeface="Liberation Sans"/>
                        </a:rPr>
                        <a:t>-3</a:t>
                      </a:r>
                      <a:r>
                        <a:rPr lang="en-US" sz="1500" b="1">
                          <a:solidFill>
                            <a:srgbClr val="000000"/>
                          </a:solidFill>
                          <a:latin typeface="+mn-lt"/>
                          <a:ea typeface="DejaVu Sans"/>
                          <a:cs typeface="Liberation Sans"/>
                        </a:rPr>
                        <a:t>)</a:t>
                      </a:r>
                      <a:endParaRPr lang="en-US" sz="22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500" b="1" dirty="0" smtClean="0">
                          <a:solidFill>
                            <a:srgbClr val="000000"/>
                          </a:solidFill>
                          <a:latin typeface="+mn-lt"/>
                          <a:ea typeface="DejaVu Sans"/>
                          <a:cs typeface="Liberation Sans"/>
                        </a:rPr>
                        <a:t>1.9</a:t>
                      </a:r>
                      <a:r>
                        <a:rPr lang="en-US" sz="1500" b="1" dirty="0" smtClean="0">
                          <a:solidFill>
                            <a:srgbClr val="000000"/>
                          </a:solidFill>
                          <a:latin typeface="+mn-lt"/>
                          <a:ea typeface="DejaVu Sans"/>
                          <a:cs typeface="Liberation Sans"/>
                        </a:rPr>
                        <a:t>e2</a:t>
                      </a:r>
                      <a:r>
                        <a:rPr lang="ru-RU" sz="1500" b="1" dirty="0">
                          <a:solidFill>
                            <a:srgbClr val="000000"/>
                          </a:solidFill>
                          <a:latin typeface="+mn-lt"/>
                          <a:ea typeface="DejaVu Sans"/>
                          <a:cs typeface="Liberation Sans"/>
                        </a:rPr>
                        <a:t>4</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500" b="1" dirty="0">
                          <a:solidFill>
                            <a:srgbClr val="000000"/>
                          </a:solidFill>
                          <a:latin typeface="+mn-lt"/>
                          <a:ea typeface="DejaVu Sans"/>
                          <a:cs typeface="Liberation Sans"/>
                        </a:rPr>
                        <a:t>1.</a:t>
                      </a:r>
                      <a:r>
                        <a:rPr lang="ru-RU" sz="1500" b="1" dirty="0" smtClean="0">
                          <a:solidFill>
                            <a:srgbClr val="000000"/>
                          </a:solidFill>
                          <a:latin typeface="+mn-lt"/>
                          <a:ea typeface="DejaVu Sans"/>
                          <a:cs typeface="Liberation Sans"/>
                        </a:rPr>
                        <a:t>8</a:t>
                      </a:r>
                      <a:r>
                        <a:rPr lang="en-US" sz="1500" b="1" dirty="0" smtClean="0">
                          <a:solidFill>
                            <a:srgbClr val="000000"/>
                          </a:solidFill>
                          <a:latin typeface="+mn-lt"/>
                          <a:ea typeface="DejaVu Sans"/>
                          <a:cs typeface="Liberation Sans"/>
                        </a:rPr>
                        <a:t>e24</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500" b="1" dirty="0">
                          <a:solidFill>
                            <a:srgbClr val="000000"/>
                          </a:solidFill>
                          <a:latin typeface="+mn-lt"/>
                          <a:ea typeface="DejaVu Sans"/>
                          <a:cs typeface="Liberation Sans"/>
                        </a:rPr>
                        <a:t>5.</a:t>
                      </a:r>
                      <a:r>
                        <a:rPr lang="ru-RU" sz="1500" b="1" dirty="0" smtClean="0">
                          <a:solidFill>
                            <a:srgbClr val="000000"/>
                          </a:solidFill>
                          <a:latin typeface="+mn-lt"/>
                          <a:ea typeface="DejaVu Sans"/>
                          <a:cs typeface="Liberation Sans"/>
                        </a:rPr>
                        <a:t>5</a:t>
                      </a:r>
                      <a:r>
                        <a:rPr lang="en-US" sz="1500" b="1" dirty="0" smtClean="0">
                          <a:solidFill>
                            <a:srgbClr val="000000"/>
                          </a:solidFill>
                          <a:latin typeface="+mn-lt"/>
                          <a:ea typeface="DejaVu Sans"/>
                          <a:cs typeface="Liberation Sans"/>
                        </a:rPr>
                        <a:t>e23</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467">
                <a:tc>
                  <a:txBody>
                    <a:bodyPr/>
                    <a:lstStyle/>
                    <a:p>
                      <a:pPr algn="ctr">
                        <a:spcAft>
                          <a:spcPts val="0"/>
                        </a:spcAft>
                      </a:pPr>
                      <a:r>
                        <a:rPr lang="en-US" sz="1500" b="1" i="1">
                          <a:solidFill>
                            <a:srgbClr val="000000"/>
                          </a:solidFill>
                          <a:latin typeface="+mn-lt"/>
                          <a:ea typeface="DejaVu Sans"/>
                          <a:cs typeface="Liberation Sans"/>
                        </a:rPr>
                        <a:t>T</a:t>
                      </a:r>
                      <a:r>
                        <a:rPr lang="en-US" sz="1500" b="1" i="1" baseline="-25000">
                          <a:solidFill>
                            <a:srgbClr val="000000"/>
                          </a:solidFill>
                          <a:latin typeface="+mn-lt"/>
                          <a:ea typeface="DejaVu Sans"/>
                          <a:cs typeface="Liberation Sans"/>
                        </a:rPr>
                        <a:t>e</a:t>
                      </a:r>
                      <a:r>
                        <a:rPr lang="en-US" sz="1500" b="1">
                          <a:solidFill>
                            <a:srgbClr val="000000"/>
                          </a:solidFill>
                          <a:latin typeface="+mn-lt"/>
                          <a:ea typeface="DejaVu Sans"/>
                          <a:cs typeface="Liberation Sans"/>
                        </a:rPr>
                        <a:t> (eV)</a:t>
                      </a:r>
                      <a:endParaRPr lang="en-US" sz="22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500" b="1" dirty="0">
                          <a:solidFill>
                            <a:srgbClr val="C00000"/>
                          </a:solidFill>
                          <a:latin typeface="+mn-lt"/>
                          <a:ea typeface="DejaVu Sans"/>
                          <a:cs typeface="Liberation Sans"/>
                        </a:rPr>
                        <a:t>2</a:t>
                      </a:r>
                      <a:r>
                        <a:rPr lang="en-US" sz="1500" b="1" dirty="0">
                          <a:solidFill>
                            <a:srgbClr val="C00000"/>
                          </a:solidFill>
                          <a:latin typeface="+mn-lt"/>
                          <a:ea typeface="DejaVu Sans"/>
                          <a:cs typeface="Liberation Sans"/>
                        </a:rPr>
                        <a:t>500(±</a:t>
                      </a:r>
                      <a:r>
                        <a:rPr lang="ru-RU" sz="1500" b="1" dirty="0">
                          <a:solidFill>
                            <a:srgbClr val="C00000"/>
                          </a:solidFill>
                          <a:latin typeface="+mn-lt"/>
                          <a:ea typeface="DejaVu Sans"/>
                          <a:cs typeface="Liberation Sans"/>
                        </a:rPr>
                        <a:t>2</a:t>
                      </a:r>
                      <a:r>
                        <a:rPr lang="en-US" sz="1500" b="1" dirty="0">
                          <a:solidFill>
                            <a:srgbClr val="C00000"/>
                          </a:solidFill>
                          <a:latin typeface="+mn-lt"/>
                          <a:ea typeface="DejaVu Sans"/>
                          <a:cs typeface="Liberation Sans"/>
                        </a:rPr>
                        <a:t>00)</a:t>
                      </a:r>
                      <a:endParaRPr lang="en-US" sz="2200" b="1" dirty="0">
                        <a:solidFill>
                          <a:srgbClr val="C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500" b="1" dirty="0">
                          <a:solidFill>
                            <a:srgbClr val="7030A0"/>
                          </a:solidFill>
                          <a:latin typeface="+mn-lt"/>
                          <a:ea typeface="DejaVu Sans"/>
                          <a:cs typeface="Liberation Sans"/>
                        </a:rPr>
                        <a:t>9</a:t>
                      </a:r>
                      <a:r>
                        <a:rPr lang="en-US" sz="1500" b="1" dirty="0">
                          <a:solidFill>
                            <a:srgbClr val="7030A0"/>
                          </a:solidFill>
                          <a:latin typeface="+mn-lt"/>
                          <a:ea typeface="DejaVu Sans"/>
                          <a:cs typeface="Liberation Sans"/>
                        </a:rPr>
                        <a:t>00(±</a:t>
                      </a:r>
                      <a:r>
                        <a:rPr lang="ru-RU" sz="1500" b="1" dirty="0">
                          <a:solidFill>
                            <a:srgbClr val="7030A0"/>
                          </a:solidFill>
                          <a:latin typeface="+mn-lt"/>
                          <a:ea typeface="DejaVu Sans"/>
                          <a:cs typeface="Liberation Sans"/>
                        </a:rPr>
                        <a:t>10</a:t>
                      </a:r>
                      <a:r>
                        <a:rPr lang="en-US" sz="1500" b="1" dirty="0">
                          <a:solidFill>
                            <a:srgbClr val="7030A0"/>
                          </a:solidFill>
                          <a:latin typeface="+mn-lt"/>
                          <a:ea typeface="DejaVu Sans"/>
                          <a:cs typeface="Liberation Sans"/>
                        </a:rPr>
                        <a:t>0)</a:t>
                      </a:r>
                      <a:endParaRPr lang="en-US" sz="2200" b="1" dirty="0">
                        <a:solidFill>
                          <a:srgbClr val="7030A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500" b="1">
                          <a:solidFill>
                            <a:srgbClr val="000000"/>
                          </a:solidFill>
                          <a:latin typeface="+mn-lt"/>
                          <a:ea typeface="DejaVu Sans"/>
                          <a:cs typeface="Liberation Sans"/>
                        </a:rPr>
                        <a:t>8</a:t>
                      </a:r>
                      <a:r>
                        <a:rPr lang="en-US" sz="1500" b="1">
                          <a:solidFill>
                            <a:srgbClr val="000000"/>
                          </a:solidFill>
                          <a:latin typeface="+mn-lt"/>
                          <a:ea typeface="DejaVu Sans"/>
                          <a:cs typeface="Liberation Sans"/>
                        </a:rPr>
                        <a:t>0(±</a:t>
                      </a:r>
                      <a:r>
                        <a:rPr lang="ru-RU" sz="1500" b="1">
                          <a:solidFill>
                            <a:srgbClr val="000000"/>
                          </a:solidFill>
                          <a:latin typeface="+mn-lt"/>
                          <a:ea typeface="DejaVu Sans"/>
                          <a:cs typeface="Liberation Sans"/>
                        </a:rPr>
                        <a:t>20</a:t>
                      </a:r>
                      <a:r>
                        <a:rPr lang="en-US" sz="1500" b="1">
                          <a:solidFill>
                            <a:srgbClr val="000000"/>
                          </a:solidFill>
                          <a:latin typeface="+mn-lt"/>
                          <a:ea typeface="DejaVu Sans"/>
                          <a:cs typeface="Liberation Sans"/>
                        </a:rPr>
                        <a:t>)</a:t>
                      </a:r>
                      <a:endParaRPr lang="en-US" sz="2200" b="1">
                        <a:solidFill>
                          <a:srgbClr val="000000"/>
                        </a:solidFill>
                        <a:latin typeface="+mn-lt"/>
                        <a:ea typeface="DejaVu Sans"/>
                        <a:cs typeface="Liberation Sans"/>
                      </a:endParaRPr>
                    </a:p>
                  </a:txBody>
                  <a:tcPr marL="0" marR="16131" marT="16130" marB="1613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467">
                <a:tc>
                  <a:txBody>
                    <a:bodyPr/>
                    <a:lstStyle/>
                    <a:p>
                      <a:pPr algn="ctr">
                        <a:spcAft>
                          <a:spcPts val="0"/>
                        </a:spcAft>
                      </a:pPr>
                      <a:r>
                        <a:rPr lang="ru-RU" sz="1500" b="1">
                          <a:solidFill>
                            <a:srgbClr val="000000"/>
                          </a:solidFill>
                          <a:latin typeface="+mn-lt"/>
                          <a:ea typeface="DejaVu Sans"/>
                          <a:cs typeface="Liberation Sans"/>
                        </a:rPr>
                        <a:t> </a:t>
                      </a:r>
                      <a:r>
                        <a:rPr lang="en-US" sz="1500" b="1" i="1">
                          <a:solidFill>
                            <a:srgbClr val="000000"/>
                          </a:solidFill>
                          <a:latin typeface="+mn-lt"/>
                          <a:ea typeface="DejaVu Sans"/>
                          <a:cs typeface="Liberation Sans"/>
                        </a:rPr>
                        <a:t>T</a:t>
                      </a:r>
                      <a:r>
                        <a:rPr lang="en-US" sz="1500" b="1" i="1" baseline="-25000">
                          <a:solidFill>
                            <a:srgbClr val="000000"/>
                          </a:solidFill>
                          <a:latin typeface="+mn-lt"/>
                          <a:ea typeface="DejaVu Sans"/>
                          <a:cs typeface="Liberation Sans"/>
                        </a:rPr>
                        <a:t>hot</a:t>
                      </a:r>
                      <a:r>
                        <a:rPr lang="en-US" sz="1500" b="1" i="1">
                          <a:solidFill>
                            <a:srgbClr val="000000"/>
                          </a:solidFill>
                          <a:latin typeface="+mn-lt"/>
                          <a:ea typeface="DejaVu Sans"/>
                          <a:cs typeface="Liberation Sans"/>
                        </a:rPr>
                        <a:t> </a:t>
                      </a:r>
                      <a:r>
                        <a:rPr lang="en-US" sz="1500" b="1">
                          <a:solidFill>
                            <a:srgbClr val="000000"/>
                          </a:solidFill>
                          <a:latin typeface="+mn-lt"/>
                          <a:ea typeface="DejaVu Sans"/>
                          <a:cs typeface="Liberation Sans"/>
                        </a:rPr>
                        <a:t>(keV)</a:t>
                      </a:r>
                      <a:endParaRPr lang="en-US" sz="2200" b="1">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500" b="1">
                          <a:solidFill>
                            <a:srgbClr val="000000"/>
                          </a:solidFill>
                          <a:latin typeface="+mn-lt"/>
                          <a:ea typeface="DejaVu Sans"/>
                          <a:cs typeface="Liberation Sans"/>
                        </a:rPr>
                        <a:t>0.1%, 10 </a:t>
                      </a:r>
                      <a:r>
                        <a:rPr lang="ru-RU" sz="1500" b="1">
                          <a:solidFill>
                            <a:srgbClr val="000000"/>
                          </a:solidFill>
                          <a:latin typeface="+mn-lt"/>
                          <a:ea typeface="DejaVu Sans"/>
                          <a:cs typeface="Liberation Sans"/>
                        </a:rPr>
                        <a:t>keV</a:t>
                      </a:r>
                      <a:endParaRPr lang="en-US" sz="2200" b="1">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500" b="1" dirty="0">
                          <a:solidFill>
                            <a:srgbClr val="000000"/>
                          </a:solidFill>
                          <a:latin typeface="+mn-lt"/>
                          <a:ea typeface="DejaVu Sans"/>
                          <a:cs typeface="Liberation Sans"/>
                        </a:rPr>
                        <a:t>0.1%, 10 </a:t>
                      </a:r>
                      <a:r>
                        <a:rPr lang="ru-RU" sz="1500" b="1" dirty="0" err="1">
                          <a:solidFill>
                            <a:srgbClr val="000000"/>
                          </a:solidFill>
                          <a:latin typeface="+mn-lt"/>
                          <a:ea typeface="DejaVu Sans"/>
                          <a:cs typeface="Liberation Sans"/>
                        </a:rPr>
                        <a:t>keV</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500" b="1">
                          <a:solidFill>
                            <a:srgbClr val="000000"/>
                          </a:solidFill>
                          <a:latin typeface="+mn-lt"/>
                          <a:ea typeface="DejaVu Sans"/>
                          <a:cs typeface="Liberation Sans"/>
                        </a:rPr>
                        <a:t>0.1%, 10 </a:t>
                      </a:r>
                      <a:r>
                        <a:rPr lang="ru-RU" sz="1500" b="1">
                          <a:solidFill>
                            <a:srgbClr val="000000"/>
                          </a:solidFill>
                          <a:latin typeface="+mn-lt"/>
                          <a:ea typeface="DejaVu Sans"/>
                          <a:cs typeface="Liberation Sans"/>
                        </a:rPr>
                        <a:t>keV</a:t>
                      </a:r>
                      <a:endParaRPr lang="en-US" sz="2200" b="1">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474674">
                <a:tc>
                  <a:txBody>
                    <a:bodyPr/>
                    <a:lstStyle/>
                    <a:p>
                      <a:pPr algn="ctr">
                        <a:spcAft>
                          <a:spcPts val="0"/>
                        </a:spcAft>
                      </a:pPr>
                      <a:r>
                        <a:rPr lang="en-US" sz="1500" b="1" dirty="0">
                          <a:solidFill>
                            <a:srgbClr val="000000"/>
                          </a:solidFill>
                          <a:latin typeface="+mn-lt"/>
                          <a:ea typeface="DejaVu Sans"/>
                          <a:cs typeface="Liberation Sans"/>
                        </a:rPr>
                        <a:t> </a:t>
                      </a:r>
                      <a:r>
                        <a:rPr lang="en-US" sz="1500" b="1" dirty="0" smtClean="0">
                          <a:solidFill>
                            <a:srgbClr val="000000"/>
                          </a:solidFill>
                          <a:latin typeface="+mn-lt"/>
                          <a:ea typeface="DejaVu Sans"/>
                          <a:cs typeface="Liberation Sans"/>
                        </a:rPr>
                        <a:t>Energy </a:t>
                      </a:r>
                      <a:r>
                        <a:rPr lang="en-US" sz="1500" b="1" dirty="0">
                          <a:solidFill>
                            <a:srgbClr val="000000"/>
                          </a:solidFill>
                          <a:latin typeface="+mn-lt"/>
                          <a:ea typeface="DejaVu Sans"/>
                          <a:cs typeface="Liberation Sans"/>
                        </a:rPr>
                        <a:t>density (J/cm</a:t>
                      </a:r>
                      <a:r>
                        <a:rPr lang="en-US" sz="1500" b="1" baseline="30000" dirty="0">
                          <a:solidFill>
                            <a:srgbClr val="000000"/>
                          </a:solidFill>
                          <a:latin typeface="+mn-lt"/>
                          <a:ea typeface="DejaVu Sans"/>
                          <a:cs typeface="Liberation Sans"/>
                        </a:rPr>
                        <a:t>3</a:t>
                      </a:r>
                      <a:r>
                        <a:rPr lang="en-US" sz="1500" b="1" dirty="0">
                          <a:solidFill>
                            <a:srgbClr val="000000"/>
                          </a:solidFill>
                          <a:latin typeface="+mn-lt"/>
                          <a:ea typeface="DejaVu Sans"/>
                          <a:cs typeface="Liberation Sans"/>
                        </a:rPr>
                        <a:t>)</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ru-RU" sz="1500" b="1">
                          <a:solidFill>
                            <a:srgbClr val="000000"/>
                          </a:solidFill>
                          <a:latin typeface="+mn-lt"/>
                          <a:ea typeface="DejaVu Sans"/>
                          <a:cs typeface="Liberation Sans"/>
                        </a:rPr>
                        <a:t>7.8</a:t>
                      </a:r>
                      <a:r>
                        <a:rPr lang="en-US" sz="1500" b="1">
                          <a:solidFill>
                            <a:srgbClr val="000000"/>
                          </a:solidFill>
                          <a:latin typeface="+mn-lt"/>
                          <a:ea typeface="DejaVu Sans"/>
                          <a:cs typeface="Liberation Sans"/>
                        </a:rPr>
                        <a:t>× 10</a:t>
                      </a:r>
                      <a:r>
                        <a:rPr lang="ru-RU" sz="1500" b="1" baseline="30000">
                          <a:solidFill>
                            <a:srgbClr val="000000"/>
                          </a:solidFill>
                          <a:latin typeface="+mn-lt"/>
                          <a:ea typeface="DejaVu Sans"/>
                          <a:cs typeface="Liberation Sans"/>
                        </a:rPr>
                        <a:t>8</a:t>
                      </a:r>
                      <a:endParaRPr lang="en-US" sz="2200" b="1">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ru-RU" sz="1500" b="1" dirty="0">
                          <a:solidFill>
                            <a:srgbClr val="000000"/>
                          </a:solidFill>
                          <a:latin typeface="+mn-lt"/>
                          <a:ea typeface="DejaVu Sans"/>
                          <a:cs typeface="Liberation Sans"/>
                        </a:rPr>
                        <a:t>2.6</a:t>
                      </a:r>
                      <a:r>
                        <a:rPr lang="en-US" sz="1500" b="1" dirty="0">
                          <a:solidFill>
                            <a:srgbClr val="000000"/>
                          </a:solidFill>
                          <a:latin typeface="+mn-lt"/>
                          <a:ea typeface="DejaVu Sans"/>
                          <a:cs typeface="Liberation Sans"/>
                        </a:rPr>
                        <a:t> ×10</a:t>
                      </a:r>
                      <a:r>
                        <a:rPr lang="en-US" sz="1500" b="1" baseline="30000" dirty="0">
                          <a:solidFill>
                            <a:srgbClr val="000000"/>
                          </a:solidFill>
                          <a:latin typeface="+mn-lt"/>
                          <a:ea typeface="DejaVu Sans"/>
                          <a:cs typeface="Liberation Sans"/>
                        </a:rPr>
                        <a:t>8</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ru-RU" sz="1500" b="1" dirty="0">
                          <a:solidFill>
                            <a:srgbClr val="000000"/>
                          </a:solidFill>
                          <a:latin typeface="+mn-lt"/>
                          <a:ea typeface="DejaVu Sans"/>
                          <a:cs typeface="Liberation Sans"/>
                        </a:rPr>
                        <a:t>7</a:t>
                      </a:r>
                      <a:r>
                        <a:rPr lang="en-US" sz="1500" b="1" dirty="0">
                          <a:solidFill>
                            <a:srgbClr val="000000"/>
                          </a:solidFill>
                          <a:latin typeface="+mn-lt"/>
                          <a:ea typeface="DejaVu Sans"/>
                          <a:cs typeface="Liberation Sans"/>
                        </a:rPr>
                        <a:t> ×10</a:t>
                      </a:r>
                      <a:r>
                        <a:rPr lang="en-US" sz="1500" b="1" baseline="30000" dirty="0">
                          <a:solidFill>
                            <a:srgbClr val="000000"/>
                          </a:solidFill>
                          <a:latin typeface="+mn-lt"/>
                          <a:ea typeface="DejaVu Sans"/>
                          <a:cs typeface="Liberation Sans"/>
                        </a:rPr>
                        <a:t>6</a:t>
                      </a:r>
                      <a:endParaRPr lang="en-US" sz="2200" b="1" dirty="0">
                        <a:solidFill>
                          <a:srgbClr val="000000"/>
                        </a:solidFill>
                        <a:latin typeface="+mn-lt"/>
                        <a:ea typeface="DejaVu Sans"/>
                        <a:cs typeface="Liberation Sans"/>
                      </a:endParaRPr>
                    </a:p>
                  </a:txBody>
                  <a:tcPr marL="0" marR="16131" marT="16130" marB="1613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329702" y="545479"/>
            <a:ext cx="8072257" cy="3378823"/>
            <a:chOff x="523616" y="838398"/>
            <a:chExt cx="7878263" cy="3100579"/>
          </a:xfrm>
        </p:grpSpPr>
        <p:graphicFrame>
          <p:nvGraphicFramePr>
            <p:cNvPr id="4" name="Object 3"/>
            <p:cNvGraphicFramePr>
              <a:graphicFrameLocks noChangeAspect="1"/>
            </p:cNvGraphicFramePr>
            <p:nvPr>
              <p:extLst/>
            </p:nvPr>
          </p:nvGraphicFramePr>
          <p:xfrm>
            <a:off x="523616" y="1033852"/>
            <a:ext cx="4159250" cy="2905125"/>
          </p:xfrm>
          <a:graphic>
            <a:graphicData uri="http://schemas.openxmlformats.org/presentationml/2006/ole">
              <p:oleObj spid="_x0000_s49154" name="Graph" r:id="rId4" imgW="4158720" imgH="2905200" progId="Origin50.Graph">
                <p:embed/>
              </p:oleObj>
            </a:graphicData>
          </a:graphic>
        </p:graphicFrame>
        <p:sp>
          <p:nvSpPr>
            <p:cNvPr id="6" name="TextBox 5"/>
            <p:cNvSpPr txBox="1"/>
            <p:nvPr/>
          </p:nvSpPr>
          <p:spPr>
            <a:xfrm>
              <a:off x="3615566" y="1657991"/>
              <a:ext cx="561961" cy="338918"/>
            </a:xfrm>
            <a:prstGeom prst="rect">
              <a:avLst/>
            </a:prstGeom>
            <a:noFill/>
          </p:spPr>
          <p:txBody>
            <a:bodyPr wrap="none" rtlCol="0">
              <a:spAutoFit/>
            </a:bodyPr>
            <a:lstStyle/>
            <a:p>
              <a:r>
                <a:rPr lang="en-US" b="1" dirty="0" smtClean="0">
                  <a:latin typeface="+mn-lt"/>
                </a:rPr>
                <a:t>a</a:t>
              </a:r>
              <a:r>
                <a:rPr lang="en-US" b="1" baseline="-25000" dirty="0" smtClean="0">
                  <a:latin typeface="+mn-lt"/>
                </a:rPr>
                <a:t>0</a:t>
              </a:r>
              <a:r>
                <a:rPr lang="en-US" b="1" baseline="30000" dirty="0" smtClean="0">
                  <a:latin typeface="+mn-lt"/>
                </a:rPr>
                <a:t>3.0</a:t>
              </a:r>
              <a:endParaRPr lang="en-US" b="1" baseline="30000" dirty="0">
                <a:latin typeface="+mn-lt"/>
              </a:endParaRPr>
            </a:p>
          </p:txBody>
        </p:sp>
        <p:grpSp>
          <p:nvGrpSpPr>
            <p:cNvPr id="7" name="Group 60"/>
            <p:cNvGrpSpPr/>
            <p:nvPr/>
          </p:nvGrpSpPr>
          <p:grpSpPr>
            <a:xfrm>
              <a:off x="1270229" y="838398"/>
              <a:ext cx="3789557" cy="393244"/>
              <a:chOff x="1270229" y="838398"/>
              <a:chExt cx="3789557" cy="393244"/>
            </a:xfrm>
          </p:grpSpPr>
          <p:cxnSp>
            <p:nvCxnSpPr>
              <p:cNvPr id="16" name="Straight Connector 15"/>
              <p:cNvCxnSpPr/>
              <p:nvPr/>
            </p:nvCxnSpPr>
            <p:spPr>
              <a:xfrm>
                <a:off x="1476375" y="1090586"/>
                <a:ext cx="0" cy="1390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32449" y="1092601"/>
                <a:ext cx="0" cy="1390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3127" y="1088570"/>
                <a:ext cx="0" cy="1390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95560" y="1090582"/>
                <a:ext cx="0" cy="133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51275" y="1088865"/>
                <a:ext cx="0" cy="133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30"/>
              <p:cNvGrpSpPr/>
              <p:nvPr/>
            </p:nvGrpSpPr>
            <p:grpSpPr>
              <a:xfrm>
                <a:off x="1270229" y="838398"/>
                <a:ext cx="3789557" cy="288848"/>
                <a:chOff x="1270229" y="838398"/>
                <a:chExt cx="3789557" cy="288848"/>
              </a:xfrm>
            </p:grpSpPr>
            <p:sp>
              <p:nvSpPr>
                <p:cNvPr id="13" name="Rectangle 12"/>
                <p:cNvSpPr/>
                <p:nvPr/>
              </p:nvSpPr>
              <p:spPr>
                <a:xfrm>
                  <a:off x="3975101" y="858936"/>
                  <a:ext cx="1084685" cy="268310"/>
                </a:xfrm>
                <a:prstGeom prst="rect">
                  <a:avLst/>
                </a:prstGeom>
              </p:spPr>
              <p:txBody>
                <a:bodyPr wrap="none">
                  <a:spAutoFit/>
                </a:bodyPr>
                <a:lstStyle/>
                <a:p>
                  <a:r>
                    <a:rPr lang="en-US" sz="1300" dirty="0"/>
                    <a:t>x 10</a:t>
                  </a:r>
                  <a:r>
                    <a:rPr lang="en-US" sz="1300" baseline="30000" dirty="0"/>
                    <a:t>21</a:t>
                  </a:r>
                  <a:r>
                    <a:rPr lang="en-US" sz="1300" dirty="0"/>
                    <a:t> W/cm</a:t>
                  </a:r>
                  <a:r>
                    <a:rPr lang="en-US" sz="1300" baseline="30000" dirty="0"/>
                    <a:t>2 </a:t>
                  </a:r>
                  <a:endParaRPr lang="en-US" sz="1300" dirty="0"/>
                </a:p>
              </p:txBody>
            </p:sp>
            <p:sp>
              <p:nvSpPr>
                <p:cNvPr id="26" name="Rectangle 25"/>
                <p:cNvSpPr/>
                <p:nvPr/>
              </p:nvSpPr>
              <p:spPr>
                <a:xfrm>
                  <a:off x="3645129" y="858936"/>
                  <a:ext cx="386739" cy="268310"/>
                </a:xfrm>
                <a:prstGeom prst="rect">
                  <a:avLst/>
                </a:prstGeom>
              </p:spPr>
              <p:txBody>
                <a:bodyPr wrap="none">
                  <a:spAutoFit/>
                </a:bodyPr>
                <a:lstStyle/>
                <a:p>
                  <a:r>
                    <a:rPr lang="en-US" sz="1300" dirty="0"/>
                    <a:t>6.2</a:t>
                  </a:r>
                </a:p>
              </p:txBody>
            </p:sp>
            <p:sp>
              <p:nvSpPr>
                <p:cNvPr id="27" name="Rectangle 26"/>
                <p:cNvSpPr/>
                <p:nvPr/>
              </p:nvSpPr>
              <p:spPr>
                <a:xfrm>
                  <a:off x="2896059" y="849411"/>
                  <a:ext cx="386739" cy="268310"/>
                </a:xfrm>
                <a:prstGeom prst="rect">
                  <a:avLst/>
                </a:prstGeom>
              </p:spPr>
              <p:txBody>
                <a:bodyPr wrap="none">
                  <a:spAutoFit/>
                </a:bodyPr>
                <a:lstStyle/>
                <a:p>
                  <a:r>
                    <a:rPr lang="en-US" sz="1300" dirty="0"/>
                    <a:t>4.4</a:t>
                  </a:r>
                </a:p>
              </p:txBody>
            </p:sp>
            <p:sp>
              <p:nvSpPr>
                <p:cNvPr id="28" name="Rectangle 27"/>
                <p:cNvSpPr/>
                <p:nvPr/>
              </p:nvSpPr>
              <p:spPr>
                <a:xfrm>
                  <a:off x="2025879" y="849411"/>
                  <a:ext cx="386739" cy="268310"/>
                </a:xfrm>
                <a:prstGeom prst="rect">
                  <a:avLst/>
                </a:prstGeom>
              </p:spPr>
              <p:txBody>
                <a:bodyPr wrap="none">
                  <a:spAutoFit/>
                </a:bodyPr>
                <a:lstStyle/>
                <a:p>
                  <a:r>
                    <a:rPr lang="en-US" sz="1300" dirty="0"/>
                    <a:t>2.3</a:t>
                  </a:r>
                </a:p>
              </p:txBody>
            </p:sp>
            <p:sp>
              <p:nvSpPr>
                <p:cNvPr id="29" name="Rectangle 28"/>
                <p:cNvSpPr/>
                <p:nvPr/>
              </p:nvSpPr>
              <p:spPr>
                <a:xfrm>
                  <a:off x="1270229" y="838398"/>
                  <a:ext cx="386739" cy="268310"/>
                </a:xfrm>
                <a:prstGeom prst="rect">
                  <a:avLst/>
                </a:prstGeom>
              </p:spPr>
              <p:txBody>
                <a:bodyPr wrap="none">
                  <a:spAutoFit/>
                </a:bodyPr>
                <a:lstStyle/>
                <a:p>
                  <a:r>
                    <a:rPr lang="en-US" sz="1300" dirty="0"/>
                    <a:t>0.5</a:t>
                  </a:r>
                </a:p>
              </p:txBody>
            </p:sp>
            <p:sp>
              <p:nvSpPr>
                <p:cNvPr id="30" name="Rectangle 29"/>
                <p:cNvSpPr/>
                <p:nvPr/>
              </p:nvSpPr>
              <p:spPr>
                <a:xfrm>
                  <a:off x="1538594" y="844262"/>
                  <a:ext cx="386739" cy="268310"/>
                </a:xfrm>
                <a:prstGeom prst="rect">
                  <a:avLst/>
                </a:prstGeom>
              </p:spPr>
              <p:txBody>
                <a:bodyPr wrap="none">
                  <a:spAutoFit/>
                </a:bodyPr>
                <a:lstStyle/>
                <a:p>
                  <a:r>
                    <a:rPr lang="en-US" sz="1300" dirty="0"/>
                    <a:t>1.1</a:t>
                  </a:r>
                </a:p>
              </p:txBody>
            </p:sp>
          </p:grpSp>
          <p:cxnSp>
            <p:nvCxnSpPr>
              <p:cNvPr id="56" name="Straight Connector 55"/>
              <p:cNvCxnSpPr/>
              <p:nvPr/>
            </p:nvCxnSpPr>
            <p:spPr>
              <a:xfrm>
                <a:off x="1419225" y="1089025"/>
                <a:ext cx="25200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7839918" y="1936315"/>
              <a:ext cx="561961" cy="338918"/>
            </a:xfrm>
            <a:prstGeom prst="rect">
              <a:avLst/>
            </a:prstGeom>
            <a:noFill/>
          </p:spPr>
          <p:txBody>
            <a:bodyPr wrap="none" rtlCol="0">
              <a:spAutoFit/>
            </a:bodyPr>
            <a:lstStyle/>
            <a:p>
              <a:r>
                <a:rPr lang="en-US" b="1" dirty="0">
                  <a:latin typeface="+mn-lt"/>
                </a:rPr>
                <a:t>a</a:t>
              </a:r>
              <a:r>
                <a:rPr lang="en-US" b="1" baseline="-25000" dirty="0" smtClean="0">
                  <a:latin typeface="+mn-lt"/>
                </a:rPr>
                <a:t>0</a:t>
              </a:r>
              <a:r>
                <a:rPr lang="en-US" b="1" baseline="30000" dirty="0" smtClean="0">
                  <a:latin typeface="+mn-lt"/>
                </a:rPr>
                <a:t>5.8</a:t>
              </a:r>
              <a:endParaRPr lang="en-US" b="1" baseline="30000" dirty="0">
                <a:latin typeface="+mn-lt"/>
              </a:endParaRPr>
            </a:p>
          </p:txBody>
        </p:sp>
      </p:grpSp>
      <p:graphicFrame>
        <p:nvGraphicFramePr>
          <p:cNvPr id="5" name="Object 4"/>
          <p:cNvGraphicFramePr>
            <a:graphicFrameLocks noChangeAspect="1"/>
          </p:cNvGraphicFramePr>
          <p:nvPr>
            <p:extLst>
              <p:ext uri="{D42A27DB-BD31-4B8C-83A1-F6EECF244321}">
                <p14:modId xmlns="" xmlns:p14="http://schemas.microsoft.com/office/powerpoint/2010/main" val="953792496"/>
              </p:ext>
            </p:extLst>
          </p:nvPr>
        </p:nvGraphicFramePr>
        <p:xfrm>
          <a:off x="4623843" y="949225"/>
          <a:ext cx="4159250" cy="2904972"/>
        </p:xfrm>
        <a:graphic>
          <a:graphicData uri="http://schemas.openxmlformats.org/presentationml/2006/ole">
            <p:oleObj spid="_x0000_s49155" name="Graph" r:id="rId5" imgW="4158720" imgH="2905200" progId="Origin50.Graph">
              <p:embed/>
            </p:oleObj>
          </a:graphicData>
        </a:graphic>
      </p:graphicFrame>
      <p:grpSp>
        <p:nvGrpSpPr>
          <p:cNvPr id="9" name="Group 61"/>
          <p:cNvGrpSpPr/>
          <p:nvPr/>
        </p:nvGrpSpPr>
        <p:grpSpPr>
          <a:xfrm>
            <a:off x="5365979" y="542333"/>
            <a:ext cx="3816265" cy="393223"/>
            <a:chOff x="5365979" y="892403"/>
            <a:chExt cx="3816265" cy="393244"/>
          </a:xfrm>
        </p:grpSpPr>
        <p:grpSp>
          <p:nvGrpSpPr>
            <p:cNvPr id="10" name="Group 39"/>
            <p:cNvGrpSpPr/>
            <p:nvPr/>
          </p:nvGrpSpPr>
          <p:grpSpPr>
            <a:xfrm>
              <a:off x="5365979" y="892403"/>
              <a:ext cx="3816265" cy="393244"/>
              <a:chOff x="1270229" y="838398"/>
              <a:chExt cx="3816265" cy="393244"/>
            </a:xfrm>
          </p:grpSpPr>
          <p:grpSp>
            <p:nvGrpSpPr>
              <p:cNvPr id="11" name="Group 40"/>
              <p:cNvGrpSpPr/>
              <p:nvPr/>
            </p:nvGrpSpPr>
            <p:grpSpPr>
              <a:xfrm>
                <a:off x="1476375" y="1088570"/>
                <a:ext cx="2374900" cy="143072"/>
                <a:chOff x="1476375" y="1088569"/>
                <a:chExt cx="2374900" cy="220825"/>
              </a:xfrm>
            </p:grpSpPr>
            <p:cxnSp>
              <p:nvCxnSpPr>
                <p:cNvPr id="49" name="Straight Connector 48"/>
                <p:cNvCxnSpPr/>
                <p:nvPr/>
              </p:nvCxnSpPr>
              <p:spPr>
                <a:xfrm>
                  <a:off x="1476375" y="1091680"/>
                  <a:ext cx="0" cy="2146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732449" y="1094790"/>
                  <a:ext cx="0" cy="2146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233127" y="1088569"/>
                  <a:ext cx="0" cy="2146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95560" y="1091674"/>
                  <a:ext cx="0" cy="205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51275" y="1089024"/>
                  <a:ext cx="0" cy="205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41"/>
              <p:cNvGrpSpPr/>
              <p:nvPr/>
            </p:nvGrpSpPr>
            <p:grpSpPr>
              <a:xfrm>
                <a:off x="1270229" y="838398"/>
                <a:ext cx="3816265" cy="312942"/>
                <a:chOff x="1270229" y="838398"/>
                <a:chExt cx="3816265" cy="312942"/>
              </a:xfrm>
            </p:grpSpPr>
            <p:sp>
              <p:nvSpPr>
                <p:cNvPr id="43" name="Rectangle 42"/>
                <p:cNvSpPr/>
                <p:nvPr/>
              </p:nvSpPr>
              <p:spPr>
                <a:xfrm>
                  <a:off x="3975100" y="858936"/>
                  <a:ext cx="1111394" cy="292404"/>
                </a:xfrm>
                <a:prstGeom prst="rect">
                  <a:avLst/>
                </a:prstGeom>
              </p:spPr>
              <p:txBody>
                <a:bodyPr wrap="none">
                  <a:spAutoFit/>
                </a:bodyPr>
                <a:lstStyle/>
                <a:p>
                  <a:r>
                    <a:rPr lang="en-US" sz="1300" dirty="0"/>
                    <a:t>x 10</a:t>
                  </a:r>
                  <a:r>
                    <a:rPr lang="en-US" sz="1300" baseline="30000" dirty="0"/>
                    <a:t>21</a:t>
                  </a:r>
                  <a:r>
                    <a:rPr lang="en-US" sz="1300" dirty="0"/>
                    <a:t> W/cm</a:t>
                  </a:r>
                  <a:r>
                    <a:rPr lang="en-US" sz="1300" baseline="30000" dirty="0"/>
                    <a:t>2 </a:t>
                  </a:r>
                  <a:endParaRPr lang="en-US" sz="1300" dirty="0"/>
                </a:p>
              </p:txBody>
            </p:sp>
            <p:sp>
              <p:nvSpPr>
                <p:cNvPr id="44" name="Rectangle 43"/>
                <p:cNvSpPr/>
                <p:nvPr/>
              </p:nvSpPr>
              <p:spPr>
                <a:xfrm>
                  <a:off x="3645129" y="858936"/>
                  <a:ext cx="396262" cy="292404"/>
                </a:xfrm>
                <a:prstGeom prst="rect">
                  <a:avLst/>
                </a:prstGeom>
              </p:spPr>
              <p:txBody>
                <a:bodyPr wrap="none">
                  <a:spAutoFit/>
                </a:bodyPr>
                <a:lstStyle/>
                <a:p>
                  <a:r>
                    <a:rPr lang="en-US" sz="1300" dirty="0"/>
                    <a:t>6.2</a:t>
                  </a:r>
                </a:p>
              </p:txBody>
            </p:sp>
            <p:sp>
              <p:nvSpPr>
                <p:cNvPr id="45" name="Rectangle 44"/>
                <p:cNvSpPr/>
                <p:nvPr/>
              </p:nvSpPr>
              <p:spPr>
                <a:xfrm>
                  <a:off x="2896057" y="849411"/>
                  <a:ext cx="396262" cy="292404"/>
                </a:xfrm>
                <a:prstGeom prst="rect">
                  <a:avLst/>
                </a:prstGeom>
              </p:spPr>
              <p:txBody>
                <a:bodyPr wrap="none">
                  <a:spAutoFit/>
                </a:bodyPr>
                <a:lstStyle/>
                <a:p>
                  <a:r>
                    <a:rPr lang="en-US" sz="1300" dirty="0"/>
                    <a:t>4.4</a:t>
                  </a:r>
                </a:p>
              </p:txBody>
            </p:sp>
            <p:sp>
              <p:nvSpPr>
                <p:cNvPr id="46" name="Rectangle 45"/>
                <p:cNvSpPr/>
                <p:nvPr/>
              </p:nvSpPr>
              <p:spPr>
                <a:xfrm>
                  <a:off x="2025879" y="849411"/>
                  <a:ext cx="396262" cy="292404"/>
                </a:xfrm>
                <a:prstGeom prst="rect">
                  <a:avLst/>
                </a:prstGeom>
              </p:spPr>
              <p:txBody>
                <a:bodyPr wrap="none">
                  <a:spAutoFit/>
                </a:bodyPr>
                <a:lstStyle/>
                <a:p>
                  <a:r>
                    <a:rPr lang="en-US" sz="1300" dirty="0"/>
                    <a:t>2.3</a:t>
                  </a:r>
                </a:p>
              </p:txBody>
            </p:sp>
            <p:sp>
              <p:nvSpPr>
                <p:cNvPr id="47" name="Rectangle 46"/>
                <p:cNvSpPr/>
                <p:nvPr/>
              </p:nvSpPr>
              <p:spPr>
                <a:xfrm>
                  <a:off x="1270229" y="838398"/>
                  <a:ext cx="396262" cy="292404"/>
                </a:xfrm>
                <a:prstGeom prst="rect">
                  <a:avLst/>
                </a:prstGeom>
              </p:spPr>
              <p:txBody>
                <a:bodyPr wrap="none">
                  <a:spAutoFit/>
                </a:bodyPr>
                <a:lstStyle/>
                <a:p>
                  <a:r>
                    <a:rPr lang="en-US" sz="1300" dirty="0"/>
                    <a:t>0.5</a:t>
                  </a:r>
                </a:p>
              </p:txBody>
            </p:sp>
            <p:sp>
              <p:nvSpPr>
                <p:cNvPr id="48" name="Rectangle 47"/>
                <p:cNvSpPr/>
                <p:nvPr/>
              </p:nvSpPr>
              <p:spPr>
                <a:xfrm>
                  <a:off x="1538594" y="844262"/>
                  <a:ext cx="396262" cy="292404"/>
                </a:xfrm>
                <a:prstGeom prst="rect">
                  <a:avLst/>
                </a:prstGeom>
              </p:spPr>
              <p:txBody>
                <a:bodyPr wrap="none">
                  <a:spAutoFit/>
                </a:bodyPr>
                <a:lstStyle/>
                <a:p>
                  <a:r>
                    <a:rPr lang="en-US" sz="1300" dirty="0"/>
                    <a:t>1.1</a:t>
                  </a:r>
                </a:p>
              </p:txBody>
            </p:sp>
          </p:grpSp>
        </p:grpSp>
        <p:cxnSp>
          <p:nvCxnSpPr>
            <p:cNvPr id="60" name="Straight Connector 59"/>
            <p:cNvCxnSpPr/>
            <p:nvPr/>
          </p:nvCxnSpPr>
          <p:spPr>
            <a:xfrm>
              <a:off x="5476940" y="1154143"/>
              <a:ext cx="25200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133352" y="182"/>
            <a:ext cx="9010648" cy="391535"/>
          </a:xfrm>
          <a:prstGeom prst="rect">
            <a:avLst/>
          </a:prstGeom>
          <a:noFill/>
        </p:spPr>
        <p:txBody>
          <a:bodyPr wrap="square" lIns="82947" tIns="41474" rIns="82947" bIns="41474" rtlCol="0">
            <a:spAutoFit/>
          </a:bodyPr>
          <a:lstStyle/>
          <a:p>
            <a:pPr algn="ctr"/>
            <a:r>
              <a:rPr lang="en-US" sz="2000" b="1" dirty="0" smtClean="0">
                <a:solidFill>
                  <a:srgbClr val="7030A0"/>
                </a:solidFill>
              </a:rPr>
              <a:t>X-ray </a:t>
            </a:r>
            <a:r>
              <a:rPr lang="en-US" sz="2000" b="1" dirty="0">
                <a:solidFill>
                  <a:srgbClr val="7030A0"/>
                </a:solidFill>
              </a:rPr>
              <a:t>yield on energy of  laser pulse   (spectral range 6.05 – 7 </a:t>
            </a:r>
            <a:r>
              <a:rPr lang="en-US" sz="2000" b="1" dirty="0" err="1">
                <a:solidFill>
                  <a:srgbClr val="7030A0"/>
                </a:solidFill>
              </a:rPr>
              <a:t>keV</a:t>
            </a:r>
            <a:r>
              <a:rPr lang="en-US" sz="2000" b="1" dirty="0">
                <a:solidFill>
                  <a:srgbClr val="7030A0"/>
                </a:solidFill>
              </a:rPr>
              <a:t>) </a:t>
            </a:r>
          </a:p>
        </p:txBody>
      </p:sp>
      <p:sp>
        <p:nvSpPr>
          <p:cNvPr id="67" name="TextBox 66"/>
          <p:cNvSpPr txBox="1"/>
          <p:nvPr/>
        </p:nvSpPr>
        <p:spPr>
          <a:xfrm>
            <a:off x="3243619" y="2620724"/>
            <a:ext cx="1110529" cy="360757"/>
          </a:xfrm>
          <a:prstGeom prst="rect">
            <a:avLst/>
          </a:prstGeom>
          <a:noFill/>
        </p:spPr>
        <p:txBody>
          <a:bodyPr wrap="none" lIns="82947" tIns="41474" rIns="82947" bIns="41474" rtlCol="0">
            <a:spAutoFit/>
          </a:bodyPr>
          <a:lstStyle/>
          <a:p>
            <a:r>
              <a:rPr lang="en-US" b="1" i="1" dirty="0">
                <a:latin typeface="+mn-lt"/>
              </a:rPr>
              <a:t>Front side</a:t>
            </a:r>
          </a:p>
        </p:txBody>
      </p:sp>
      <p:sp>
        <p:nvSpPr>
          <p:cNvPr id="68" name="TextBox 67"/>
          <p:cNvSpPr txBox="1"/>
          <p:nvPr/>
        </p:nvSpPr>
        <p:spPr>
          <a:xfrm>
            <a:off x="7529480" y="2642066"/>
            <a:ext cx="1047370" cy="360757"/>
          </a:xfrm>
          <a:prstGeom prst="rect">
            <a:avLst/>
          </a:prstGeom>
          <a:noFill/>
        </p:spPr>
        <p:txBody>
          <a:bodyPr wrap="none" lIns="82947" tIns="41474" rIns="82947" bIns="41474" rtlCol="0">
            <a:spAutoFit/>
          </a:bodyPr>
          <a:lstStyle/>
          <a:p>
            <a:r>
              <a:rPr lang="en-US" b="1" i="1" dirty="0">
                <a:latin typeface="+mn-lt"/>
              </a:rPr>
              <a:t>Rear side</a:t>
            </a:r>
          </a:p>
        </p:txBody>
      </p:sp>
      <p:grpSp>
        <p:nvGrpSpPr>
          <p:cNvPr id="14" name="Group 74"/>
          <p:cNvGrpSpPr/>
          <p:nvPr/>
        </p:nvGrpSpPr>
        <p:grpSpPr>
          <a:xfrm>
            <a:off x="177030" y="3978245"/>
            <a:ext cx="4333414" cy="2888305"/>
            <a:chOff x="2704322" y="3850821"/>
            <a:chExt cx="4333414" cy="2888458"/>
          </a:xfrm>
        </p:grpSpPr>
        <p:pic>
          <p:nvPicPr>
            <p:cNvPr id="3" name="Picture 2"/>
            <p:cNvPicPr>
              <a:picLocks noChangeAspect="1"/>
            </p:cNvPicPr>
            <p:nvPr/>
          </p:nvPicPr>
          <p:blipFill>
            <a:blip r:embed="rId6" cstate="email"/>
            <a:stretch>
              <a:fillRect/>
            </a:stretch>
          </p:blipFill>
          <p:spPr>
            <a:xfrm>
              <a:off x="2704322" y="3850821"/>
              <a:ext cx="3544078" cy="2640563"/>
            </a:xfrm>
            <a:prstGeom prst="rect">
              <a:avLst/>
            </a:prstGeom>
          </p:spPr>
        </p:pic>
        <p:sp>
          <p:nvSpPr>
            <p:cNvPr id="73" name="Rectangle 72"/>
            <p:cNvSpPr/>
            <p:nvPr/>
          </p:nvSpPr>
          <p:spPr>
            <a:xfrm>
              <a:off x="5551560" y="5221816"/>
              <a:ext cx="1486176" cy="754093"/>
            </a:xfrm>
            <a:prstGeom prst="rect">
              <a:avLst/>
            </a:prstGeom>
          </p:spPr>
          <p:txBody>
            <a:bodyPr wrap="none">
              <a:spAutoFit/>
            </a:bodyPr>
            <a:lstStyle/>
            <a:p>
              <a:pPr algn="ctr"/>
              <a:r>
                <a:rPr lang="en-US" sz="1400" b="1" dirty="0">
                  <a:solidFill>
                    <a:srgbClr val="002060"/>
                  </a:solidFill>
                </a:rPr>
                <a:t>Spectral ranges </a:t>
              </a:r>
              <a:endParaRPr lang="en-US" sz="1400" b="1" dirty="0" smtClean="0">
                <a:solidFill>
                  <a:srgbClr val="002060"/>
                </a:solidFill>
              </a:endParaRPr>
            </a:p>
            <a:p>
              <a:pPr algn="ctr"/>
              <a:r>
                <a:rPr lang="en-US" sz="1400" b="1" dirty="0" smtClean="0">
                  <a:solidFill>
                    <a:srgbClr val="002060"/>
                  </a:solidFill>
                </a:rPr>
                <a:t>  </a:t>
              </a:r>
              <a:r>
                <a:rPr lang="en-US" sz="1400" b="1" dirty="0">
                  <a:solidFill>
                    <a:srgbClr val="002060"/>
                  </a:solidFill>
                </a:rPr>
                <a:t>1.45 – 1.85keV +</a:t>
              </a:r>
            </a:p>
            <a:p>
              <a:pPr algn="ctr"/>
              <a:r>
                <a:rPr lang="en-US" sz="1400" b="1" dirty="0">
                  <a:solidFill>
                    <a:srgbClr val="002060"/>
                  </a:solidFill>
                </a:rPr>
                <a:t>   </a:t>
              </a:r>
              <a:r>
                <a:rPr lang="en-US" sz="1400" b="1" dirty="0" smtClean="0">
                  <a:solidFill>
                    <a:srgbClr val="002060"/>
                  </a:solidFill>
                </a:rPr>
                <a:t>2.2 </a:t>
              </a:r>
              <a:r>
                <a:rPr lang="en-US" sz="1400" b="1" dirty="0">
                  <a:solidFill>
                    <a:srgbClr val="002060"/>
                  </a:solidFill>
                </a:rPr>
                <a:t>– 2.75keV </a:t>
              </a:r>
            </a:p>
          </p:txBody>
        </p:sp>
        <p:sp>
          <p:nvSpPr>
            <p:cNvPr id="74" name="Rectangle 73"/>
            <p:cNvSpPr/>
            <p:nvPr/>
          </p:nvSpPr>
          <p:spPr>
            <a:xfrm>
              <a:off x="5809001" y="4316384"/>
              <a:ext cx="823687" cy="307793"/>
            </a:xfrm>
            <a:prstGeom prst="rect">
              <a:avLst/>
            </a:prstGeom>
          </p:spPr>
          <p:txBody>
            <a:bodyPr wrap="none">
              <a:spAutoFit/>
            </a:bodyPr>
            <a:lstStyle/>
            <a:p>
              <a:pPr algn="ctr"/>
              <a:r>
                <a:rPr lang="en-US" sz="1400" b="1" dirty="0">
                  <a:solidFill>
                    <a:srgbClr val="002060"/>
                  </a:solidFill>
                </a:rPr>
                <a:t>Al target</a:t>
              </a:r>
            </a:p>
          </p:txBody>
        </p:sp>
        <p:sp>
          <p:nvSpPr>
            <p:cNvPr id="58" name="Rectangle 57"/>
            <p:cNvSpPr/>
            <p:nvPr/>
          </p:nvSpPr>
          <p:spPr>
            <a:xfrm>
              <a:off x="2788403" y="6462265"/>
              <a:ext cx="2549159" cy="277014"/>
            </a:xfrm>
            <a:prstGeom prst="rect">
              <a:avLst/>
            </a:prstGeom>
          </p:spPr>
          <p:txBody>
            <a:bodyPr wrap="none">
              <a:spAutoFit/>
            </a:bodyPr>
            <a:lstStyle/>
            <a:p>
              <a:pPr algn="ctr"/>
              <a:r>
                <a:rPr lang="en-US" sz="1200" i="1" dirty="0">
                  <a:solidFill>
                    <a:srgbClr val="990033"/>
                  </a:solidFill>
                </a:rPr>
                <a:t>Faenov et al. Sci. Rep. 5, 13436 (2015)</a:t>
              </a:r>
            </a:p>
          </p:txBody>
        </p:sp>
      </p:grpSp>
      <p:cxnSp>
        <p:nvCxnSpPr>
          <p:cNvPr id="57" name="Straight Connector 56"/>
          <p:cNvCxnSpPr/>
          <p:nvPr/>
        </p:nvCxnSpPr>
        <p:spPr>
          <a:xfrm flipV="1">
            <a:off x="54722" y="376482"/>
            <a:ext cx="9108477"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227359" y="4535812"/>
            <a:ext cx="2972384" cy="2215977"/>
          </a:xfrm>
          <a:prstGeom prst="rect">
            <a:avLst/>
          </a:prstGeom>
          <a:noFill/>
        </p:spPr>
        <p:txBody>
          <a:bodyPr wrap="none" lIns="91424" tIns="45713" rIns="91424" bIns="45713" rtlCol="0">
            <a:spAutoFit/>
          </a:bodyPr>
          <a:lstStyle/>
          <a:p>
            <a:r>
              <a:rPr lang="en-US" b="1" dirty="0" smtClean="0">
                <a:solidFill>
                  <a:srgbClr val="7030A0"/>
                </a:solidFill>
              </a:rPr>
              <a:t>Low Z (Al); 1.5-2.0 </a:t>
            </a:r>
            <a:r>
              <a:rPr lang="en-US" b="1" dirty="0" err="1" smtClean="0">
                <a:solidFill>
                  <a:srgbClr val="7030A0"/>
                </a:solidFill>
              </a:rPr>
              <a:t>keV</a:t>
            </a:r>
            <a:r>
              <a:rPr lang="en-US" b="1" dirty="0" smtClean="0">
                <a:solidFill>
                  <a:srgbClr val="7030A0"/>
                </a:solidFill>
              </a:rPr>
              <a:t> range:</a:t>
            </a:r>
          </a:p>
          <a:p>
            <a:r>
              <a:rPr lang="en-US" sz="2200" b="1" i="1" dirty="0" smtClean="0">
                <a:solidFill>
                  <a:srgbClr val="C00000"/>
                </a:solidFill>
              </a:rPr>
              <a:t>I</a:t>
            </a:r>
            <a:r>
              <a:rPr lang="en-US" sz="2200" b="1" i="1" baseline="-25000" dirty="0" smtClean="0">
                <a:solidFill>
                  <a:srgbClr val="C00000"/>
                </a:solidFill>
              </a:rPr>
              <a:t>X-ray</a:t>
            </a:r>
            <a:r>
              <a:rPr lang="en-US" sz="2200" b="1" i="1" dirty="0" smtClean="0">
                <a:solidFill>
                  <a:srgbClr val="C00000"/>
                </a:solidFill>
              </a:rPr>
              <a:t> </a:t>
            </a:r>
            <a:r>
              <a:rPr lang="en-US" sz="2200" b="1" dirty="0" smtClean="0">
                <a:solidFill>
                  <a:srgbClr val="C00000"/>
                </a:solidFill>
              </a:rPr>
              <a:t>~ a</a:t>
            </a:r>
            <a:r>
              <a:rPr lang="en-US" sz="2200" b="1" baseline="-25000" dirty="0" smtClean="0">
                <a:solidFill>
                  <a:srgbClr val="C00000"/>
                </a:solidFill>
              </a:rPr>
              <a:t>0</a:t>
            </a:r>
            <a:r>
              <a:rPr lang="en-US" sz="2900" b="1" baseline="20000" dirty="0" smtClean="0">
                <a:solidFill>
                  <a:srgbClr val="C00000"/>
                </a:solidFill>
              </a:rPr>
              <a:t>8</a:t>
            </a:r>
            <a:endParaRPr lang="en-US" sz="2200" b="1" baseline="20000" dirty="0" smtClean="0">
              <a:solidFill>
                <a:srgbClr val="C00000"/>
              </a:solidFill>
            </a:endParaRPr>
          </a:p>
          <a:p>
            <a:endParaRPr lang="en-US" b="1" dirty="0" smtClean="0">
              <a:solidFill>
                <a:srgbClr val="7030A0"/>
              </a:solidFill>
            </a:endParaRPr>
          </a:p>
          <a:p>
            <a:r>
              <a:rPr lang="en-US" b="1" dirty="0" smtClean="0">
                <a:solidFill>
                  <a:srgbClr val="7030A0"/>
                </a:solidFill>
              </a:rPr>
              <a:t>High Z (Fe); 6 – 7 </a:t>
            </a:r>
            <a:r>
              <a:rPr lang="en-US" b="1" dirty="0" err="1" smtClean="0">
                <a:solidFill>
                  <a:srgbClr val="7030A0"/>
                </a:solidFill>
              </a:rPr>
              <a:t>keV</a:t>
            </a:r>
            <a:r>
              <a:rPr lang="en-US" b="1" dirty="0" smtClean="0">
                <a:solidFill>
                  <a:srgbClr val="7030A0"/>
                </a:solidFill>
              </a:rPr>
              <a:t> range:</a:t>
            </a:r>
          </a:p>
          <a:p>
            <a:r>
              <a:rPr lang="en-US" sz="2200" b="1" i="1" dirty="0" smtClean="0">
                <a:solidFill>
                  <a:srgbClr val="C00000"/>
                </a:solidFill>
              </a:rPr>
              <a:t>I</a:t>
            </a:r>
            <a:r>
              <a:rPr lang="en-US" sz="2200" b="1" i="1" baseline="-25000" dirty="0" smtClean="0">
                <a:solidFill>
                  <a:srgbClr val="C00000"/>
                </a:solidFill>
              </a:rPr>
              <a:t>X-ray</a:t>
            </a:r>
            <a:r>
              <a:rPr lang="en-US" sz="2200" b="1" dirty="0" smtClean="0">
                <a:solidFill>
                  <a:srgbClr val="C00000"/>
                </a:solidFill>
              </a:rPr>
              <a:t> ~ a</a:t>
            </a:r>
            <a:r>
              <a:rPr lang="en-US" sz="2200" b="1" baseline="-25000" dirty="0" smtClean="0">
                <a:solidFill>
                  <a:srgbClr val="C00000"/>
                </a:solidFill>
              </a:rPr>
              <a:t>0</a:t>
            </a:r>
            <a:r>
              <a:rPr lang="en-US" sz="2900" b="1" baseline="20000" dirty="0" smtClean="0">
                <a:solidFill>
                  <a:srgbClr val="C00000"/>
                </a:solidFill>
              </a:rPr>
              <a:t>3-5</a:t>
            </a:r>
            <a:endParaRPr lang="en-US" sz="2200" b="1" baseline="20000" dirty="0" smtClean="0">
              <a:solidFill>
                <a:srgbClr val="C00000"/>
              </a:solidFill>
            </a:endParaRPr>
          </a:p>
          <a:p>
            <a:endParaRPr lang="en-US" dirty="0" smtClean="0">
              <a:solidFill>
                <a:srgbClr val="7030A0"/>
              </a:solidFill>
            </a:endParaRPr>
          </a:p>
          <a:p>
            <a:endParaRPr lang="en-US" dirty="0">
              <a:solidFill>
                <a:srgbClr val="7030A0"/>
              </a:solidFill>
            </a:endParaRPr>
          </a:p>
        </p:txBody>
      </p:sp>
    </p:spTree>
    <p:extLst>
      <p:ext uri="{BB962C8B-B14F-4D97-AF65-F5344CB8AC3E}">
        <p14:creationId xmlns="" xmlns:p14="http://schemas.microsoft.com/office/powerpoint/2010/main" val="80134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linds(horizontal)">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p:cNvSpPr>
            <a:spLocks noChangeArrowheads="1"/>
          </p:cNvSpPr>
          <p:nvPr/>
        </p:nvSpPr>
        <p:spPr bwMode="auto">
          <a:xfrm>
            <a:off x="0" y="2276872"/>
            <a:ext cx="9144000" cy="2219436"/>
          </a:xfrm>
          <a:prstGeom prst="rect">
            <a:avLst/>
          </a:prstGeom>
          <a:gradFill rotWithShape="1">
            <a:gsLst>
              <a:gs pos="0">
                <a:srgbClr val="BB86F6"/>
              </a:gs>
              <a:gs pos="50000">
                <a:schemeClr val="bg1"/>
              </a:gs>
              <a:gs pos="100000">
                <a:srgbClr val="BB86F6"/>
              </a:gs>
            </a:gsLst>
            <a:lin ang="18900000" scaled="1"/>
          </a:gradFill>
          <a:ln w="9525">
            <a:noFill/>
            <a:miter lim="800000"/>
            <a:headEnd/>
            <a:tailEnd/>
          </a:ln>
          <a:effectLst/>
        </p:spPr>
        <p:txBody>
          <a:bodyPr wrap="none" lIns="91424" tIns="45713" rIns="91424" bIns="45713" anchor="ctr"/>
          <a:lstStyle/>
          <a:p>
            <a:endParaRPr lang="en-US" dirty="0"/>
          </a:p>
        </p:txBody>
      </p:sp>
      <p:sp>
        <p:nvSpPr>
          <p:cNvPr id="3" name="Прямоугольник 2"/>
          <p:cNvSpPr/>
          <p:nvPr/>
        </p:nvSpPr>
        <p:spPr>
          <a:xfrm>
            <a:off x="29939" y="2597243"/>
            <a:ext cx="9107373" cy="2115089"/>
          </a:xfrm>
          <a:prstGeom prst="rect">
            <a:avLst/>
          </a:prstGeom>
        </p:spPr>
        <p:txBody>
          <a:bodyPr wrap="square" lIns="82954" tIns="41477" rIns="82954" bIns="41477">
            <a:spAutoFit/>
          </a:bodyPr>
          <a:lstStyle/>
          <a:p>
            <a:pPr algn="ctr"/>
            <a:r>
              <a:rPr lang="en-US" sz="3300" b="1" i="1" dirty="0" smtClean="0">
                <a:solidFill>
                  <a:srgbClr val="7030A0"/>
                </a:solidFill>
                <a:effectLst>
                  <a:outerShdw blurRad="38100" dist="38100" dir="2700000" algn="tl">
                    <a:srgbClr val="000000">
                      <a:alpha val="43137"/>
                    </a:srgbClr>
                  </a:outerShdw>
                </a:effectLst>
              </a:rPr>
              <a:t>Solid-density effects </a:t>
            </a:r>
          </a:p>
          <a:p>
            <a:pPr algn="ctr"/>
            <a:r>
              <a:rPr lang="en-US" sz="3300" b="1" i="1" dirty="0" smtClean="0">
                <a:solidFill>
                  <a:srgbClr val="7030A0"/>
                </a:solidFill>
                <a:effectLst>
                  <a:outerShdw blurRad="38100" dist="38100" dir="2700000" algn="tl">
                    <a:srgbClr val="000000">
                      <a:alpha val="43137"/>
                    </a:srgbClr>
                  </a:outerShdw>
                </a:effectLst>
              </a:rPr>
              <a:t>in X-ray spectra </a:t>
            </a:r>
          </a:p>
          <a:p>
            <a:pPr algn="ctr"/>
            <a:r>
              <a:rPr lang="en-US" sz="3300" b="1" i="1" dirty="0" smtClean="0">
                <a:solidFill>
                  <a:srgbClr val="7030A0"/>
                </a:solidFill>
                <a:effectLst>
                  <a:outerShdw blurRad="38100" dist="38100" dir="2700000" algn="tl">
                    <a:srgbClr val="000000">
                      <a:alpha val="43137"/>
                    </a:srgbClr>
                  </a:outerShdw>
                </a:effectLst>
              </a:rPr>
              <a:t>of ultra-relativistic laser plasma</a:t>
            </a:r>
          </a:p>
          <a:p>
            <a:pPr algn="ctr"/>
            <a:endParaRPr lang="en-US" sz="3300" dirty="0">
              <a:solidFill>
                <a:srgbClr val="7030A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1640"/>
            <a:ext cx="9144000" cy="477040"/>
          </a:xfrm>
          <a:prstGeom prst="rect">
            <a:avLst/>
          </a:prstGeom>
          <a:noFill/>
        </p:spPr>
        <p:txBody>
          <a:bodyPr wrap="square" lIns="91424" tIns="45713" rIns="91424" bIns="45713" rtlCol="0">
            <a:spAutoFit/>
          </a:bodyPr>
          <a:lstStyle/>
          <a:p>
            <a:pPr algn="ctr"/>
            <a:r>
              <a:rPr lang="en-US" sz="2500" b="1" dirty="0">
                <a:solidFill>
                  <a:srgbClr val="7030A0"/>
                </a:solidFill>
                <a:effectLst>
                  <a:outerShdw blurRad="38100" dist="38100" dir="2700000" algn="tl">
                    <a:srgbClr val="000000">
                      <a:alpha val="43137"/>
                    </a:srgbClr>
                  </a:outerShdw>
                </a:effectLst>
              </a:rPr>
              <a:t>X</a:t>
            </a:r>
            <a:r>
              <a:rPr lang="en-US" sz="2500" b="1" dirty="0" smtClean="0">
                <a:solidFill>
                  <a:srgbClr val="7030A0"/>
                </a:solidFill>
                <a:effectLst>
                  <a:outerShdw blurRad="38100" dist="38100" dir="2700000" algn="tl">
                    <a:srgbClr val="000000">
                      <a:alpha val="43137"/>
                    </a:srgbClr>
                  </a:outerShdw>
                </a:effectLst>
              </a:rPr>
              <a:t>-ray </a:t>
            </a:r>
            <a:r>
              <a:rPr lang="en-US" sz="2500" b="1" dirty="0">
                <a:solidFill>
                  <a:srgbClr val="7030A0"/>
                </a:solidFill>
                <a:effectLst>
                  <a:outerShdw blurRad="38100" dist="38100" dir="2700000" algn="tl">
                    <a:srgbClr val="000000">
                      <a:alpha val="43137"/>
                    </a:srgbClr>
                  </a:outerShdw>
                </a:effectLst>
              </a:rPr>
              <a:t>spectra </a:t>
            </a:r>
            <a:r>
              <a:rPr lang="en-US" sz="2500" b="1" dirty="0" smtClean="0">
                <a:solidFill>
                  <a:srgbClr val="7030A0"/>
                </a:solidFill>
                <a:effectLst>
                  <a:outerShdw blurRad="38100" dist="38100" dir="2700000" algn="tl">
                    <a:srgbClr val="000000">
                      <a:alpha val="43137"/>
                    </a:srgbClr>
                  </a:outerShdw>
                </a:effectLst>
              </a:rPr>
              <a:t> depend on  </a:t>
            </a:r>
            <a:r>
              <a:rPr lang="en-US" sz="2500" b="1" dirty="0">
                <a:solidFill>
                  <a:srgbClr val="7030A0"/>
                </a:solidFill>
                <a:effectLst>
                  <a:outerShdw blurRad="38100" dist="38100" dir="2700000" algn="tl">
                    <a:srgbClr val="000000">
                      <a:alpha val="43137"/>
                    </a:srgbClr>
                  </a:outerShdw>
                </a:effectLst>
              </a:rPr>
              <a:t>l</a:t>
            </a:r>
            <a:r>
              <a:rPr lang="en-US" sz="2500" b="1" dirty="0" smtClean="0">
                <a:solidFill>
                  <a:srgbClr val="7030A0"/>
                </a:solidFill>
                <a:effectLst>
                  <a:outerShdw blurRad="38100" dist="38100" dir="2700000" algn="tl">
                    <a:srgbClr val="000000">
                      <a:alpha val="43137"/>
                    </a:srgbClr>
                  </a:outerShdw>
                </a:effectLst>
              </a:rPr>
              <a:t>aser </a:t>
            </a:r>
            <a:r>
              <a:rPr lang="en-US" sz="2500" b="1" dirty="0">
                <a:solidFill>
                  <a:srgbClr val="7030A0"/>
                </a:solidFill>
                <a:effectLst>
                  <a:outerShdw blurRad="38100" dist="38100" dir="2700000" algn="tl">
                    <a:srgbClr val="000000">
                      <a:alpha val="43137"/>
                    </a:srgbClr>
                  </a:outerShdw>
                </a:effectLst>
              </a:rPr>
              <a:t>contrast</a:t>
            </a:r>
          </a:p>
        </p:txBody>
      </p:sp>
      <p:sp>
        <p:nvSpPr>
          <p:cNvPr id="19" name="TextBox 18"/>
          <p:cNvSpPr txBox="1"/>
          <p:nvPr/>
        </p:nvSpPr>
        <p:spPr>
          <a:xfrm>
            <a:off x="4314617" y="594721"/>
            <a:ext cx="4721879" cy="1400369"/>
          </a:xfrm>
          <a:prstGeom prst="rect">
            <a:avLst/>
          </a:prstGeom>
          <a:noFill/>
        </p:spPr>
        <p:txBody>
          <a:bodyPr wrap="square" lIns="91424" tIns="45713" rIns="91424" bIns="45713" rtlCol="0">
            <a:spAutoFit/>
          </a:bodyPr>
          <a:lstStyle/>
          <a:p>
            <a:pPr algn="just"/>
            <a:r>
              <a:rPr kumimoji="1" lang="en-US" altLang="ja-JP" sz="1700" b="1" dirty="0" smtClean="0">
                <a:solidFill>
                  <a:srgbClr val="C00000"/>
                </a:solidFill>
                <a:latin typeface="Comic Sans MS" panose="030F0702030302020204" pitchFamily="66" charset="0"/>
              </a:rPr>
              <a:t>X-ray spectra of steel plasma allowed to observe laser contrast improvement, which  results in </a:t>
            </a:r>
            <a:r>
              <a:rPr kumimoji="1" lang="en-US" altLang="ja-JP" sz="1700" b="1" dirty="0">
                <a:solidFill>
                  <a:srgbClr val="C00000"/>
                </a:solidFill>
                <a:latin typeface="Comic Sans MS" panose="030F0702030302020204" pitchFamily="66" charset="0"/>
              </a:rPr>
              <a:t>appearance</a:t>
            </a:r>
            <a:r>
              <a:rPr kumimoji="1" lang="en-US" altLang="ja-JP" sz="1700" b="1" dirty="0" smtClean="0">
                <a:solidFill>
                  <a:srgbClr val="C00000"/>
                </a:solidFill>
                <a:latin typeface="Comic Sans MS" panose="030F0702030302020204" pitchFamily="66" charset="0"/>
              </a:rPr>
              <a:t> of transitions  in multi-charged  Fe and Cr ions and growth of its  relative intensities</a:t>
            </a:r>
            <a:r>
              <a:rPr kumimoji="1" lang="en-US" altLang="ja-JP" sz="1700" b="1" dirty="0" smtClean="0">
                <a:solidFill>
                  <a:srgbClr val="FF0000"/>
                </a:solidFill>
                <a:latin typeface="Comic Sans MS" panose="030F0702030302020204" pitchFamily="66" charset="0"/>
              </a:rPr>
              <a:t>. </a:t>
            </a:r>
            <a:endParaRPr kumimoji="1" lang="ja-JP" altLang="en-US" sz="1700" b="1" dirty="0">
              <a:solidFill>
                <a:srgbClr val="FF0000"/>
              </a:solidFill>
              <a:latin typeface="Comic Sans MS" panose="030F0702030302020204" pitchFamily="66" charset="0"/>
            </a:endParaRPr>
          </a:p>
        </p:txBody>
      </p:sp>
      <p:sp>
        <p:nvSpPr>
          <p:cNvPr id="14" name="TextBox 13"/>
          <p:cNvSpPr txBox="1"/>
          <p:nvPr/>
        </p:nvSpPr>
        <p:spPr>
          <a:xfrm>
            <a:off x="4497341" y="5660028"/>
            <a:ext cx="2111764" cy="646317"/>
          </a:xfrm>
          <a:prstGeom prst="rect">
            <a:avLst/>
          </a:prstGeom>
          <a:noFill/>
        </p:spPr>
        <p:txBody>
          <a:bodyPr wrap="none" lIns="91424" tIns="45713" rIns="91424" bIns="45713" rtlCol="0">
            <a:spAutoFit/>
          </a:bodyPr>
          <a:lstStyle/>
          <a:p>
            <a:r>
              <a:rPr lang="en-US" b="1" u="sng" dirty="0"/>
              <a:t>Laser contrast </a:t>
            </a:r>
            <a:r>
              <a:rPr lang="en-US" b="1" u="sng" dirty="0" smtClean="0"/>
              <a:t>&gt;10</a:t>
            </a:r>
            <a:r>
              <a:rPr lang="ru-RU" b="1" baseline="30000" dirty="0" smtClean="0">
                <a:ea typeface="Calibri" panose="020F0502020204030204" pitchFamily="34" charset="0"/>
              </a:rPr>
              <a:t> </a:t>
            </a:r>
            <a:r>
              <a:rPr lang="en-US" b="1" baseline="30000" dirty="0" smtClean="0">
                <a:ea typeface="Calibri" panose="020F0502020204030204" pitchFamily="34" charset="0"/>
              </a:rPr>
              <a:t>10</a:t>
            </a:r>
          </a:p>
          <a:p>
            <a:r>
              <a:rPr lang="en-US" b="1" u="sng" dirty="0" err="1" smtClean="0"/>
              <a:t>I</a:t>
            </a:r>
            <a:r>
              <a:rPr lang="en-US" b="1" u="sng" baseline="-25000" dirty="0" err="1" smtClean="0"/>
              <a:t>las</a:t>
            </a:r>
            <a:r>
              <a:rPr lang="en-US" b="1" u="sng" dirty="0" smtClean="0"/>
              <a:t> = 1e21 W/cm</a:t>
            </a:r>
            <a:r>
              <a:rPr lang="en-US" b="1" u="sng" baseline="20000" dirty="0" smtClean="0"/>
              <a:t>2</a:t>
            </a:r>
            <a:endParaRPr lang="ru-RU" b="1" u="sng" baseline="20000" dirty="0"/>
          </a:p>
        </p:txBody>
      </p:sp>
      <p:pic>
        <p:nvPicPr>
          <p:cNvPr id="15" name="Рисунок 14"/>
          <p:cNvPicPr/>
          <p:nvPr/>
        </p:nvPicPr>
        <p:blipFill>
          <a:blip r:embed="rId2" cstate="email">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79512" y="879284"/>
            <a:ext cx="4050258" cy="5934092"/>
          </a:xfrm>
          <a:prstGeom prst="rect">
            <a:avLst/>
          </a:prstGeom>
          <a:noFill/>
          <a:ln>
            <a:noFill/>
          </a:ln>
        </p:spPr>
      </p:pic>
      <p:sp>
        <p:nvSpPr>
          <p:cNvPr id="16" name="TextBox 15"/>
          <p:cNvSpPr txBox="1"/>
          <p:nvPr/>
        </p:nvSpPr>
        <p:spPr>
          <a:xfrm>
            <a:off x="4497339" y="4452960"/>
            <a:ext cx="2033217" cy="646317"/>
          </a:xfrm>
          <a:prstGeom prst="rect">
            <a:avLst/>
          </a:prstGeom>
          <a:noFill/>
        </p:spPr>
        <p:txBody>
          <a:bodyPr wrap="none" lIns="91424" tIns="45713" rIns="91424" bIns="45713" rtlCol="0">
            <a:spAutoFit/>
          </a:bodyPr>
          <a:lstStyle/>
          <a:p>
            <a:r>
              <a:rPr lang="en-US" b="1" u="sng" dirty="0">
                <a:solidFill>
                  <a:srgbClr val="7030A0"/>
                </a:solidFill>
              </a:rPr>
              <a:t>Laser contrast </a:t>
            </a:r>
            <a:r>
              <a:rPr lang="en-US" b="1" u="sng" dirty="0" smtClean="0">
                <a:solidFill>
                  <a:srgbClr val="7030A0"/>
                </a:solidFill>
              </a:rPr>
              <a:t>~10</a:t>
            </a:r>
            <a:r>
              <a:rPr lang="ru-RU" b="1" baseline="30000" dirty="0" smtClean="0">
                <a:solidFill>
                  <a:srgbClr val="7030A0"/>
                </a:solidFill>
                <a:ea typeface="Calibri" panose="020F0502020204030204" pitchFamily="34" charset="0"/>
              </a:rPr>
              <a:t> </a:t>
            </a:r>
            <a:r>
              <a:rPr lang="en-US" b="1" baseline="30000" dirty="0" smtClean="0">
                <a:solidFill>
                  <a:srgbClr val="7030A0"/>
                </a:solidFill>
                <a:ea typeface="Calibri" panose="020F0502020204030204" pitchFamily="34" charset="0"/>
              </a:rPr>
              <a:t>6</a:t>
            </a:r>
          </a:p>
          <a:p>
            <a:r>
              <a:rPr lang="en-US" b="1" u="sng" dirty="0" err="1" smtClean="0"/>
              <a:t>I</a:t>
            </a:r>
            <a:r>
              <a:rPr lang="en-US" b="1" u="sng" baseline="-25000" dirty="0" err="1" smtClean="0"/>
              <a:t>las</a:t>
            </a:r>
            <a:r>
              <a:rPr lang="en-US" b="1" u="sng" dirty="0" smtClean="0"/>
              <a:t> = 3e21 W/cm</a:t>
            </a:r>
            <a:r>
              <a:rPr lang="en-US" b="1" u="sng" baseline="20000" dirty="0" smtClean="0"/>
              <a:t>2</a:t>
            </a:r>
            <a:endParaRPr lang="ru-RU" b="1" u="sng" baseline="20000" dirty="0"/>
          </a:p>
        </p:txBody>
      </p:sp>
      <p:sp>
        <p:nvSpPr>
          <p:cNvPr id="17" name="TextBox 16"/>
          <p:cNvSpPr txBox="1"/>
          <p:nvPr/>
        </p:nvSpPr>
        <p:spPr>
          <a:xfrm>
            <a:off x="4497341" y="3261847"/>
            <a:ext cx="2111764" cy="646317"/>
          </a:xfrm>
          <a:prstGeom prst="rect">
            <a:avLst/>
          </a:prstGeom>
          <a:noFill/>
        </p:spPr>
        <p:txBody>
          <a:bodyPr wrap="none" lIns="91424" tIns="45713" rIns="91424" bIns="45713" rtlCol="0">
            <a:spAutoFit/>
          </a:bodyPr>
          <a:lstStyle/>
          <a:p>
            <a:r>
              <a:rPr lang="en-US" b="1" u="sng" dirty="0">
                <a:solidFill>
                  <a:srgbClr val="C00000"/>
                </a:solidFill>
              </a:rPr>
              <a:t>Laser contrast </a:t>
            </a:r>
            <a:r>
              <a:rPr lang="en-US" b="1" u="sng" dirty="0" smtClean="0">
                <a:solidFill>
                  <a:srgbClr val="C00000"/>
                </a:solidFill>
              </a:rPr>
              <a:t>~10</a:t>
            </a:r>
            <a:r>
              <a:rPr lang="ru-RU" b="1" baseline="30000" dirty="0" smtClean="0">
                <a:solidFill>
                  <a:srgbClr val="C00000"/>
                </a:solidFill>
                <a:ea typeface="Calibri" panose="020F0502020204030204" pitchFamily="34" charset="0"/>
              </a:rPr>
              <a:t> </a:t>
            </a:r>
            <a:r>
              <a:rPr lang="en-US" b="1" baseline="30000" dirty="0" smtClean="0">
                <a:solidFill>
                  <a:srgbClr val="C00000"/>
                </a:solidFill>
                <a:ea typeface="Calibri" panose="020F0502020204030204" pitchFamily="34" charset="0"/>
              </a:rPr>
              <a:t>12</a:t>
            </a:r>
          </a:p>
          <a:p>
            <a:r>
              <a:rPr lang="en-US" b="1" u="sng" dirty="0" err="1" smtClean="0"/>
              <a:t>I</a:t>
            </a:r>
            <a:r>
              <a:rPr lang="en-US" b="1" u="sng" baseline="-25000" dirty="0" err="1" smtClean="0"/>
              <a:t>las</a:t>
            </a:r>
            <a:r>
              <a:rPr lang="en-US" b="1" u="sng" dirty="0" smtClean="0"/>
              <a:t> = 3e21 W/cm</a:t>
            </a:r>
            <a:r>
              <a:rPr lang="en-US" b="1" u="sng" baseline="20000" dirty="0" smtClean="0"/>
              <a:t>2</a:t>
            </a:r>
            <a:endParaRPr lang="ru-RU" b="1" u="sng" baseline="20000" dirty="0"/>
          </a:p>
        </p:txBody>
      </p:sp>
      <p:sp>
        <p:nvSpPr>
          <p:cNvPr id="18" name="TextBox 17"/>
          <p:cNvSpPr txBox="1"/>
          <p:nvPr/>
        </p:nvSpPr>
        <p:spPr>
          <a:xfrm>
            <a:off x="4470752" y="2017548"/>
            <a:ext cx="2111764" cy="646317"/>
          </a:xfrm>
          <a:prstGeom prst="rect">
            <a:avLst/>
          </a:prstGeom>
          <a:noFill/>
        </p:spPr>
        <p:txBody>
          <a:bodyPr wrap="none" lIns="91424" tIns="45713" rIns="91424" bIns="45713" rtlCol="0">
            <a:spAutoFit/>
          </a:bodyPr>
          <a:lstStyle/>
          <a:p>
            <a:r>
              <a:rPr lang="en-US" b="1" u="sng" dirty="0"/>
              <a:t>Laser contrast </a:t>
            </a:r>
            <a:r>
              <a:rPr lang="en-US" b="1" u="sng" dirty="0" smtClean="0"/>
              <a:t>~10</a:t>
            </a:r>
            <a:r>
              <a:rPr lang="ru-RU" b="1" baseline="30000" dirty="0" smtClean="0">
                <a:ea typeface="Calibri" panose="020F0502020204030204" pitchFamily="34" charset="0"/>
              </a:rPr>
              <a:t> </a:t>
            </a:r>
            <a:r>
              <a:rPr lang="en-US" b="1" baseline="30000" dirty="0" smtClean="0">
                <a:ea typeface="Calibri" panose="020F0502020204030204" pitchFamily="34" charset="0"/>
              </a:rPr>
              <a:t>12</a:t>
            </a:r>
          </a:p>
          <a:p>
            <a:r>
              <a:rPr lang="en-US" b="1" u="sng" dirty="0" err="1" smtClean="0"/>
              <a:t>I</a:t>
            </a:r>
            <a:r>
              <a:rPr lang="en-US" b="1" u="sng" baseline="-25000" dirty="0" err="1" smtClean="0"/>
              <a:t>las</a:t>
            </a:r>
            <a:r>
              <a:rPr lang="en-US" b="1" u="sng" dirty="0" smtClean="0"/>
              <a:t> = 9e21 W/cm</a:t>
            </a:r>
            <a:r>
              <a:rPr lang="en-US" b="1" u="sng" baseline="20000" dirty="0" smtClean="0"/>
              <a:t>2</a:t>
            </a:r>
            <a:endParaRPr lang="ru-RU" b="1" u="sng" baseline="20000" dirty="0"/>
          </a:p>
        </p:txBody>
      </p:sp>
      <p:sp>
        <p:nvSpPr>
          <p:cNvPr id="9" name="TextBox 8"/>
          <p:cNvSpPr txBox="1"/>
          <p:nvPr/>
        </p:nvSpPr>
        <p:spPr>
          <a:xfrm>
            <a:off x="6230983" y="6453336"/>
            <a:ext cx="2733505" cy="369332"/>
          </a:xfrm>
          <a:prstGeom prst="rect">
            <a:avLst/>
          </a:prstGeom>
          <a:noFill/>
        </p:spPr>
        <p:txBody>
          <a:bodyPr wrap="none" rtlCol="0">
            <a:spAutoFit/>
          </a:bodyPr>
          <a:lstStyle/>
          <a:p>
            <a:r>
              <a:rPr lang="en-US" b="1" dirty="0" smtClean="0"/>
              <a:t>// talk of Maria </a:t>
            </a:r>
            <a:r>
              <a:rPr lang="en-US" b="1" dirty="0" err="1" smtClean="0"/>
              <a:t>Alkhimova</a:t>
            </a:r>
            <a:endParaRPr lang="en-US" b="1" dirty="0"/>
          </a:p>
        </p:txBody>
      </p:sp>
    </p:spTree>
    <p:extLst>
      <p:ext uri="{BB962C8B-B14F-4D97-AF65-F5344CB8AC3E}">
        <p14:creationId xmlns="" xmlns:p14="http://schemas.microsoft.com/office/powerpoint/2010/main" val="26378680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Solid-density plasma emission spectra</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5" name="Рисунок 4" descr="SiNspec.jpg"/>
          <p:cNvPicPr>
            <a:picLocks noChangeAspect="1"/>
          </p:cNvPicPr>
          <p:nvPr/>
        </p:nvPicPr>
        <p:blipFill>
          <a:blip r:embed="rId2" cstate="email"/>
          <a:srcRect/>
          <a:stretch>
            <a:fillRect/>
          </a:stretch>
        </p:blipFill>
        <p:spPr>
          <a:xfrm>
            <a:off x="1259632" y="1268760"/>
            <a:ext cx="6226372" cy="4845601"/>
          </a:xfrm>
          <a:prstGeom prst="rect">
            <a:avLst/>
          </a:prstGeom>
        </p:spPr>
      </p:pic>
      <p:sp>
        <p:nvSpPr>
          <p:cNvPr id="8" name="TextBox 7"/>
          <p:cNvSpPr txBox="1"/>
          <p:nvPr/>
        </p:nvSpPr>
        <p:spPr>
          <a:xfrm>
            <a:off x="6372200" y="4437112"/>
            <a:ext cx="715228"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SiK</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9" name="TextBox 8"/>
          <p:cNvSpPr txBox="1"/>
          <p:nvPr/>
        </p:nvSpPr>
        <p:spPr>
          <a:xfrm>
            <a:off x="5508104" y="1412776"/>
            <a:ext cx="907588" cy="369318"/>
          </a:xfrm>
          <a:prstGeom prst="rect">
            <a:avLst/>
          </a:prstGeom>
          <a:noFill/>
        </p:spPr>
        <p:txBody>
          <a:bodyPr wrap="none" lIns="91424" tIns="45713" rIns="91424" bIns="45713" rtlCol="0">
            <a:spAutoFit/>
          </a:bodyPr>
          <a:lstStyle/>
          <a:p>
            <a:pPr defTabSz="914323"/>
            <a:r>
              <a:rPr lang="en-US" b="1" dirty="0" smtClean="0">
                <a:solidFill>
                  <a:srgbClr val="000000"/>
                </a:solidFill>
                <a:latin typeface="Arial" charset="0"/>
                <a:ea typeface="+mn-ea"/>
              </a:rPr>
              <a:t>Si </a:t>
            </a:r>
            <a:r>
              <a:rPr lang="en-US" b="1" dirty="0" err="1" smtClean="0">
                <a:solidFill>
                  <a:srgbClr val="000000"/>
                </a:solidFill>
                <a:latin typeface="Arial" charset="0"/>
                <a:ea typeface="+mn-ea"/>
              </a:rPr>
              <a:t>He</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0" name="TextBox 9"/>
          <p:cNvSpPr txBox="1"/>
          <p:nvPr/>
        </p:nvSpPr>
        <p:spPr>
          <a:xfrm>
            <a:off x="4572000" y="3068960"/>
            <a:ext cx="809228"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SiLy</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1" name="TextBox 10"/>
          <p:cNvSpPr txBox="1"/>
          <p:nvPr/>
        </p:nvSpPr>
        <p:spPr>
          <a:xfrm>
            <a:off x="2483768" y="4797152"/>
            <a:ext cx="789992"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SiLy</a:t>
            </a:r>
            <a:r>
              <a:rPr lang="en-US" b="1" dirty="0" err="1"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sp>
        <p:nvSpPr>
          <p:cNvPr id="12" name="TextBox 11"/>
          <p:cNvSpPr txBox="1"/>
          <p:nvPr/>
        </p:nvSpPr>
        <p:spPr>
          <a:xfrm>
            <a:off x="3707904" y="4357904"/>
            <a:ext cx="824232"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SiHe</a:t>
            </a:r>
            <a:r>
              <a:rPr lang="en-US" b="1" dirty="0" err="1"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sp>
        <p:nvSpPr>
          <p:cNvPr id="14" name="TextBox 13"/>
          <p:cNvSpPr txBox="1"/>
          <p:nvPr/>
        </p:nvSpPr>
        <p:spPr>
          <a:xfrm>
            <a:off x="3182248" y="4653136"/>
            <a:ext cx="792172" cy="369318"/>
          </a:xfrm>
          <a:prstGeom prst="rect">
            <a:avLst/>
          </a:prstGeom>
          <a:noFill/>
        </p:spPr>
        <p:txBody>
          <a:bodyPr wrap="none" lIns="91424" tIns="45713" rIns="91424" bIns="45713" rtlCol="0">
            <a:spAutoFit/>
          </a:bodyPr>
          <a:lstStyle/>
          <a:p>
            <a:pPr defTabSz="914323"/>
            <a:r>
              <a:rPr lang="en-US" b="1" dirty="0" err="1" smtClean="0">
                <a:solidFill>
                  <a:srgbClr val="000000"/>
                </a:solidFill>
                <a:latin typeface="Arial" charset="0"/>
                <a:ea typeface="+mn-ea"/>
              </a:rPr>
              <a:t>SiHe</a:t>
            </a:r>
            <a:r>
              <a:rPr lang="en-US" b="1" dirty="0" err="1" smtClean="0">
                <a:solidFill>
                  <a:srgbClr val="000000"/>
                </a:solidFill>
                <a:latin typeface="Symbol" pitchFamily="18" charset="2"/>
                <a:ea typeface="+mn-ea"/>
              </a:rPr>
              <a:t>g</a:t>
            </a:r>
            <a:endParaRPr lang="en-US" b="1" dirty="0">
              <a:solidFill>
                <a:srgbClr val="000000"/>
              </a:solidFill>
              <a:latin typeface="Symbol" pitchFamily="18" charset="2"/>
              <a:ea typeface="+mn-ea"/>
            </a:endParaRPr>
          </a:p>
        </p:txBody>
      </p:sp>
      <p:pic>
        <p:nvPicPr>
          <p:cNvPr id="15" name="Рисунок 14">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B08317F2-ACB9-439D-B4C3-1AC4FD0ED184}"/>
              </a:ext>
            </a:extLst>
          </p:cNvPr>
          <p:cNvPicPr/>
          <p:nvPr/>
        </p:nvPicPr>
        <p:blipFill>
          <a:blip r:embed="rId3" cstate="email">
            <a:lum bright="-7000" contrast="20000"/>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tretch>
            <a:fillRect/>
          </a:stretch>
        </p:blipFill>
        <p:spPr>
          <a:xfrm>
            <a:off x="2411097" y="2852937"/>
            <a:ext cx="6553391" cy="3960440"/>
          </a:xfrm>
          <a:prstGeom prst="rect">
            <a:avLst/>
          </a:prstGeom>
        </p:spPr>
      </p:pic>
      <p:sp>
        <p:nvSpPr>
          <p:cNvPr id="16" name="TextBox 15"/>
          <p:cNvSpPr txBox="1"/>
          <p:nvPr/>
        </p:nvSpPr>
        <p:spPr>
          <a:xfrm>
            <a:off x="5152995" y="980728"/>
            <a:ext cx="3739485" cy="1569660"/>
          </a:xfrm>
          <a:prstGeom prst="rect">
            <a:avLst/>
          </a:prstGeom>
          <a:solidFill>
            <a:schemeClr val="bg1"/>
          </a:solidFill>
          <a:ln w="28575">
            <a:solidFill>
              <a:srgbClr val="C00000"/>
            </a:solidFill>
          </a:ln>
        </p:spPr>
        <p:txBody>
          <a:bodyPr wrap="none" rtlCol="0">
            <a:spAutoFit/>
          </a:bodyPr>
          <a:lstStyle/>
          <a:p>
            <a:pPr>
              <a:buFont typeface="Wingdings" pitchFamily="2" charset="2"/>
              <a:buChar char="Ø"/>
            </a:pPr>
            <a:r>
              <a:rPr lang="en-US" sz="2400" b="1" dirty="0" smtClean="0">
                <a:solidFill>
                  <a:srgbClr val="C00000"/>
                </a:solidFill>
              </a:rPr>
              <a:t>  Line broadening</a:t>
            </a:r>
          </a:p>
          <a:p>
            <a:pPr>
              <a:buFont typeface="Wingdings" pitchFamily="2" charset="2"/>
              <a:buChar char="Ø"/>
            </a:pPr>
            <a:r>
              <a:rPr lang="en-US" sz="2400" b="1" dirty="0" smtClean="0">
                <a:solidFill>
                  <a:srgbClr val="C00000"/>
                </a:solidFill>
              </a:rPr>
              <a:t>  Rec. continuum lowering</a:t>
            </a:r>
          </a:p>
          <a:p>
            <a:pPr>
              <a:buFont typeface="Wingdings" pitchFamily="2" charset="2"/>
              <a:buChar char="Ø"/>
            </a:pPr>
            <a:r>
              <a:rPr lang="en-US" sz="2400" b="1" dirty="0" smtClean="0">
                <a:solidFill>
                  <a:srgbClr val="C00000"/>
                </a:solidFill>
              </a:rPr>
              <a:t>  Self-absorption</a:t>
            </a:r>
          </a:p>
          <a:p>
            <a:pPr>
              <a:buFont typeface="Wingdings" pitchFamily="2" charset="2"/>
              <a:buChar char="Ø"/>
            </a:pPr>
            <a:r>
              <a:rPr lang="en-US" sz="2400" b="1" dirty="0" smtClean="0">
                <a:solidFill>
                  <a:srgbClr val="C00000"/>
                </a:solidFill>
              </a:rPr>
              <a:t>  Satellite structures</a:t>
            </a:r>
            <a:endParaRPr lang="en-U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65000" y="65000"/>
                                    </p:animScale>
                                  </p:childTnLst>
                                </p:cTn>
                              </p:par>
                              <p:par>
                                <p:cTn id="7" presetID="35" presetClass="path" presetSubtype="0" accel="50000" decel="50000" fill="hold" nodeType="withEffect">
                                  <p:stCondLst>
                                    <p:cond delay="0"/>
                                  </p:stCondLst>
                                  <p:childTnLst>
                                    <p:animMotion origin="layout" path="M -1.38889E-6 4.4609E-6 L -0.23611 -0.15734 " pathEditMode="relative" rAng="0" ptsTypes="AA">
                                      <p:cBhvr>
                                        <p:cTn id="8" dur="1000" fill="hold"/>
                                        <p:tgtEl>
                                          <p:spTgt spid="5"/>
                                        </p:tgtEl>
                                        <p:attrNameLst>
                                          <p:attrName>ppt_x</p:attrName>
                                          <p:attrName>ppt_y</p:attrName>
                                        </p:attrNameLst>
                                      </p:cBhvr>
                                      <p:rCtr x="-118" y="-79"/>
                                    </p:animMotion>
                                  </p:childTnLst>
                                </p:cTn>
                              </p:par>
                              <p:par>
                                <p:cTn id="9" presetID="3" presetClass="exit" presetSubtype="10" fill="hold" grpId="0" nodeType="withEffect">
                                  <p:stCondLst>
                                    <p:cond delay="0"/>
                                  </p:stCondLst>
                                  <p:childTnLst>
                                    <p:animEffect transition="out" filter="blinds(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3" presetClass="exit" presetSubtype="10" fill="hold" grpId="0" nodeType="withEffect">
                                  <p:stCondLst>
                                    <p:cond delay="0"/>
                                  </p:stCondLst>
                                  <p:childTnLst>
                                    <p:animEffect transition="out" filter="blinds(horizontal)">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3" presetClass="exit" presetSubtype="10" fill="hold" grpId="0" nodeType="withEffect">
                                  <p:stCondLst>
                                    <p:cond delay="0"/>
                                  </p:stCondLst>
                                  <p:childTnLst>
                                    <p:animEffect transition="out" filter="blinds(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3" presetClass="exit" presetSubtype="10" fill="hold" grpId="0" nodeType="withEffect">
                                  <p:stCondLst>
                                    <p:cond delay="0"/>
                                  </p:stCondLst>
                                  <p:childTnLst>
                                    <p:animEffect transition="out" filter="blinds(horizont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Revealing the initial density from time-integrated data</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2050" name="Picture 2"/>
          <p:cNvPicPr>
            <a:picLocks noChangeAspect="1" noChangeArrowheads="1"/>
          </p:cNvPicPr>
          <p:nvPr/>
        </p:nvPicPr>
        <p:blipFill>
          <a:blip r:embed="rId2" cstate="email"/>
          <a:srcRect/>
          <a:stretch>
            <a:fillRect/>
          </a:stretch>
        </p:blipFill>
        <p:spPr bwMode="auto">
          <a:xfrm>
            <a:off x="4427984" y="899337"/>
            <a:ext cx="4104456" cy="2889703"/>
          </a:xfrm>
          <a:prstGeom prst="rect">
            <a:avLst/>
          </a:prstGeom>
          <a:noFill/>
          <a:ln w="9525">
            <a:noFill/>
            <a:miter lim="800000"/>
            <a:headEnd/>
            <a:tailEnd/>
          </a:ln>
        </p:spPr>
      </p:pic>
      <p:sp>
        <p:nvSpPr>
          <p:cNvPr id="6" name="TextBox 5"/>
          <p:cNvSpPr txBox="1"/>
          <p:nvPr/>
        </p:nvSpPr>
        <p:spPr>
          <a:xfrm>
            <a:off x="323528" y="908720"/>
            <a:ext cx="3888432" cy="923330"/>
          </a:xfrm>
          <a:prstGeom prst="rect">
            <a:avLst/>
          </a:prstGeom>
          <a:noFill/>
        </p:spPr>
        <p:txBody>
          <a:bodyPr wrap="square" rtlCol="0">
            <a:spAutoFit/>
          </a:bodyPr>
          <a:lstStyle/>
          <a:p>
            <a:r>
              <a:rPr lang="en-US" b="1" dirty="0" smtClean="0"/>
              <a:t>Considering  the plasma freely expands from the target surface and cools down adiabatically (</a:t>
            </a:r>
            <a:r>
              <a:rPr lang="en-US" b="1" dirty="0" smtClean="0">
                <a:latin typeface="Symbol" pitchFamily="18" charset="2"/>
              </a:rPr>
              <a:t>g</a:t>
            </a:r>
            <a:r>
              <a:rPr lang="en-US" b="1" dirty="0" smtClean="0"/>
              <a:t> =1.4)</a:t>
            </a:r>
            <a:endParaRPr lang="en-US" b="1" dirty="0"/>
          </a:p>
        </p:txBody>
      </p:sp>
      <p:sp>
        <p:nvSpPr>
          <p:cNvPr id="7" name="TextBox 6"/>
          <p:cNvSpPr txBox="1"/>
          <p:nvPr/>
        </p:nvSpPr>
        <p:spPr>
          <a:xfrm>
            <a:off x="251520" y="3140968"/>
            <a:ext cx="4008790" cy="646331"/>
          </a:xfrm>
          <a:prstGeom prst="rect">
            <a:avLst/>
          </a:prstGeom>
          <a:noFill/>
        </p:spPr>
        <p:txBody>
          <a:bodyPr wrap="none" rtlCol="0">
            <a:spAutoFit/>
          </a:bodyPr>
          <a:lstStyle/>
          <a:p>
            <a:r>
              <a:rPr lang="en-US" b="1" i="1" dirty="0" smtClean="0"/>
              <a:t>Al </a:t>
            </a:r>
            <a:r>
              <a:rPr lang="en-US" b="1" i="1" dirty="0" err="1" smtClean="0"/>
              <a:t>Ly</a:t>
            </a:r>
            <a:r>
              <a:rPr lang="en-US" b="1" i="1" dirty="0" err="1" smtClean="0">
                <a:latin typeface="Symbol" pitchFamily="18" charset="2"/>
              </a:rPr>
              <a:t>b</a:t>
            </a:r>
            <a:r>
              <a:rPr lang="en-US" b="1" i="1" dirty="0" smtClean="0"/>
              <a:t> spectral line profiles calculated </a:t>
            </a:r>
          </a:p>
          <a:p>
            <a:r>
              <a:rPr lang="en-US" b="1" i="1" dirty="0" smtClean="0"/>
              <a:t>for different stages of plasma expansion</a:t>
            </a:r>
            <a:endParaRPr lang="en-US" b="1" i="1" dirty="0"/>
          </a:p>
        </p:txBody>
      </p:sp>
      <p:pic>
        <p:nvPicPr>
          <p:cNvPr id="2051" name="Picture 3"/>
          <p:cNvPicPr>
            <a:picLocks noChangeAspect="1" noChangeArrowheads="1"/>
          </p:cNvPicPr>
          <p:nvPr/>
        </p:nvPicPr>
        <p:blipFill>
          <a:blip r:embed="rId3" cstate="email"/>
          <a:srcRect/>
          <a:stretch>
            <a:fillRect/>
          </a:stretch>
        </p:blipFill>
        <p:spPr bwMode="auto">
          <a:xfrm>
            <a:off x="611560" y="3717032"/>
            <a:ext cx="8072897" cy="3168352"/>
          </a:xfrm>
          <a:prstGeom prst="rect">
            <a:avLst/>
          </a:prstGeom>
          <a:noFill/>
          <a:ln w="9525">
            <a:noFill/>
            <a:miter lim="800000"/>
            <a:headEnd/>
            <a:tailEnd/>
          </a:ln>
        </p:spPr>
      </p:pic>
      <p:pic>
        <p:nvPicPr>
          <p:cNvPr id="10" name="Picture 2"/>
          <p:cNvPicPr>
            <a:picLocks noChangeAspect="1" noChangeArrowheads="1"/>
          </p:cNvPicPr>
          <p:nvPr/>
        </p:nvPicPr>
        <p:blipFill>
          <a:blip r:embed="rId4" cstate="email"/>
          <a:srcRect/>
          <a:stretch>
            <a:fillRect/>
          </a:stretch>
        </p:blipFill>
        <p:spPr bwMode="auto">
          <a:xfrm>
            <a:off x="4427984" y="692696"/>
            <a:ext cx="3960440" cy="30963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linds(horizontal)">
                                      <p:cBhvr>
                                        <p:cTn id="7" dur="500"/>
                                        <p:tgtEl>
                                          <p:spTgt spid="2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Revealing the initial density from time-integrated data</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3075" name="Picture 3"/>
          <p:cNvPicPr>
            <a:picLocks noChangeAspect="1" noChangeArrowheads="1"/>
          </p:cNvPicPr>
          <p:nvPr/>
        </p:nvPicPr>
        <p:blipFill>
          <a:blip r:embed="rId2" cstate="email"/>
          <a:srcRect/>
          <a:stretch>
            <a:fillRect/>
          </a:stretch>
        </p:blipFill>
        <p:spPr bwMode="auto">
          <a:xfrm>
            <a:off x="755576" y="764704"/>
            <a:ext cx="7970386" cy="3312368"/>
          </a:xfrm>
          <a:prstGeom prst="rect">
            <a:avLst/>
          </a:prstGeom>
          <a:noFill/>
          <a:ln w="9525">
            <a:noFill/>
            <a:miter lim="800000"/>
            <a:headEnd/>
            <a:tailEnd/>
          </a:ln>
        </p:spPr>
      </p:pic>
      <p:pic>
        <p:nvPicPr>
          <p:cNvPr id="3074" name="Picture 2"/>
          <p:cNvPicPr>
            <a:picLocks noChangeAspect="1" noChangeArrowheads="1"/>
          </p:cNvPicPr>
          <p:nvPr/>
        </p:nvPicPr>
        <p:blipFill>
          <a:blip r:embed="rId3" cstate="email"/>
          <a:srcRect/>
          <a:stretch>
            <a:fillRect/>
          </a:stretch>
        </p:blipFill>
        <p:spPr bwMode="auto">
          <a:xfrm>
            <a:off x="251520" y="2924944"/>
            <a:ext cx="4676404" cy="3806376"/>
          </a:xfrm>
          <a:prstGeom prst="rect">
            <a:avLst/>
          </a:prstGeom>
          <a:noFill/>
          <a:ln w="28575">
            <a:solidFill>
              <a:srgbClr val="7030A0"/>
            </a:solidFill>
            <a:miter lim="800000"/>
            <a:headEnd/>
            <a:tailEnd/>
          </a:ln>
        </p:spPr>
      </p:pic>
      <p:sp>
        <p:nvSpPr>
          <p:cNvPr id="9" name="TextBox 8"/>
          <p:cNvSpPr txBox="1"/>
          <p:nvPr/>
        </p:nvSpPr>
        <p:spPr>
          <a:xfrm>
            <a:off x="5076056" y="4365104"/>
            <a:ext cx="3956724" cy="2308324"/>
          </a:xfrm>
          <a:prstGeom prst="rect">
            <a:avLst/>
          </a:prstGeom>
          <a:noFill/>
        </p:spPr>
        <p:txBody>
          <a:bodyPr wrap="none" rtlCol="0">
            <a:spAutoFit/>
          </a:bodyPr>
          <a:lstStyle/>
          <a:p>
            <a:r>
              <a:rPr lang="en-US" b="1" dirty="0" smtClean="0">
                <a:solidFill>
                  <a:srgbClr val="C00000"/>
                </a:solidFill>
              </a:rPr>
              <a:t>Using adiabatic plasma expansion </a:t>
            </a:r>
          </a:p>
          <a:p>
            <a:r>
              <a:rPr lang="en-US" b="1" dirty="0" smtClean="0">
                <a:solidFill>
                  <a:srgbClr val="C00000"/>
                </a:solidFill>
              </a:rPr>
              <a:t>approach the correction factors </a:t>
            </a:r>
          </a:p>
          <a:p>
            <a:r>
              <a:rPr lang="en-US" b="1" dirty="0" smtClean="0">
                <a:solidFill>
                  <a:srgbClr val="C00000"/>
                </a:solidFill>
              </a:rPr>
              <a:t>are calculated allowing to interpret the </a:t>
            </a:r>
          </a:p>
          <a:p>
            <a:r>
              <a:rPr lang="en-US" b="1" dirty="0" smtClean="0">
                <a:solidFill>
                  <a:srgbClr val="C00000"/>
                </a:solidFill>
              </a:rPr>
              <a:t>width of </a:t>
            </a:r>
            <a:r>
              <a:rPr lang="en-US" b="1" dirty="0" err="1" smtClean="0">
                <a:solidFill>
                  <a:srgbClr val="C00000"/>
                </a:solidFill>
              </a:rPr>
              <a:t>Lyb</a:t>
            </a:r>
            <a:r>
              <a:rPr lang="en-US" b="1" dirty="0" smtClean="0">
                <a:solidFill>
                  <a:srgbClr val="C00000"/>
                </a:solidFill>
              </a:rPr>
              <a:t> or Heb spectral lines </a:t>
            </a:r>
          </a:p>
          <a:p>
            <a:r>
              <a:rPr lang="en-US" b="1" dirty="0" smtClean="0">
                <a:solidFill>
                  <a:srgbClr val="C00000"/>
                </a:solidFill>
              </a:rPr>
              <a:t>measured in time-integrated spectra</a:t>
            </a:r>
          </a:p>
          <a:p>
            <a:r>
              <a:rPr lang="en-US" b="1" dirty="0" smtClean="0">
                <a:solidFill>
                  <a:srgbClr val="C00000"/>
                </a:solidFill>
              </a:rPr>
              <a:t>and to reveal the initial density of </a:t>
            </a:r>
          </a:p>
          <a:p>
            <a:r>
              <a:rPr lang="en-US" b="1" dirty="0" smtClean="0">
                <a:solidFill>
                  <a:srgbClr val="C00000"/>
                </a:solidFill>
              </a:rPr>
              <a:t>the most hot stage of plasma after the</a:t>
            </a:r>
          </a:p>
          <a:p>
            <a:r>
              <a:rPr lang="en-US" b="1" dirty="0" smtClean="0">
                <a:solidFill>
                  <a:srgbClr val="C00000"/>
                </a:solidFill>
              </a:rPr>
              <a:t>impact of the main pulse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linds(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err="1" smtClean="0">
                <a:solidFill>
                  <a:srgbClr val="5A0DAF"/>
                </a:solidFill>
                <a:effectLst>
                  <a:outerShdw blurRad="38100" dist="38100" dir="2700000" algn="tl">
                    <a:srgbClr val="000000"/>
                  </a:outerShdw>
                </a:effectLst>
                <a:latin typeface="Comic Sans MS" pitchFamily="66" charset="0"/>
              </a:rPr>
              <a:t>Dielectronic</a:t>
            </a:r>
            <a:r>
              <a:rPr lang="en-US" sz="2400" b="1" dirty="0" smtClean="0">
                <a:solidFill>
                  <a:srgbClr val="5A0DAF"/>
                </a:solidFill>
                <a:effectLst>
                  <a:outerShdw blurRad="38100" dist="38100" dir="2700000" algn="tl">
                    <a:srgbClr val="000000"/>
                  </a:outerShdw>
                </a:effectLst>
                <a:latin typeface="Comic Sans MS" pitchFamily="66" charset="0"/>
              </a:rPr>
              <a:t> satellites analysis</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3" name="Рисунок 2"/>
          <p:cNvPicPr/>
          <p:nvPr/>
        </p:nvPicPr>
        <p:blipFill>
          <a:blip r:embed="rId2" cstate="email">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6512" y="1052736"/>
            <a:ext cx="9145016" cy="3960440"/>
          </a:xfrm>
          <a:prstGeom prst="rect">
            <a:avLst/>
          </a:prstGeom>
          <a:noFill/>
          <a:ln>
            <a:noFill/>
          </a:ln>
        </p:spPr>
      </p:pic>
      <p:sp>
        <p:nvSpPr>
          <p:cNvPr id="4" name="TextBox 3"/>
          <p:cNvSpPr txBox="1"/>
          <p:nvPr/>
        </p:nvSpPr>
        <p:spPr>
          <a:xfrm>
            <a:off x="1115616" y="5157192"/>
            <a:ext cx="7005059" cy="646331"/>
          </a:xfrm>
          <a:prstGeom prst="rect">
            <a:avLst/>
          </a:prstGeom>
          <a:noFill/>
        </p:spPr>
        <p:txBody>
          <a:bodyPr wrap="none" rtlCol="0">
            <a:spAutoFit/>
          </a:bodyPr>
          <a:lstStyle/>
          <a:p>
            <a:r>
              <a:rPr lang="en-US" b="1" dirty="0" smtClean="0"/>
              <a:t>The  </a:t>
            </a:r>
            <a:r>
              <a:rPr lang="en-US" b="1" dirty="0" err="1" smtClean="0"/>
              <a:t>dielectronic</a:t>
            </a:r>
            <a:r>
              <a:rPr lang="en-US" b="1" dirty="0" smtClean="0"/>
              <a:t> </a:t>
            </a:r>
            <a:r>
              <a:rPr lang="en-US" b="1" u="sng" dirty="0" smtClean="0">
                <a:solidFill>
                  <a:srgbClr val="C00000"/>
                </a:solidFill>
              </a:rPr>
              <a:t>satellite structure </a:t>
            </a:r>
            <a:r>
              <a:rPr lang="en-US" b="1" dirty="0" smtClean="0"/>
              <a:t>is highly sensitive to </a:t>
            </a:r>
            <a:r>
              <a:rPr lang="en-US" b="1" u="sng" dirty="0" smtClean="0">
                <a:solidFill>
                  <a:srgbClr val="C00000"/>
                </a:solidFill>
              </a:rPr>
              <a:t>plasma density</a:t>
            </a:r>
            <a:r>
              <a:rPr lang="en-US" b="1" dirty="0" smtClean="0"/>
              <a:t>,</a:t>
            </a:r>
          </a:p>
          <a:p>
            <a:r>
              <a:rPr lang="en-US" b="1" dirty="0" smtClean="0"/>
              <a:t>while </a:t>
            </a:r>
            <a:r>
              <a:rPr lang="en-US" b="1" dirty="0" smtClean="0">
                <a:solidFill>
                  <a:srgbClr val="7030A0"/>
                </a:solidFill>
              </a:rPr>
              <a:t>weakly depending on Te</a:t>
            </a:r>
            <a:endParaRPr lang="en-US" b="1" dirty="0">
              <a:solidFill>
                <a:srgbClr val="7030A0"/>
              </a:solidFill>
            </a:endParaRPr>
          </a:p>
        </p:txBody>
      </p:sp>
      <p:sp>
        <p:nvSpPr>
          <p:cNvPr id="5" name="TextBox 4"/>
          <p:cNvSpPr txBox="1"/>
          <p:nvPr/>
        </p:nvSpPr>
        <p:spPr>
          <a:xfrm>
            <a:off x="1115616" y="5805264"/>
            <a:ext cx="7119641" cy="646331"/>
          </a:xfrm>
          <a:prstGeom prst="rect">
            <a:avLst/>
          </a:prstGeom>
          <a:noFill/>
        </p:spPr>
        <p:txBody>
          <a:bodyPr wrap="none" rtlCol="0">
            <a:spAutoFit/>
          </a:bodyPr>
          <a:lstStyle/>
          <a:p>
            <a:r>
              <a:rPr lang="en-US" b="1" dirty="0" smtClean="0"/>
              <a:t>For optically-thin plasma the </a:t>
            </a:r>
            <a:r>
              <a:rPr lang="en-US" b="1" u="sng" dirty="0" smtClean="0">
                <a:solidFill>
                  <a:srgbClr val="C00000"/>
                </a:solidFill>
              </a:rPr>
              <a:t>ratio</a:t>
            </a:r>
            <a:r>
              <a:rPr lang="en-US" b="1" dirty="0" smtClean="0"/>
              <a:t> between </a:t>
            </a:r>
            <a:r>
              <a:rPr lang="en-US" b="1" u="sng" dirty="0" smtClean="0">
                <a:solidFill>
                  <a:srgbClr val="C00000"/>
                </a:solidFill>
              </a:rPr>
              <a:t>satellite structure and</a:t>
            </a:r>
          </a:p>
          <a:p>
            <a:r>
              <a:rPr lang="en-US" b="1" u="sng" dirty="0" smtClean="0">
                <a:solidFill>
                  <a:srgbClr val="C00000"/>
                </a:solidFill>
              </a:rPr>
              <a:t>resonance line intensities determines by Te </a:t>
            </a:r>
            <a:r>
              <a:rPr lang="en-US" b="1" u="sng" dirty="0" smtClean="0">
                <a:solidFill>
                  <a:srgbClr val="7030A0"/>
                </a:solidFill>
              </a:rPr>
              <a:t>and weakly depending on Ne</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email"/>
          <a:stretch>
            <a:fillRect/>
          </a:stretch>
        </p:blipFill>
        <p:spPr>
          <a:xfrm>
            <a:off x="0" y="-3554"/>
            <a:ext cx="1352550" cy="730038"/>
          </a:xfrm>
          <a:prstGeom prst="rect">
            <a:avLst/>
          </a:prstGeom>
        </p:spPr>
      </p:pic>
      <p:sp>
        <p:nvSpPr>
          <p:cNvPr id="4" name="Прямоугольник 3"/>
          <p:cNvSpPr/>
          <p:nvPr/>
        </p:nvSpPr>
        <p:spPr>
          <a:xfrm>
            <a:off x="6286500" y="3713165"/>
            <a:ext cx="256381" cy="592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ru-RU"/>
          </a:p>
        </p:txBody>
      </p:sp>
      <p:sp>
        <p:nvSpPr>
          <p:cNvPr id="5" name="TextBox 4"/>
          <p:cNvSpPr txBox="1"/>
          <p:nvPr/>
        </p:nvSpPr>
        <p:spPr>
          <a:xfrm>
            <a:off x="1565745" y="37607"/>
            <a:ext cx="7361278" cy="477040"/>
          </a:xfrm>
          <a:prstGeom prst="rect">
            <a:avLst/>
          </a:prstGeom>
          <a:noFill/>
        </p:spPr>
        <p:txBody>
          <a:bodyPr wrap="none" lIns="91424" tIns="45713" rIns="91424" bIns="45713">
            <a:spAutoFit/>
          </a:bodyPr>
          <a:lstStyle/>
          <a:p>
            <a:pPr>
              <a:defRPr/>
            </a:pPr>
            <a:r>
              <a:rPr lang="en-US" sz="2500" b="1" dirty="0">
                <a:ln>
                  <a:solidFill>
                    <a:srgbClr val="002060"/>
                  </a:solidFill>
                </a:ln>
                <a:solidFill>
                  <a:srgbClr val="7030A0"/>
                </a:solidFill>
                <a:effectLst>
                  <a:outerShdw blurRad="38100" dist="38100" dir="2700000" algn="tl">
                    <a:srgbClr val="000000">
                      <a:alpha val="43137"/>
                    </a:srgbClr>
                  </a:outerShdw>
                </a:effectLst>
                <a:latin typeface="Comic Sans MS" pitchFamily="66" charset="0"/>
              </a:rPr>
              <a:t>Experimental </a:t>
            </a:r>
            <a:r>
              <a:rPr lang="en-US" sz="2500" b="1" dirty="0" smtClean="0">
                <a:ln>
                  <a:solidFill>
                    <a:srgbClr val="002060"/>
                  </a:solidFill>
                </a:ln>
                <a:solidFill>
                  <a:srgbClr val="7030A0"/>
                </a:solidFill>
                <a:effectLst>
                  <a:outerShdw blurRad="38100" dist="38100" dir="2700000" algn="tl">
                    <a:srgbClr val="000000">
                      <a:alpha val="43137"/>
                    </a:srgbClr>
                  </a:outerShdw>
                </a:effectLst>
                <a:latin typeface="Comic Sans MS" pitchFamily="66" charset="0"/>
              </a:rPr>
              <a:t>Setup J-KAREN-P laser facility</a:t>
            </a:r>
            <a:endParaRPr lang="ru-RU" sz="2500" b="1" dirty="0">
              <a:ln>
                <a:solidFill>
                  <a:srgbClr val="002060"/>
                </a:solidFill>
              </a:ln>
              <a:solidFill>
                <a:srgbClr val="7030A0"/>
              </a:solidFill>
              <a:effectLst>
                <a:outerShdw blurRad="38100" dist="38100" dir="2700000" algn="tl">
                  <a:srgbClr val="000000">
                    <a:alpha val="43137"/>
                  </a:srgbClr>
                </a:outerShdw>
              </a:effectLst>
              <a:latin typeface="Comic Sans MS" pitchFamily="66" charset="0"/>
            </a:endParaRPr>
          </a:p>
        </p:txBody>
      </p:sp>
      <p:sp>
        <p:nvSpPr>
          <p:cNvPr id="24" name="TextBox 23"/>
          <p:cNvSpPr txBox="1"/>
          <p:nvPr/>
        </p:nvSpPr>
        <p:spPr>
          <a:xfrm>
            <a:off x="4355101" y="1094636"/>
            <a:ext cx="184731" cy="430887"/>
          </a:xfrm>
          <a:prstGeom prst="rect">
            <a:avLst/>
          </a:prstGeom>
          <a:noFill/>
        </p:spPr>
        <p:txBody>
          <a:bodyPr wrap="none" lIns="91424" tIns="45713" rIns="91424" bIns="45713" rtlCol="0">
            <a:spAutoFit/>
          </a:bodyPr>
          <a:lstStyle/>
          <a:p>
            <a:endParaRPr lang="ru-RU" sz="2200" b="1" dirty="0">
              <a:solidFill>
                <a:srgbClr val="000099"/>
              </a:solidFill>
              <a:latin typeface="Comic Sans MS" pitchFamily="66" charset="0"/>
            </a:endParaRPr>
          </a:p>
        </p:txBody>
      </p:sp>
      <p:sp>
        <p:nvSpPr>
          <p:cNvPr id="28" name="TextBox 27"/>
          <p:cNvSpPr txBox="1"/>
          <p:nvPr/>
        </p:nvSpPr>
        <p:spPr>
          <a:xfrm>
            <a:off x="21975" y="3499269"/>
            <a:ext cx="9127193" cy="400095"/>
          </a:xfrm>
          <a:prstGeom prst="rect">
            <a:avLst/>
          </a:prstGeom>
          <a:solidFill>
            <a:schemeClr val="bg1"/>
          </a:solidFill>
        </p:spPr>
        <p:txBody>
          <a:bodyPr wrap="square" lIns="91424" tIns="45713" rIns="91424" bIns="45713" rtlCol="0">
            <a:spAutoFit/>
          </a:bodyPr>
          <a:lstStyle/>
          <a:p>
            <a:pPr algn="ctr"/>
            <a:r>
              <a:rPr lang="en-US" sz="2000" b="1" dirty="0" smtClean="0">
                <a:solidFill>
                  <a:srgbClr val="7030A0"/>
                </a:solidFill>
                <a:latin typeface="Comic Sans MS" pitchFamily="66" charset="0"/>
              </a:rPr>
              <a:t>Sharp laser focusing with f/1.4 parabola. Focal spot diameter ~</a:t>
            </a:r>
            <a:r>
              <a:rPr lang="ru-RU" sz="2000" b="1" dirty="0" smtClean="0">
                <a:solidFill>
                  <a:srgbClr val="7030A0"/>
                </a:solidFill>
                <a:latin typeface="Comic Sans MS" pitchFamily="66" charset="0"/>
              </a:rPr>
              <a:t>1,5 </a:t>
            </a:r>
            <a:r>
              <a:rPr lang="en-US" sz="2000" b="1" dirty="0" smtClean="0">
                <a:solidFill>
                  <a:srgbClr val="7030A0"/>
                </a:solidFill>
                <a:latin typeface="Symbol" panose="05050102010706020507" pitchFamily="18" charset="2"/>
              </a:rPr>
              <a:t>m</a:t>
            </a:r>
            <a:r>
              <a:rPr lang="en-US" sz="2000" b="1" dirty="0" smtClean="0">
                <a:solidFill>
                  <a:srgbClr val="7030A0"/>
                </a:solidFill>
                <a:latin typeface="Comic Sans MS" pitchFamily="66" charset="0"/>
              </a:rPr>
              <a:t>m</a:t>
            </a:r>
            <a:endParaRPr lang="ru-RU" sz="2000" b="1" dirty="0">
              <a:solidFill>
                <a:srgbClr val="7030A0"/>
              </a:solidFill>
              <a:latin typeface="Comic Sans MS" pitchFamily="66" charset="0"/>
            </a:endParaRPr>
          </a:p>
        </p:txBody>
      </p:sp>
      <p:pic>
        <p:nvPicPr>
          <p:cNvPr id="6" name="Рисунок 5"/>
          <p:cNvPicPr>
            <a:picLocks noChangeAspect="1"/>
          </p:cNvPicPr>
          <p:nvPr/>
        </p:nvPicPr>
        <p:blipFill>
          <a:blip r:embed="rId4" cstate="email"/>
          <a:stretch>
            <a:fillRect/>
          </a:stretch>
        </p:blipFill>
        <p:spPr>
          <a:xfrm>
            <a:off x="192824" y="841034"/>
            <a:ext cx="8534093" cy="2570809"/>
          </a:xfrm>
          <a:prstGeom prst="rect">
            <a:avLst/>
          </a:prstGeom>
        </p:spPr>
      </p:pic>
      <p:pic>
        <p:nvPicPr>
          <p:cNvPr id="26" name="Рисунок 25"/>
          <p:cNvPicPr>
            <a:picLocks noChangeAspect="1"/>
          </p:cNvPicPr>
          <p:nvPr/>
        </p:nvPicPr>
        <p:blipFill>
          <a:blip r:embed="rId5" cstate="email"/>
          <a:stretch>
            <a:fillRect/>
          </a:stretch>
        </p:blipFill>
        <p:spPr>
          <a:xfrm>
            <a:off x="-33798" y="4034286"/>
            <a:ext cx="9177798" cy="2596912"/>
          </a:xfrm>
          <a:prstGeom prst="rect">
            <a:avLst/>
          </a:prstGeom>
        </p:spPr>
      </p:pic>
      <p:sp>
        <p:nvSpPr>
          <p:cNvPr id="27" name="Прямоугольник 26"/>
          <p:cNvSpPr/>
          <p:nvPr/>
        </p:nvSpPr>
        <p:spPr>
          <a:xfrm>
            <a:off x="5036679" y="6544390"/>
            <a:ext cx="4123481" cy="369318"/>
          </a:xfrm>
          <a:prstGeom prst="rect">
            <a:avLst/>
          </a:prstGeom>
        </p:spPr>
        <p:txBody>
          <a:bodyPr wrap="square" lIns="91424" tIns="45713" rIns="91424" bIns="45713">
            <a:spAutoFit/>
          </a:bodyPr>
          <a:lstStyle/>
          <a:p>
            <a:r>
              <a:rPr lang="ru-RU" b="1" dirty="0"/>
              <a:t> </a:t>
            </a:r>
            <a:r>
              <a:rPr lang="en-US" b="1" dirty="0" smtClean="0"/>
              <a:t>Laser intensity on target </a:t>
            </a:r>
            <a:r>
              <a:rPr lang="en-US" b="1" dirty="0" err="1" smtClean="0"/>
              <a:t>vs</a:t>
            </a:r>
            <a:r>
              <a:rPr lang="en-US" b="1" dirty="0" smtClean="0"/>
              <a:t> target shift</a:t>
            </a:r>
            <a:endParaRPr lang="ru-RU" dirty="0"/>
          </a:p>
        </p:txBody>
      </p:sp>
      <p:sp>
        <p:nvSpPr>
          <p:cNvPr id="32" name="Прямоугольник 31"/>
          <p:cNvSpPr/>
          <p:nvPr/>
        </p:nvSpPr>
        <p:spPr>
          <a:xfrm>
            <a:off x="7523548" y="6518794"/>
            <a:ext cx="237533" cy="369318"/>
          </a:xfrm>
          <a:prstGeom prst="rect">
            <a:avLst/>
          </a:prstGeom>
        </p:spPr>
        <p:txBody>
          <a:bodyPr wrap="none" lIns="91424" tIns="45713" rIns="91424" bIns="45713">
            <a:spAutoFit/>
          </a:bodyPr>
          <a:lstStyle/>
          <a:p>
            <a:r>
              <a:rPr lang="en-US" b="1" dirty="0" smtClean="0"/>
              <a:t> </a:t>
            </a:r>
            <a:endParaRPr lang="ru-RU" dirty="0"/>
          </a:p>
        </p:txBody>
      </p:sp>
      <p:sp>
        <p:nvSpPr>
          <p:cNvPr id="34" name="Прямоугольник 33"/>
          <p:cNvSpPr/>
          <p:nvPr/>
        </p:nvSpPr>
        <p:spPr>
          <a:xfrm>
            <a:off x="2041627" y="6421809"/>
            <a:ext cx="2569390" cy="369318"/>
          </a:xfrm>
          <a:prstGeom prst="rect">
            <a:avLst/>
          </a:prstGeom>
        </p:spPr>
        <p:txBody>
          <a:bodyPr wrap="square" lIns="91424" tIns="45713" rIns="91424" bIns="45713">
            <a:spAutoFit/>
          </a:bodyPr>
          <a:lstStyle/>
          <a:p>
            <a:r>
              <a:rPr lang="en-US" b="1" dirty="0"/>
              <a:t> </a:t>
            </a:r>
            <a:r>
              <a:rPr lang="en-US" b="1" dirty="0" smtClean="0"/>
              <a:t>Focal spot snaps</a:t>
            </a:r>
            <a:r>
              <a:rPr lang="ru-RU" b="1" dirty="0" smtClean="0"/>
              <a:t> </a:t>
            </a:r>
            <a:endParaRPr lang="ru-RU" dirty="0"/>
          </a:p>
        </p:txBody>
      </p:sp>
    </p:spTree>
    <p:extLst>
      <p:ext uri="{BB962C8B-B14F-4D97-AF65-F5344CB8AC3E}">
        <p14:creationId xmlns="" xmlns:p14="http://schemas.microsoft.com/office/powerpoint/2010/main" val="39022995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Capability to control laser pulse contrast</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3" name="Рисунок 2"/>
          <p:cNvPicPr/>
          <p:nvPr/>
        </p:nvPicPr>
        <p:blipFill rotWithShape="1">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t="3844"/>
          <a:stretch/>
        </p:blipFill>
        <p:spPr bwMode="auto">
          <a:xfrm>
            <a:off x="4860032" y="836712"/>
            <a:ext cx="3744416" cy="4464496"/>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pic>
        <p:nvPicPr>
          <p:cNvPr id="4" name="Рисунок 3"/>
          <p:cNvPicPr/>
          <p:nvPr/>
        </p:nvPicPr>
        <p:blipFill>
          <a:blip r:embed="rId3"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139952" y="908720"/>
            <a:ext cx="4896544" cy="3096344"/>
          </a:xfrm>
          <a:prstGeom prst="rect">
            <a:avLst/>
          </a:prstGeom>
          <a:noFill/>
          <a:ln>
            <a:noFill/>
          </a:ln>
        </p:spPr>
      </p:pic>
      <p:pic>
        <p:nvPicPr>
          <p:cNvPr id="5" name="Рисунок 4"/>
          <p:cNvPicPr/>
          <p:nvPr/>
        </p:nvPicPr>
        <p:blipFill>
          <a:blip r:embed="rId4"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l="4224"/>
          <a:stretch>
            <a:fillRect/>
          </a:stretch>
        </p:blipFill>
        <p:spPr bwMode="auto">
          <a:xfrm>
            <a:off x="35496" y="927272"/>
            <a:ext cx="4070628" cy="2573736"/>
          </a:xfrm>
          <a:prstGeom prst="rect">
            <a:avLst/>
          </a:prstGeom>
          <a:noFill/>
          <a:ln>
            <a:noFill/>
          </a:ln>
        </p:spPr>
      </p:pic>
      <p:pic>
        <p:nvPicPr>
          <p:cNvPr id="6" name="Рисунок 5"/>
          <p:cNvPicPr>
            <a:picLocks noChangeAspect="1"/>
          </p:cNvPicPr>
          <p:nvPr/>
        </p:nvPicPr>
        <p:blipFill>
          <a:blip r:embed="rId5"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107504" y="3501008"/>
            <a:ext cx="4250140" cy="2573736"/>
          </a:xfrm>
          <a:prstGeom prst="rect">
            <a:avLst/>
          </a:prstGeom>
          <a:noFill/>
          <a:ln>
            <a:noFill/>
          </a:ln>
        </p:spPr>
      </p:pic>
      <p:sp>
        <p:nvSpPr>
          <p:cNvPr id="8" name="TextBox 7"/>
          <p:cNvSpPr txBox="1"/>
          <p:nvPr/>
        </p:nvSpPr>
        <p:spPr>
          <a:xfrm>
            <a:off x="1907704" y="1700808"/>
            <a:ext cx="1596912" cy="646331"/>
          </a:xfrm>
          <a:prstGeom prst="rect">
            <a:avLst/>
          </a:prstGeom>
          <a:noFill/>
        </p:spPr>
        <p:txBody>
          <a:bodyPr wrap="none" rtlCol="0">
            <a:spAutoFit/>
          </a:bodyPr>
          <a:lstStyle/>
          <a:p>
            <a:r>
              <a:rPr lang="en-US" b="1" dirty="0" smtClean="0"/>
              <a:t>No PM </a:t>
            </a:r>
          </a:p>
          <a:p>
            <a:r>
              <a:rPr lang="en-US" b="1" dirty="0" smtClean="0">
                <a:solidFill>
                  <a:srgbClr val="7030A0"/>
                </a:solidFill>
              </a:rPr>
              <a:t>Ni ~ 3e20 </a:t>
            </a:r>
            <a:r>
              <a:rPr lang="en-US" b="1" dirty="0" smtClean="0"/>
              <a:t>cm</a:t>
            </a:r>
            <a:r>
              <a:rPr lang="en-US" b="1" baseline="30000" dirty="0" smtClean="0"/>
              <a:t>-3</a:t>
            </a:r>
            <a:endParaRPr lang="en-US" b="1" baseline="30000" dirty="0"/>
          </a:p>
        </p:txBody>
      </p:sp>
      <p:sp>
        <p:nvSpPr>
          <p:cNvPr id="9" name="TextBox 8"/>
          <p:cNvSpPr txBox="1"/>
          <p:nvPr/>
        </p:nvSpPr>
        <p:spPr>
          <a:xfrm>
            <a:off x="2123728" y="4077072"/>
            <a:ext cx="1542410" cy="646331"/>
          </a:xfrm>
          <a:prstGeom prst="rect">
            <a:avLst/>
          </a:prstGeom>
          <a:noFill/>
        </p:spPr>
        <p:txBody>
          <a:bodyPr wrap="none" rtlCol="0">
            <a:spAutoFit/>
          </a:bodyPr>
          <a:lstStyle/>
          <a:p>
            <a:r>
              <a:rPr lang="en-US" b="1" dirty="0" smtClean="0"/>
              <a:t>PM applied</a:t>
            </a:r>
          </a:p>
          <a:p>
            <a:r>
              <a:rPr lang="en-US" b="1" dirty="0" smtClean="0">
                <a:solidFill>
                  <a:srgbClr val="C00000"/>
                </a:solidFill>
              </a:rPr>
              <a:t>Ni ~ 1e22 </a:t>
            </a:r>
            <a:r>
              <a:rPr lang="en-US" b="1" dirty="0" smtClean="0"/>
              <a:t>cm</a:t>
            </a:r>
            <a:r>
              <a:rPr lang="en-US" b="1" baseline="30000" dirty="0" smtClean="0"/>
              <a:t>-3</a:t>
            </a:r>
            <a:endParaRPr lang="en-US" b="1" baseline="30000" dirty="0"/>
          </a:p>
        </p:txBody>
      </p:sp>
      <p:sp>
        <p:nvSpPr>
          <p:cNvPr id="10" name="TextBox 9"/>
          <p:cNvSpPr txBox="1"/>
          <p:nvPr/>
        </p:nvSpPr>
        <p:spPr>
          <a:xfrm>
            <a:off x="4283968" y="5541039"/>
            <a:ext cx="5040560" cy="1200329"/>
          </a:xfrm>
          <a:prstGeom prst="rect">
            <a:avLst/>
          </a:prstGeom>
          <a:noFill/>
        </p:spPr>
        <p:txBody>
          <a:bodyPr wrap="square" rtlCol="0">
            <a:spAutoFit/>
          </a:bodyPr>
          <a:lstStyle/>
          <a:p>
            <a:r>
              <a:rPr lang="en-US" b="1" dirty="0" smtClean="0">
                <a:solidFill>
                  <a:srgbClr val="C00000"/>
                </a:solidFill>
              </a:rPr>
              <a:t>Assuming HD of plasma expansion (v ~5e7 cm/s) </a:t>
            </a:r>
          </a:p>
          <a:p>
            <a:r>
              <a:rPr lang="en-US" b="1" dirty="0" smtClean="0">
                <a:solidFill>
                  <a:srgbClr val="C00000"/>
                </a:solidFill>
              </a:rPr>
              <a:t>the plasma density observed in X-rays allows to estimate the time when the </a:t>
            </a:r>
            <a:r>
              <a:rPr lang="en-US" b="1" dirty="0" err="1" smtClean="0">
                <a:solidFill>
                  <a:srgbClr val="C00000"/>
                </a:solidFill>
              </a:rPr>
              <a:t>preplulse</a:t>
            </a:r>
            <a:r>
              <a:rPr lang="en-US" b="1" dirty="0" smtClean="0">
                <a:solidFill>
                  <a:srgbClr val="C00000"/>
                </a:solidFill>
              </a:rPr>
              <a:t> reaches ionization threshold </a:t>
            </a:r>
            <a:endParaRPr lang="en-US" b="1" dirty="0">
              <a:solidFill>
                <a:srgbClr val="C00000"/>
              </a:solidFill>
            </a:endParaRPr>
          </a:p>
        </p:txBody>
      </p:sp>
      <p:sp>
        <p:nvSpPr>
          <p:cNvPr id="11" name="TextBox 10"/>
          <p:cNvSpPr txBox="1"/>
          <p:nvPr/>
        </p:nvSpPr>
        <p:spPr>
          <a:xfrm>
            <a:off x="827584" y="6093296"/>
            <a:ext cx="2683170" cy="461665"/>
          </a:xfrm>
          <a:prstGeom prst="rect">
            <a:avLst/>
          </a:prstGeom>
          <a:noFill/>
        </p:spPr>
        <p:txBody>
          <a:bodyPr wrap="none" rtlCol="0">
            <a:spAutoFit/>
          </a:bodyPr>
          <a:lstStyle/>
          <a:p>
            <a:r>
              <a:rPr lang="en-US" sz="2400" b="1" dirty="0" smtClean="0">
                <a:solidFill>
                  <a:srgbClr val="C00000"/>
                </a:solidFill>
              </a:rPr>
              <a:t>“</a:t>
            </a:r>
            <a:r>
              <a:rPr lang="en-US" sz="2400" b="1" dirty="0" err="1" smtClean="0">
                <a:solidFill>
                  <a:srgbClr val="C00000"/>
                </a:solidFill>
                <a:latin typeface="Symbol" pitchFamily="18" charset="2"/>
              </a:rPr>
              <a:t>dt</a:t>
            </a:r>
            <a:r>
              <a:rPr lang="en-US" sz="2400" b="1" baseline="-25000" dirty="0" err="1" smtClean="0">
                <a:solidFill>
                  <a:srgbClr val="C00000"/>
                </a:solidFill>
              </a:rPr>
              <a:t>pre</a:t>
            </a:r>
            <a:r>
              <a:rPr lang="en-US" sz="2400" b="1" dirty="0" smtClean="0">
                <a:solidFill>
                  <a:srgbClr val="C00000"/>
                </a:solidFill>
              </a:rPr>
              <a:t> ~1 </a:t>
            </a:r>
            <a:r>
              <a:rPr lang="en-US" sz="2400" b="1" dirty="0" err="1" smtClean="0">
                <a:solidFill>
                  <a:srgbClr val="C00000"/>
                </a:solidFill>
              </a:rPr>
              <a:t>ps</a:t>
            </a:r>
            <a:r>
              <a:rPr lang="en-US" sz="2400" b="1" dirty="0" smtClean="0">
                <a:solidFill>
                  <a:srgbClr val="C00000"/>
                </a:solidFill>
              </a:rPr>
              <a:t>” ~ </a:t>
            </a:r>
            <a:r>
              <a:rPr lang="en-US" sz="2400" b="1" dirty="0" err="1" smtClean="0">
                <a:solidFill>
                  <a:srgbClr val="C00000"/>
                </a:solidFill>
                <a:latin typeface="Symbol" pitchFamily="18" charset="2"/>
              </a:rPr>
              <a:t>t</a:t>
            </a:r>
            <a:r>
              <a:rPr lang="en-US" sz="2400" b="1" baseline="-25000" dirty="0" err="1" smtClean="0">
                <a:solidFill>
                  <a:srgbClr val="C00000"/>
                </a:solidFill>
              </a:rPr>
              <a:t>main</a:t>
            </a:r>
            <a:r>
              <a:rPr lang="en-US" sz="2400" b="1" dirty="0" smtClean="0">
                <a:solidFill>
                  <a:srgbClr val="C00000"/>
                </a:solidFill>
              </a:rPr>
              <a:t> </a:t>
            </a:r>
            <a:endParaRPr lang="en-US" sz="2400" b="1" dirty="0">
              <a:solidFill>
                <a:srgbClr val="C00000"/>
              </a:solidFill>
            </a:endParaRPr>
          </a:p>
        </p:txBody>
      </p:sp>
      <p:sp>
        <p:nvSpPr>
          <p:cNvPr id="12" name="Прямоугольник 11"/>
          <p:cNvSpPr/>
          <p:nvPr/>
        </p:nvSpPr>
        <p:spPr>
          <a:xfrm>
            <a:off x="1907704" y="2276872"/>
            <a:ext cx="1783886" cy="461665"/>
          </a:xfrm>
          <a:prstGeom prst="rect">
            <a:avLst/>
          </a:prstGeom>
        </p:spPr>
        <p:txBody>
          <a:bodyPr wrap="none">
            <a:spAutoFit/>
          </a:bodyPr>
          <a:lstStyle/>
          <a:p>
            <a:r>
              <a:rPr lang="en-US" sz="2400" b="1" dirty="0" err="1" smtClean="0">
                <a:solidFill>
                  <a:srgbClr val="7030A0"/>
                </a:solidFill>
                <a:latin typeface="Symbol" pitchFamily="18" charset="2"/>
              </a:rPr>
              <a:t>dt</a:t>
            </a:r>
            <a:r>
              <a:rPr lang="en-US" sz="2400" b="1" baseline="-25000" dirty="0" err="1" smtClean="0">
                <a:solidFill>
                  <a:srgbClr val="7030A0"/>
                </a:solidFill>
              </a:rPr>
              <a:t>pre</a:t>
            </a:r>
            <a:r>
              <a:rPr lang="en-US" sz="2400" b="1" dirty="0" smtClean="0">
                <a:solidFill>
                  <a:srgbClr val="7030A0"/>
                </a:solidFill>
              </a:rPr>
              <a:t> ~ 25 </a:t>
            </a:r>
            <a:r>
              <a:rPr lang="en-US" sz="2400" b="1" dirty="0" err="1" smtClean="0">
                <a:solidFill>
                  <a:srgbClr val="7030A0"/>
                </a:solidFill>
              </a:rPr>
              <a:t>ps</a:t>
            </a:r>
            <a:r>
              <a:rPr lang="en-US" sz="2400" b="1" dirty="0" smtClean="0">
                <a:solidFill>
                  <a:srgbClr val="7030A0"/>
                </a:solidFill>
              </a:rPr>
              <a:t> </a:t>
            </a:r>
            <a:endParaRPr lang="en-US" sz="24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xit" presetSubtype="10" fill="hold" nodeType="with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Recombination continuum</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3" name="Рисунок 2">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B08317F2-ACB9-439D-B4C3-1AC4FD0ED184}"/>
              </a:ext>
            </a:extLst>
          </p:cNvPr>
          <p:cNvPicPr/>
          <p:nvPr/>
        </p:nvPicPr>
        <p:blipFill>
          <a:blip r:embed="rId2" cstate="email">
            <a:lum bright="-7000" contrast="20000"/>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tretch>
            <a:fillRect/>
          </a:stretch>
        </p:blipFill>
        <p:spPr>
          <a:xfrm>
            <a:off x="1114953" y="2708920"/>
            <a:ext cx="6553391" cy="3960440"/>
          </a:xfrm>
          <a:prstGeom prst="rect">
            <a:avLst/>
          </a:prstGeom>
        </p:spPr>
      </p:pic>
      <p:sp>
        <p:nvSpPr>
          <p:cNvPr id="4" name="TextBox 3"/>
          <p:cNvSpPr txBox="1"/>
          <p:nvPr/>
        </p:nvSpPr>
        <p:spPr>
          <a:xfrm>
            <a:off x="5152995" y="980728"/>
            <a:ext cx="3739485" cy="1569660"/>
          </a:xfrm>
          <a:prstGeom prst="rect">
            <a:avLst/>
          </a:prstGeom>
          <a:solidFill>
            <a:schemeClr val="bg1"/>
          </a:solidFill>
          <a:ln w="28575">
            <a:solidFill>
              <a:srgbClr val="C00000"/>
            </a:solidFill>
          </a:ln>
        </p:spPr>
        <p:txBody>
          <a:bodyPr wrap="none" rtlCol="0">
            <a:spAutoFit/>
          </a:bodyPr>
          <a:lstStyle/>
          <a:p>
            <a:pPr>
              <a:buFont typeface="Wingdings" pitchFamily="2" charset="2"/>
              <a:buChar char="Ø"/>
            </a:pPr>
            <a:r>
              <a:rPr lang="en-US" sz="2400" b="1" dirty="0" smtClean="0">
                <a:solidFill>
                  <a:schemeClr val="accent2">
                    <a:lumMod val="60000"/>
                    <a:lumOff val="40000"/>
                  </a:schemeClr>
                </a:solidFill>
              </a:rPr>
              <a:t>  Line broadening</a:t>
            </a:r>
          </a:p>
          <a:p>
            <a:pPr>
              <a:buFont typeface="Wingdings" pitchFamily="2" charset="2"/>
              <a:buChar char="Ø"/>
            </a:pPr>
            <a:r>
              <a:rPr lang="en-US" sz="2400" b="1" dirty="0" smtClean="0">
                <a:solidFill>
                  <a:schemeClr val="accent2">
                    <a:lumMod val="60000"/>
                    <a:lumOff val="40000"/>
                  </a:schemeClr>
                </a:solidFill>
              </a:rPr>
              <a:t>  Satellite structures</a:t>
            </a:r>
          </a:p>
          <a:p>
            <a:pPr>
              <a:buFont typeface="Wingdings" pitchFamily="2" charset="2"/>
              <a:buChar char="Ø"/>
            </a:pPr>
            <a:r>
              <a:rPr lang="en-US" sz="2400" b="1" dirty="0" smtClean="0">
                <a:solidFill>
                  <a:srgbClr val="C00000"/>
                </a:solidFill>
              </a:rPr>
              <a:t>  Rec. continuum lowering</a:t>
            </a:r>
          </a:p>
          <a:p>
            <a:pPr>
              <a:buFont typeface="Wingdings" pitchFamily="2" charset="2"/>
              <a:buChar char="Ø"/>
            </a:pPr>
            <a:r>
              <a:rPr lang="en-US" sz="2400" b="1" dirty="0" smtClean="0">
                <a:solidFill>
                  <a:srgbClr val="C00000"/>
                </a:solidFill>
              </a:rPr>
              <a:t>  Self-absorption  </a:t>
            </a:r>
            <a:endParaRPr lang="en-US" sz="2400" b="1" dirty="0">
              <a:solidFill>
                <a:srgbClr val="C0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764704"/>
            <a:ext cx="6516312" cy="6001629"/>
          </a:xfrm>
          <a:prstGeom prst="rect">
            <a:avLst/>
          </a:prstGeom>
        </p:spPr>
        <p:txBody>
          <a:bodyPr wrap="square" lIns="91424" tIns="45713" rIns="91424" bIns="45713">
            <a:spAutoFit/>
          </a:bodyPr>
          <a:lstStyle/>
          <a:p>
            <a:pPr defTabSz="914323"/>
            <a:r>
              <a:rPr lang="en-US" sz="1600" b="1" dirty="0" smtClean="0">
                <a:solidFill>
                  <a:srgbClr val="CC0000"/>
                </a:solidFill>
                <a:latin typeface="Arial" charset="0"/>
              </a:rPr>
              <a:t>Several solid-density effects are observed </a:t>
            </a:r>
            <a:r>
              <a:rPr lang="en-US" sz="1600" b="1" dirty="0" smtClean="0">
                <a:latin typeface="Arial" charset="0"/>
              </a:rPr>
              <a:t>in X-ray spectra emitted by Si targets irradiated by high-contrast PW laser pulses. </a:t>
            </a:r>
          </a:p>
          <a:p>
            <a:pPr defTabSz="914323"/>
            <a:endParaRPr lang="en-US" sz="1600" b="1" dirty="0" smtClean="0">
              <a:solidFill>
                <a:srgbClr val="CC0000"/>
              </a:solidFill>
              <a:latin typeface="Arial" charset="0"/>
            </a:endParaRPr>
          </a:p>
          <a:p>
            <a:pPr defTabSz="914323"/>
            <a:endParaRPr lang="en-US" sz="1600" b="1" dirty="0" smtClean="0">
              <a:solidFill>
                <a:srgbClr val="CC0000"/>
              </a:solidFill>
              <a:latin typeface="Arial" charset="0"/>
            </a:endParaRPr>
          </a:p>
          <a:p>
            <a:pPr defTabSz="914323"/>
            <a:r>
              <a:rPr lang="en-US" sz="1600" b="1" dirty="0" smtClean="0">
                <a:solidFill>
                  <a:srgbClr val="CC0000"/>
                </a:solidFill>
                <a:latin typeface="Arial" charset="0"/>
              </a:rPr>
              <a:t>Plasma density is measured </a:t>
            </a:r>
            <a:r>
              <a:rPr lang="en-US" sz="1600" b="1" dirty="0" smtClean="0">
                <a:latin typeface="Arial" charset="0"/>
              </a:rPr>
              <a:t>by means of X-ray spectroscopy  analysis </a:t>
            </a:r>
            <a:r>
              <a:rPr lang="en-US" sz="1600" b="1" dirty="0" smtClean="0">
                <a:solidFill>
                  <a:srgbClr val="CC0000"/>
                </a:solidFill>
                <a:latin typeface="Arial" charset="0"/>
              </a:rPr>
              <a:t>showing the effects </a:t>
            </a:r>
            <a:r>
              <a:rPr lang="en-US" sz="1600" b="1" dirty="0" smtClean="0">
                <a:latin typeface="Arial" charset="0"/>
              </a:rPr>
              <a:t>of different </a:t>
            </a:r>
            <a:r>
              <a:rPr lang="en-US" sz="1600" b="1" dirty="0" smtClean="0">
                <a:solidFill>
                  <a:srgbClr val="CC0000"/>
                </a:solidFill>
                <a:latin typeface="Arial" charset="0"/>
              </a:rPr>
              <a:t>target configuration and </a:t>
            </a:r>
            <a:r>
              <a:rPr lang="en-US" sz="1600" b="1" dirty="0" smtClean="0">
                <a:latin typeface="Arial" charset="0"/>
              </a:rPr>
              <a:t>further enhancement of the </a:t>
            </a:r>
            <a:r>
              <a:rPr lang="en-US" sz="1600" b="1" dirty="0" smtClean="0">
                <a:solidFill>
                  <a:srgbClr val="CC0000"/>
                </a:solidFill>
                <a:latin typeface="Arial" charset="0"/>
              </a:rPr>
              <a:t>laser pulse contrast</a:t>
            </a:r>
          </a:p>
          <a:p>
            <a:pPr defTabSz="914323"/>
            <a:endParaRPr lang="en-US" sz="1600" b="1" dirty="0" smtClean="0">
              <a:solidFill>
                <a:srgbClr val="CC0000"/>
              </a:solidFill>
              <a:latin typeface="Arial" charset="0"/>
            </a:endParaRPr>
          </a:p>
          <a:p>
            <a:pPr defTabSz="914323"/>
            <a:endParaRPr lang="en-US" sz="1600" b="1" dirty="0" smtClean="0">
              <a:solidFill>
                <a:srgbClr val="CC0000"/>
              </a:solidFill>
              <a:latin typeface="Arial" charset="0"/>
            </a:endParaRPr>
          </a:p>
          <a:p>
            <a:pPr defTabSz="914323"/>
            <a:r>
              <a:rPr lang="en-US" sz="1600" b="1" dirty="0" smtClean="0">
                <a:solidFill>
                  <a:srgbClr val="C00000"/>
                </a:solidFill>
                <a:latin typeface="Arial" charset="0"/>
              </a:rPr>
              <a:t>Diagnostic </a:t>
            </a:r>
            <a:r>
              <a:rPr lang="en-US" sz="1600" b="1" dirty="0" smtClean="0">
                <a:latin typeface="Arial" charset="0"/>
              </a:rPr>
              <a:t>approach helping to</a:t>
            </a:r>
            <a:r>
              <a:rPr lang="en-US" sz="1600" b="1" dirty="0" smtClean="0">
                <a:solidFill>
                  <a:srgbClr val="CC0000"/>
                </a:solidFill>
                <a:latin typeface="Arial" charset="0"/>
              </a:rPr>
              <a:t> estimate the density of plasma in the moment </a:t>
            </a:r>
            <a:r>
              <a:rPr lang="en-US" sz="1600" b="1" dirty="0" smtClean="0">
                <a:latin typeface="Arial" charset="0"/>
              </a:rPr>
              <a:t>of the main laser pulse impact is developed considering </a:t>
            </a:r>
            <a:r>
              <a:rPr lang="en-US" sz="1600" b="1" dirty="0" smtClean="0">
                <a:solidFill>
                  <a:srgbClr val="CC0000"/>
                </a:solidFill>
                <a:latin typeface="Arial" charset="0"/>
              </a:rPr>
              <a:t>time-integrated </a:t>
            </a:r>
            <a:r>
              <a:rPr lang="en-US" sz="1600" b="1" dirty="0" smtClean="0">
                <a:latin typeface="Arial" charset="0"/>
              </a:rPr>
              <a:t>spectral data</a:t>
            </a:r>
          </a:p>
          <a:p>
            <a:pPr defTabSz="914323"/>
            <a:endParaRPr lang="en-US" sz="1600" b="1" dirty="0" smtClean="0">
              <a:solidFill>
                <a:srgbClr val="CC0000"/>
              </a:solidFill>
              <a:latin typeface="Arial" charset="0"/>
            </a:endParaRPr>
          </a:p>
          <a:p>
            <a:pPr defTabSz="914323"/>
            <a:endParaRPr lang="en-US" sz="1600" b="1" dirty="0" smtClean="0">
              <a:solidFill>
                <a:srgbClr val="CC0000"/>
              </a:solidFill>
              <a:latin typeface="Arial" charset="0"/>
            </a:endParaRPr>
          </a:p>
          <a:p>
            <a:pPr defTabSz="914323"/>
            <a:r>
              <a:rPr lang="en-US" sz="1600" b="1" dirty="0" smtClean="0">
                <a:solidFill>
                  <a:srgbClr val="CC0000"/>
                </a:solidFill>
                <a:latin typeface="Arial" charset="0"/>
                <a:ea typeface="+mn-ea"/>
              </a:rPr>
              <a:t>The effect of ionizatio</a:t>
            </a:r>
            <a:r>
              <a:rPr lang="en-US" sz="1600" b="1" dirty="0" smtClean="0">
                <a:solidFill>
                  <a:srgbClr val="CC0000"/>
                </a:solidFill>
                <a:latin typeface="Arial" charset="0"/>
              </a:rPr>
              <a:t>n potential depression / </a:t>
            </a:r>
            <a:r>
              <a:rPr lang="en-US" sz="1600" b="1" dirty="0" smtClean="0">
                <a:latin typeface="Arial" charset="0"/>
              </a:rPr>
              <a:t>recombination continuum lowering is observed in the emission of </a:t>
            </a:r>
          </a:p>
          <a:p>
            <a:pPr defTabSz="914323"/>
            <a:r>
              <a:rPr lang="en-US" sz="1600" b="1" dirty="0" smtClean="0">
                <a:latin typeface="Arial" charset="0"/>
              </a:rPr>
              <a:t>solid-density Si plasma. The shift of recombination </a:t>
            </a:r>
          </a:p>
          <a:p>
            <a:pPr defTabSz="914323"/>
            <a:r>
              <a:rPr lang="en-US" sz="1600" b="1" dirty="0" smtClean="0">
                <a:latin typeface="Arial" charset="0"/>
              </a:rPr>
              <a:t>continuum edge is </a:t>
            </a:r>
            <a:r>
              <a:rPr lang="en-US" sz="1600" b="1" dirty="0" smtClean="0">
                <a:solidFill>
                  <a:srgbClr val="CC0000"/>
                </a:solidFill>
                <a:latin typeface="Arial" charset="0"/>
              </a:rPr>
              <a:t>compared with H&amp;M IPD model</a:t>
            </a:r>
            <a:endParaRPr lang="en-US" sz="1600" b="1" dirty="0" smtClean="0">
              <a:solidFill>
                <a:srgbClr val="CC0000"/>
              </a:solidFill>
              <a:latin typeface="Arial" charset="0"/>
              <a:ea typeface="+mn-ea"/>
            </a:endParaRPr>
          </a:p>
          <a:p>
            <a:pPr defTabSz="914323"/>
            <a:endParaRPr lang="en-US" sz="1600" b="1" dirty="0" smtClean="0">
              <a:solidFill>
                <a:srgbClr val="CC0000"/>
              </a:solidFill>
              <a:latin typeface="Arial" charset="0"/>
            </a:endParaRPr>
          </a:p>
          <a:p>
            <a:pPr defTabSz="914323"/>
            <a:endParaRPr lang="en-US" sz="1600" b="1" dirty="0" smtClean="0">
              <a:solidFill>
                <a:srgbClr val="CC0000"/>
              </a:solidFill>
              <a:latin typeface="Arial" charset="0"/>
            </a:endParaRPr>
          </a:p>
          <a:p>
            <a:pPr defTabSz="914323"/>
            <a:r>
              <a:rPr lang="en-US" sz="1600" b="1" dirty="0" smtClean="0">
                <a:solidFill>
                  <a:srgbClr val="CC0000"/>
                </a:solidFill>
                <a:latin typeface="Arial" charset="0"/>
                <a:ea typeface="+mn-ea"/>
              </a:rPr>
              <a:t>Method </a:t>
            </a:r>
            <a:r>
              <a:rPr lang="en-US" sz="1600" b="1" dirty="0">
                <a:solidFill>
                  <a:srgbClr val="CC0000"/>
                </a:solidFill>
                <a:latin typeface="Arial" charset="0"/>
                <a:ea typeface="+mn-ea"/>
              </a:rPr>
              <a:t>of absorption X-ray </a:t>
            </a:r>
            <a:r>
              <a:rPr lang="en-US" sz="1600" b="1" dirty="0" smtClean="0">
                <a:solidFill>
                  <a:srgbClr val="CC0000"/>
                </a:solidFill>
                <a:latin typeface="Arial" charset="0"/>
                <a:ea typeface="+mn-ea"/>
              </a:rPr>
              <a:t>spectroscopy </a:t>
            </a:r>
            <a:r>
              <a:rPr lang="en-US" sz="1600" b="1" dirty="0" smtClean="0">
                <a:solidFill>
                  <a:srgbClr val="000000"/>
                </a:solidFill>
                <a:latin typeface="Arial" charset="0"/>
                <a:ea typeface="+mn-ea"/>
              </a:rPr>
              <a:t>is developed </a:t>
            </a:r>
            <a:r>
              <a:rPr lang="en-US" sz="1600" b="1" dirty="0">
                <a:solidFill>
                  <a:srgbClr val="000000"/>
                </a:solidFill>
                <a:latin typeface="Arial" charset="0"/>
                <a:ea typeface="+mn-ea"/>
              </a:rPr>
              <a:t>to study the heating of a matter irradiated by the emission of relativistic laser plasma. </a:t>
            </a:r>
            <a:r>
              <a:rPr lang="en-US" sz="1600" b="1" dirty="0" smtClean="0">
                <a:solidFill>
                  <a:srgbClr val="000000"/>
                </a:solidFill>
                <a:latin typeface="Arial" charset="0"/>
                <a:ea typeface="+mn-ea"/>
              </a:rPr>
              <a:t>Either the temperature of low-emissive WDM can be determined or WDM opacity models can be verified.</a:t>
            </a:r>
            <a:endParaRPr lang="en-US" sz="1600" b="1" dirty="0">
              <a:solidFill>
                <a:srgbClr val="000000"/>
              </a:solidFill>
              <a:latin typeface="Arial" charset="0"/>
              <a:ea typeface="+mn-ea"/>
            </a:endParaRPr>
          </a:p>
        </p:txBody>
      </p:sp>
      <p:sp>
        <p:nvSpPr>
          <p:cNvPr id="3"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Summary</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4" name="AutoShape 4"/>
          <p:cNvSpPr>
            <a:spLocks noChangeArrowheads="1"/>
          </p:cNvSpPr>
          <p:nvPr/>
        </p:nvSpPr>
        <p:spPr bwMode="auto">
          <a:xfrm>
            <a:off x="425450" y="1246273"/>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5" name="AutoShape 7"/>
          <p:cNvSpPr>
            <a:spLocks noChangeArrowheads="1"/>
          </p:cNvSpPr>
          <p:nvPr/>
        </p:nvSpPr>
        <p:spPr bwMode="auto">
          <a:xfrm>
            <a:off x="425450" y="1916832"/>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7" name="AutoShape 15"/>
          <p:cNvSpPr>
            <a:spLocks noChangeArrowheads="1"/>
          </p:cNvSpPr>
          <p:nvPr/>
        </p:nvSpPr>
        <p:spPr bwMode="auto">
          <a:xfrm>
            <a:off x="425450" y="4251166"/>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8" name="AutoShape 17"/>
          <p:cNvSpPr>
            <a:spLocks noChangeArrowheads="1"/>
          </p:cNvSpPr>
          <p:nvPr/>
        </p:nvSpPr>
        <p:spPr bwMode="auto">
          <a:xfrm>
            <a:off x="425450" y="3212423"/>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sp>
        <p:nvSpPr>
          <p:cNvPr id="9" name="AutoShape 19"/>
          <p:cNvSpPr>
            <a:spLocks noChangeArrowheads="1"/>
          </p:cNvSpPr>
          <p:nvPr/>
        </p:nvSpPr>
        <p:spPr bwMode="auto">
          <a:xfrm>
            <a:off x="395536" y="6021288"/>
            <a:ext cx="215900" cy="21590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91424" tIns="45713" rIns="91424" bIns="45713" anchor="ctr"/>
          <a:lstStyle/>
          <a:p>
            <a:pPr defTabSz="914323"/>
            <a:endParaRPr lang="en-US" b="1" dirty="0">
              <a:solidFill>
                <a:srgbClr val="000000"/>
              </a:solidFill>
              <a:latin typeface="Arial" charset="0"/>
              <a:ea typeface="+mn-ea"/>
            </a:endParaRPr>
          </a:p>
        </p:txBody>
      </p:sp>
      <p:grpSp>
        <p:nvGrpSpPr>
          <p:cNvPr id="10" name="Группа 20"/>
          <p:cNvGrpSpPr/>
          <p:nvPr/>
        </p:nvGrpSpPr>
        <p:grpSpPr>
          <a:xfrm>
            <a:off x="7219394" y="5373216"/>
            <a:ext cx="1745094" cy="1452416"/>
            <a:chOff x="1836000" y="820800"/>
            <a:chExt cx="6868800" cy="5716800"/>
          </a:xfrm>
        </p:grpSpPr>
        <p:pic>
          <p:nvPicPr>
            <p:cNvPr id="11" name="Рисунок 10" descr="simul.jpg"/>
            <p:cNvPicPr>
              <a:picLocks noChangeAspect="1"/>
            </p:cNvPicPr>
            <p:nvPr/>
          </p:nvPicPr>
          <p:blipFill>
            <a:blip r:embed="rId2" cstate="email"/>
            <a:srcRect/>
            <a:stretch>
              <a:fillRect/>
            </a:stretch>
          </p:blipFill>
          <p:spPr>
            <a:xfrm>
              <a:off x="1836000" y="820800"/>
              <a:ext cx="6868800" cy="5716800"/>
            </a:xfrm>
            <a:prstGeom prst="rect">
              <a:avLst/>
            </a:prstGeom>
          </p:spPr>
        </p:pic>
        <p:sp>
          <p:nvSpPr>
            <p:cNvPr id="12" name="TextBox 11"/>
            <p:cNvSpPr txBox="1"/>
            <p:nvPr/>
          </p:nvSpPr>
          <p:spPr>
            <a:xfrm>
              <a:off x="6271199" y="921599"/>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sp>
          <p:nvSpPr>
            <p:cNvPr id="13" name="TextBox 12"/>
            <p:cNvSpPr txBox="1"/>
            <p:nvPr/>
          </p:nvSpPr>
          <p:spPr>
            <a:xfrm>
              <a:off x="3968402" y="2283598"/>
              <a:ext cx="727113" cy="1453714"/>
            </a:xfrm>
            <a:prstGeom prst="rect">
              <a:avLst/>
            </a:prstGeom>
            <a:noFill/>
          </p:spPr>
          <p:txBody>
            <a:bodyPr wrap="none" rtlCol="0">
              <a:spAutoFit/>
            </a:bodyPr>
            <a:lstStyle/>
            <a:p>
              <a:pPr defTabSz="914323"/>
              <a:endParaRPr lang="en-US" b="1" dirty="0">
                <a:solidFill>
                  <a:srgbClr val="000000"/>
                </a:solidFill>
                <a:latin typeface="Symbol" pitchFamily="18" charset="2"/>
                <a:ea typeface="+mn-ea"/>
              </a:endParaRPr>
            </a:p>
          </p:txBody>
        </p:sp>
        <p:cxnSp>
          <p:nvCxnSpPr>
            <p:cNvPr id="14" name="Прямая со стрелкой 13"/>
            <p:cNvCxnSpPr>
              <a:stCxn id="13" idx="2"/>
            </p:cNvCxnSpPr>
            <p:nvPr/>
          </p:nvCxnSpPr>
          <p:spPr bwMode="auto">
            <a:xfrm flipV="1">
              <a:off x="4331960" y="3283201"/>
              <a:ext cx="81646" cy="45411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5" name="Прямая со стрелкой 14"/>
            <p:cNvCxnSpPr/>
            <p:nvPr/>
          </p:nvCxnSpPr>
          <p:spPr bwMode="auto">
            <a:xfrm>
              <a:off x="6718800" y="1216800"/>
              <a:ext cx="0" cy="288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16" name="Рисунок 15">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744EE371-985B-4139-AEE1-8CDD8259BF08}"/>
              </a:ext>
            </a:extLst>
          </p:cNvPr>
          <p:cNvPicPr/>
          <p:nvPr/>
        </p:nvPicPr>
        <p:blipFill>
          <a:blip r:embed="rId3"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tretch>
            <a:fillRect/>
          </a:stretch>
        </p:blipFill>
        <p:spPr>
          <a:xfrm>
            <a:off x="6874134" y="4077072"/>
            <a:ext cx="2269866" cy="1232540"/>
          </a:xfrm>
          <a:prstGeom prst="rect">
            <a:avLst/>
          </a:prstGeom>
        </p:spPr>
      </p:pic>
      <p:pic>
        <p:nvPicPr>
          <p:cNvPr id="17" name="Picture 2"/>
          <p:cNvPicPr>
            <a:picLocks noChangeAspect="1" noChangeArrowheads="1"/>
          </p:cNvPicPr>
          <p:nvPr/>
        </p:nvPicPr>
        <p:blipFill>
          <a:blip r:embed="rId4" cstate="email"/>
          <a:srcRect/>
          <a:stretch>
            <a:fillRect/>
          </a:stretch>
        </p:blipFill>
        <p:spPr bwMode="auto">
          <a:xfrm>
            <a:off x="7308304" y="2708920"/>
            <a:ext cx="1749962" cy="1368152"/>
          </a:xfrm>
          <a:prstGeom prst="rect">
            <a:avLst/>
          </a:prstGeom>
          <a:noFill/>
          <a:ln w="9525">
            <a:noFill/>
            <a:miter lim="800000"/>
            <a:headEnd/>
            <a:tailEnd/>
          </a:ln>
        </p:spPr>
      </p:pic>
      <p:pic>
        <p:nvPicPr>
          <p:cNvPr id="18" name="Рисунок 17"/>
          <p:cNvPicPr/>
          <p:nvPr/>
        </p:nvPicPr>
        <p:blipFill>
          <a:blip r:embed="rId5" cstate="email">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3937" r="50394" b="7273"/>
          <a:stretch>
            <a:fillRect/>
          </a:stretch>
        </p:blipFill>
        <p:spPr bwMode="auto">
          <a:xfrm>
            <a:off x="7380312" y="1290368"/>
            <a:ext cx="1656184" cy="1347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srcRect/>
          <a:stretch>
            <a:fillRect/>
          </a:stretch>
        </p:blipFill>
        <p:spPr bwMode="auto">
          <a:xfrm>
            <a:off x="4211960" y="1700808"/>
            <a:ext cx="4069481" cy="3312368"/>
          </a:xfrm>
          <a:prstGeom prst="rect">
            <a:avLst/>
          </a:prstGeom>
          <a:noFill/>
          <a:ln w="9525">
            <a:noFill/>
            <a:miter lim="800000"/>
            <a:headEnd/>
            <a:tailEnd/>
          </a:ln>
        </p:spPr>
      </p:pic>
      <p:pic>
        <p:nvPicPr>
          <p:cNvPr id="4099" name="Picture 3"/>
          <p:cNvPicPr>
            <a:picLocks noChangeAspect="1" noChangeArrowheads="1"/>
          </p:cNvPicPr>
          <p:nvPr/>
        </p:nvPicPr>
        <p:blipFill>
          <a:blip r:embed="rId3" cstate="email"/>
          <a:srcRect/>
          <a:stretch>
            <a:fillRect/>
          </a:stretch>
        </p:blipFill>
        <p:spPr bwMode="auto">
          <a:xfrm>
            <a:off x="395536" y="1655594"/>
            <a:ext cx="3948096" cy="32135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dirty="0">
                <a:solidFill>
                  <a:srgbClr val="5A0DAF"/>
                </a:solidFill>
                <a:effectLst>
                  <a:outerShdw blurRad="38100" dist="38100" dir="2700000" algn="tl">
                    <a:srgbClr val="000000"/>
                  </a:outerShdw>
                </a:effectLst>
                <a:latin typeface="Comic Sans MS" pitchFamily="66" charset="0"/>
              </a:rPr>
              <a:t>Hybrid simulation data, resistive </a:t>
            </a:r>
            <a:r>
              <a:rPr lang="en-US" sz="2600" b="1" dirty="0" err="1">
                <a:solidFill>
                  <a:srgbClr val="5A0DAF"/>
                </a:solidFill>
                <a:effectLst>
                  <a:outerShdw blurRad="38100" dist="38100" dir="2700000" algn="tl">
                    <a:srgbClr val="000000"/>
                  </a:outerShdw>
                </a:effectLst>
                <a:latin typeface="Comic Sans MS" pitchFamily="66" charset="0"/>
              </a:rPr>
              <a:t>vs</a:t>
            </a:r>
            <a:r>
              <a:rPr lang="en-US" sz="2600" b="1" dirty="0">
                <a:solidFill>
                  <a:srgbClr val="5A0DAF"/>
                </a:solidFill>
                <a:effectLst>
                  <a:outerShdw blurRad="38100" dist="38100" dir="2700000" algn="tl">
                    <a:srgbClr val="000000"/>
                  </a:outerShdw>
                </a:effectLst>
                <a:latin typeface="Comic Sans MS" pitchFamily="66" charset="0"/>
              </a:rPr>
              <a:t> </a:t>
            </a:r>
            <a:r>
              <a:rPr lang="en-US" sz="2600" b="1" dirty="0" err="1">
                <a:solidFill>
                  <a:srgbClr val="5A0DAF"/>
                </a:solidFill>
                <a:effectLst>
                  <a:outerShdw blurRad="38100" dist="38100" dir="2700000" algn="tl">
                    <a:srgbClr val="000000"/>
                  </a:outerShdw>
                </a:effectLst>
                <a:latin typeface="Comic Sans MS" pitchFamily="66" charset="0"/>
              </a:rPr>
              <a:t>collisional</a:t>
            </a:r>
            <a:r>
              <a:rPr lang="en-US" sz="2600" b="1" dirty="0">
                <a:solidFill>
                  <a:srgbClr val="5A0DAF"/>
                </a:solidFill>
                <a:effectLst>
                  <a:outerShdw blurRad="38100" dist="38100" dir="2700000" algn="tl">
                    <a:srgbClr val="000000"/>
                  </a:outerShdw>
                </a:effectLst>
                <a:latin typeface="Comic Sans MS" pitchFamily="66" charset="0"/>
              </a:rPr>
              <a:t> losses</a:t>
            </a:r>
            <a:endParaRPr lang="en-US" sz="2400" b="1" dirty="0">
              <a:solidFill>
                <a:srgbClr val="5A0DAF"/>
              </a:solidFill>
              <a:effectLst>
                <a:outerShdw blurRad="38100" dist="38100" dir="2700000" algn="tl">
                  <a:srgbClr val="000000"/>
                </a:outerShdw>
              </a:effectLst>
              <a:latin typeface="Comic Sans MS" pitchFamily="66" charset="0"/>
            </a:endParaRPr>
          </a:p>
        </p:txBody>
      </p:sp>
      <p:sp>
        <p:nvSpPr>
          <p:cNvPr id="32784" name="Rectangle 16"/>
          <p:cNvSpPr>
            <a:spLocks noChangeArrowheads="1"/>
          </p:cNvSpPr>
          <p:nvPr/>
        </p:nvSpPr>
        <p:spPr bwMode="auto">
          <a:xfrm>
            <a:off x="4391025" y="2297113"/>
            <a:ext cx="4711700" cy="9159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At first 150 um of the trajectory </a:t>
            </a:r>
            <a:r>
              <a:rPr lang="en-US" b="1">
                <a:solidFill>
                  <a:srgbClr val="5A0DAF"/>
                </a:solidFill>
              </a:rPr>
              <a:t>resistive </a:t>
            </a:r>
          </a:p>
          <a:p>
            <a:pPr fontAlgn="base">
              <a:spcBef>
                <a:spcPct val="0"/>
              </a:spcBef>
              <a:spcAft>
                <a:spcPct val="0"/>
              </a:spcAft>
            </a:pPr>
            <a:r>
              <a:rPr lang="en-US" b="1">
                <a:solidFill>
                  <a:srgbClr val="5A0DAF"/>
                </a:solidFill>
              </a:rPr>
              <a:t>losses</a:t>
            </a:r>
            <a:r>
              <a:rPr lang="en-US" b="1">
                <a:solidFill>
                  <a:srgbClr val="000000"/>
                </a:solidFill>
              </a:rPr>
              <a:t> may exceeds </a:t>
            </a:r>
            <a:r>
              <a:rPr lang="en-US" b="1">
                <a:solidFill>
                  <a:srgbClr val="5A0DAF"/>
                </a:solidFill>
              </a:rPr>
              <a:t>collisional</a:t>
            </a:r>
            <a:r>
              <a:rPr lang="en-US" b="1">
                <a:solidFill>
                  <a:srgbClr val="000000"/>
                </a:solidFill>
              </a:rPr>
              <a:t> ones by factor of </a:t>
            </a:r>
            <a:r>
              <a:rPr lang="en-US" b="1">
                <a:solidFill>
                  <a:srgbClr val="CC0000"/>
                </a:solidFill>
              </a:rPr>
              <a:t>2.3</a:t>
            </a:r>
            <a:endParaRPr lang="ru-RU" b="1">
              <a:solidFill>
                <a:srgbClr val="CC0000"/>
              </a:solidFill>
            </a:endParaRPr>
          </a:p>
        </p:txBody>
      </p:sp>
      <p:sp>
        <p:nvSpPr>
          <p:cNvPr id="19460" name="Text Box 22"/>
          <p:cNvSpPr txBox="1">
            <a:spLocks noChangeArrowheads="1"/>
          </p:cNvSpPr>
          <p:nvPr/>
        </p:nvSpPr>
        <p:spPr bwMode="auto">
          <a:xfrm>
            <a:off x="4391025" y="1103313"/>
            <a:ext cx="4603750" cy="868362"/>
          </a:xfrm>
          <a:prstGeom prst="rect">
            <a:avLst/>
          </a:prstGeom>
          <a:noFill/>
          <a:ln w="9525">
            <a:noFill/>
            <a:miter lim="800000"/>
            <a:headEnd/>
            <a:tailEnd/>
          </a:ln>
        </p:spPr>
        <p:txBody>
          <a:bodyPr wrap="none">
            <a:spAutoFit/>
          </a:bodyPr>
          <a:lstStyle/>
          <a:p>
            <a:pPr fontAlgn="base">
              <a:spcBef>
                <a:spcPct val="0"/>
              </a:spcBef>
              <a:spcAft>
                <a:spcPct val="0"/>
              </a:spcAft>
            </a:pPr>
            <a:r>
              <a:rPr lang="en-US" sz="1700" b="1">
                <a:solidFill>
                  <a:srgbClr val="000000"/>
                </a:solidFill>
              </a:rPr>
              <a:t>Allowing to estimate the effect of refluxing </a:t>
            </a:r>
          </a:p>
          <a:p>
            <a:pPr fontAlgn="base">
              <a:spcBef>
                <a:spcPct val="0"/>
              </a:spcBef>
              <a:spcAft>
                <a:spcPct val="0"/>
              </a:spcAft>
            </a:pPr>
            <a:r>
              <a:rPr lang="en-US" sz="1700" b="1">
                <a:solidFill>
                  <a:srgbClr val="000000"/>
                </a:solidFill>
              </a:rPr>
              <a:t>at wire boundaries, as well as the ratio </a:t>
            </a:r>
          </a:p>
          <a:p>
            <a:pPr fontAlgn="base">
              <a:spcBef>
                <a:spcPct val="0"/>
              </a:spcBef>
              <a:spcAft>
                <a:spcPct val="0"/>
              </a:spcAft>
            </a:pPr>
            <a:r>
              <a:rPr lang="en-US" sz="1700" b="1">
                <a:solidFill>
                  <a:srgbClr val="000000"/>
                </a:solidFill>
              </a:rPr>
              <a:t>between collisional and resistive losses</a:t>
            </a:r>
            <a:endParaRPr lang="ru-RU" sz="1700" b="1">
              <a:solidFill>
                <a:srgbClr val="000000"/>
              </a:solidFill>
            </a:endParaRPr>
          </a:p>
        </p:txBody>
      </p:sp>
      <p:pic>
        <p:nvPicPr>
          <p:cNvPr id="19461" name="Picture 26"/>
          <p:cNvPicPr>
            <a:picLocks noChangeAspect="1" noChangeArrowheads="1"/>
          </p:cNvPicPr>
          <p:nvPr/>
        </p:nvPicPr>
        <p:blipFill>
          <a:blip r:embed="rId2" cstate="email">
            <a:lum contrast="6000"/>
          </a:blip>
          <a:srcRect/>
          <a:stretch>
            <a:fillRect/>
          </a:stretch>
        </p:blipFill>
        <p:spPr bwMode="auto">
          <a:xfrm>
            <a:off x="333375" y="1038225"/>
            <a:ext cx="3852863" cy="2649538"/>
          </a:xfrm>
          <a:prstGeom prst="rect">
            <a:avLst/>
          </a:prstGeom>
          <a:noFill/>
          <a:ln w="9525">
            <a:noFill/>
            <a:miter lim="800000"/>
            <a:headEnd/>
            <a:tailEnd/>
          </a:ln>
        </p:spPr>
      </p:pic>
      <p:pic>
        <p:nvPicPr>
          <p:cNvPr id="19462" name="Grafik 18"/>
          <p:cNvPicPr>
            <a:picLocks noChangeAspect="1" noChangeArrowheads="1"/>
          </p:cNvPicPr>
          <p:nvPr/>
        </p:nvPicPr>
        <p:blipFill>
          <a:blip r:embed="rId3" cstate="email"/>
          <a:srcRect/>
          <a:stretch>
            <a:fillRect/>
          </a:stretch>
        </p:blipFill>
        <p:spPr bwMode="auto">
          <a:xfrm>
            <a:off x="177800" y="3806825"/>
            <a:ext cx="4926013" cy="3051175"/>
          </a:xfrm>
          <a:prstGeom prst="rect">
            <a:avLst/>
          </a:prstGeom>
          <a:noFill/>
          <a:ln w="9525">
            <a:noFill/>
            <a:miter lim="800000"/>
            <a:headEnd/>
            <a:tailEnd/>
          </a:ln>
        </p:spPr>
      </p:pic>
      <p:sp>
        <p:nvSpPr>
          <p:cNvPr id="32797" name="Oval 29"/>
          <p:cNvSpPr>
            <a:spLocks noChangeArrowheads="1"/>
          </p:cNvSpPr>
          <p:nvPr/>
        </p:nvSpPr>
        <p:spPr bwMode="auto">
          <a:xfrm>
            <a:off x="609600" y="863600"/>
            <a:ext cx="977900" cy="1778000"/>
          </a:xfrm>
          <a:prstGeom prst="ellipse">
            <a:avLst/>
          </a:prstGeom>
          <a:noFill/>
          <a:ln w="38100">
            <a:solidFill>
              <a:srgbClr val="800080"/>
            </a:solidFill>
            <a:round/>
            <a:headEnd/>
            <a:tailEnd/>
          </a:ln>
        </p:spPr>
        <p:txBody>
          <a:bodyPr wrap="none" anchor="ctr"/>
          <a:lstStyle/>
          <a:p>
            <a:pPr fontAlgn="base">
              <a:spcBef>
                <a:spcPct val="0"/>
              </a:spcBef>
              <a:spcAft>
                <a:spcPct val="0"/>
              </a:spcAft>
            </a:pPr>
            <a:endParaRPr lang="en-US" b="1">
              <a:solidFill>
                <a:srgbClr val="000000"/>
              </a:solidFill>
            </a:endParaRPr>
          </a:p>
        </p:txBody>
      </p:sp>
      <p:sp>
        <p:nvSpPr>
          <p:cNvPr id="32798" name="Oval 30"/>
          <p:cNvSpPr>
            <a:spLocks noChangeArrowheads="1"/>
          </p:cNvSpPr>
          <p:nvPr/>
        </p:nvSpPr>
        <p:spPr bwMode="auto">
          <a:xfrm>
            <a:off x="622300" y="3810000"/>
            <a:ext cx="850900" cy="1778000"/>
          </a:xfrm>
          <a:prstGeom prst="ellipse">
            <a:avLst/>
          </a:prstGeom>
          <a:noFill/>
          <a:ln w="38100">
            <a:solidFill>
              <a:srgbClr val="800080"/>
            </a:solidFill>
            <a:round/>
            <a:headEnd/>
            <a:tailEnd/>
          </a:ln>
        </p:spPr>
        <p:txBody>
          <a:bodyPr wrap="none" anchor="ctr"/>
          <a:lstStyle/>
          <a:p>
            <a:pPr fontAlgn="base">
              <a:spcBef>
                <a:spcPct val="0"/>
              </a:spcBef>
              <a:spcAft>
                <a:spcPct val="0"/>
              </a:spcAft>
            </a:pPr>
            <a:endParaRPr lang="en-US" b="1">
              <a:solidFill>
                <a:srgbClr val="000000"/>
              </a:solidFill>
            </a:endParaRPr>
          </a:p>
        </p:txBody>
      </p:sp>
      <p:sp>
        <p:nvSpPr>
          <p:cNvPr id="32799" name="Rectangle 31"/>
          <p:cNvSpPr>
            <a:spLocks noChangeArrowheads="1"/>
          </p:cNvSpPr>
          <p:nvPr/>
        </p:nvSpPr>
        <p:spPr bwMode="auto">
          <a:xfrm>
            <a:off x="5419725" y="5040313"/>
            <a:ext cx="3556000" cy="1465262"/>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CC0000"/>
                </a:solidFill>
              </a:rPr>
              <a:t>“Depression” of isohoric heating of matter at the beginning of MeV electrons </a:t>
            </a:r>
          </a:p>
          <a:p>
            <a:pPr fontAlgn="base">
              <a:spcBef>
                <a:spcPct val="0"/>
              </a:spcBef>
              <a:spcAft>
                <a:spcPct val="0"/>
              </a:spcAft>
            </a:pPr>
            <a:r>
              <a:rPr lang="en-US" b="1">
                <a:solidFill>
                  <a:srgbClr val="CC0000"/>
                </a:solidFill>
              </a:rPr>
              <a:t>stopping trajectory is still </a:t>
            </a:r>
          </a:p>
          <a:p>
            <a:pPr fontAlgn="base">
              <a:spcBef>
                <a:spcPct val="0"/>
              </a:spcBef>
              <a:spcAft>
                <a:spcPct val="0"/>
              </a:spcAft>
            </a:pPr>
            <a:r>
              <a:rPr lang="en-US" b="1">
                <a:solidFill>
                  <a:srgbClr val="CC0000"/>
                </a:solidFill>
              </a:rPr>
              <a:t>challenging question</a:t>
            </a:r>
            <a:endParaRPr lang="ru-RU"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animEffect transition="in" filter="blinds(horizontal)">
                                      <p:cBhvr>
                                        <p:cTn id="7" dur="500"/>
                                        <p:tgtEl>
                                          <p:spTgt spid="327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98"/>
                                        </p:tgtEl>
                                        <p:attrNameLst>
                                          <p:attrName>style.visibility</p:attrName>
                                        </p:attrNameLst>
                                      </p:cBhvr>
                                      <p:to>
                                        <p:strVal val="visible"/>
                                      </p:to>
                                    </p:set>
                                    <p:animEffect transition="in" filter="blinds(horizontal)">
                                      <p:cBhvr>
                                        <p:cTn id="12" dur="500"/>
                                        <p:tgtEl>
                                          <p:spTgt spid="3279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2797"/>
                                        </p:tgtEl>
                                        <p:attrNameLst>
                                          <p:attrName>style.visibility</p:attrName>
                                        </p:attrNameLst>
                                      </p:cBhvr>
                                      <p:to>
                                        <p:strVal val="visible"/>
                                      </p:to>
                                    </p:set>
                                    <p:animEffect transition="in" filter="blinds(horizontal)">
                                      <p:cBhvr>
                                        <p:cTn id="15" dur="500"/>
                                        <p:tgtEl>
                                          <p:spTgt spid="3279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2799"/>
                                        </p:tgtEl>
                                        <p:attrNameLst>
                                          <p:attrName>style.visibility</p:attrName>
                                        </p:attrNameLst>
                                      </p:cBhvr>
                                      <p:to>
                                        <p:strVal val="visible"/>
                                      </p:to>
                                    </p:set>
                                    <p:animEffect transition="in" filter="blinds(horizontal)">
                                      <p:cBhvr>
                                        <p:cTn id="18" dur="500"/>
                                        <p:tgtEl>
                                          <p:spTgt spid="32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4" grpId="0"/>
      <p:bldP spid="32797" grpId="0" animBg="1"/>
      <p:bldP spid="32798" grpId="0" animBg="1"/>
      <p:bldP spid="3279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JETPL-fig1.jpg"/>
          <p:cNvPicPr>
            <a:picLocks noChangeAspect="1"/>
          </p:cNvPicPr>
          <p:nvPr/>
        </p:nvPicPr>
        <p:blipFill>
          <a:blip r:embed="rId2" cstate="email"/>
          <a:srcRect l="19032" t="-2427" r="24737"/>
          <a:stretch>
            <a:fillRect/>
          </a:stretch>
        </p:blipFill>
        <p:spPr>
          <a:xfrm>
            <a:off x="597600" y="993600"/>
            <a:ext cx="3275940" cy="3196800"/>
          </a:xfrm>
          <a:prstGeom prst="rect">
            <a:avLst/>
          </a:prstGeom>
        </p:spPr>
      </p:pic>
      <p:sp>
        <p:nvSpPr>
          <p:cNvPr id="3"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a:solidFill>
                  <a:srgbClr val="5A0DAF"/>
                </a:solidFill>
                <a:effectLst>
                  <a:outerShdw blurRad="38100" dist="38100" dir="2700000" algn="tl">
                    <a:srgbClr val="000000"/>
                  </a:outerShdw>
                </a:effectLst>
                <a:latin typeface="Comic Sans MS" pitchFamily="66" charset="0"/>
              </a:rPr>
              <a:t>Model is developing…</a:t>
            </a:r>
          </a:p>
        </p:txBody>
      </p:sp>
      <p:pic>
        <p:nvPicPr>
          <p:cNvPr id="4" name="Рисунок 3" descr="fig3.jpg"/>
          <p:cNvPicPr>
            <a:picLocks noChangeAspect="1"/>
          </p:cNvPicPr>
          <p:nvPr/>
        </p:nvPicPr>
        <p:blipFill>
          <a:blip r:embed="rId3" cstate="email"/>
          <a:srcRect/>
          <a:stretch>
            <a:fillRect/>
          </a:stretch>
        </p:blipFill>
        <p:spPr>
          <a:xfrm>
            <a:off x="2221537" y="4240800"/>
            <a:ext cx="4778999" cy="2610000"/>
          </a:xfrm>
          <a:prstGeom prst="rect">
            <a:avLst/>
          </a:prstGeom>
        </p:spPr>
      </p:pic>
      <p:pic>
        <p:nvPicPr>
          <p:cNvPr id="5" name="Рисунок 4" descr="2-zone-scheme.jpg"/>
          <p:cNvPicPr>
            <a:picLocks noChangeAspect="1"/>
          </p:cNvPicPr>
          <p:nvPr/>
        </p:nvPicPr>
        <p:blipFill>
          <a:blip r:embed="rId4" cstate="email"/>
          <a:stretch>
            <a:fillRect/>
          </a:stretch>
        </p:blipFill>
        <p:spPr>
          <a:xfrm>
            <a:off x="5443200" y="1170912"/>
            <a:ext cx="2774932" cy="2976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l="1633" t="1084" r="933" b="4881"/>
          <a:stretch/>
        </p:blipFill>
        <p:spPr bwMode="auto">
          <a:xfrm>
            <a:off x="827584" y="980728"/>
            <a:ext cx="7397996" cy="358461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pic>
        <p:nvPicPr>
          <p:cNvPr id="3" name="Рисунок 2"/>
          <p:cNvPicPr/>
          <p:nvPr/>
        </p:nvPicPr>
        <p:blipFill rotWithShape="1">
          <a:blip r:embed="rId3" cstate="email">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p:blipFill>
        <p:spPr bwMode="auto">
          <a:xfrm>
            <a:off x="2483768" y="4593941"/>
            <a:ext cx="4271925" cy="2291443"/>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sp>
        <p:nvSpPr>
          <p:cNvPr id="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Spectral features depending on type of the target</a:t>
            </a:r>
            <a:endParaRPr lang="en-US" sz="2400" b="1" dirty="0">
              <a:solidFill>
                <a:srgbClr val="5A0DAF"/>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lum bright="-12000" contrast="30000"/>
          </a:blip>
          <a:srcRect/>
          <a:stretch>
            <a:fillRect/>
          </a:stretch>
        </p:blipFill>
        <p:spPr bwMode="auto">
          <a:xfrm>
            <a:off x="4541838" y="1490663"/>
            <a:ext cx="4602162" cy="5399087"/>
          </a:xfrm>
          <a:prstGeom prst="rect">
            <a:avLst/>
          </a:prstGeom>
          <a:noFill/>
          <a:ln w="9525">
            <a:noFill/>
            <a:miter lim="800000"/>
            <a:headEnd/>
            <a:tailEnd/>
          </a:ln>
        </p:spPr>
      </p:pic>
      <p:sp>
        <p:nvSpPr>
          <p:cNvPr id="8195" name="Text Box 6"/>
          <p:cNvSpPr txBox="1">
            <a:spLocks noChangeArrowheads="1"/>
          </p:cNvSpPr>
          <p:nvPr/>
        </p:nvSpPr>
        <p:spPr bwMode="auto">
          <a:xfrm>
            <a:off x="7967663" y="1595438"/>
            <a:ext cx="989012" cy="39687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2000" b="1">
                <a:solidFill>
                  <a:srgbClr val="CC0000"/>
                </a:solidFill>
              </a:rPr>
              <a:t>200 eV</a:t>
            </a:r>
            <a:endParaRPr lang="ru-RU" sz="2000" b="1">
              <a:solidFill>
                <a:srgbClr val="CC0000"/>
              </a:solidFill>
            </a:endParaRPr>
          </a:p>
        </p:txBody>
      </p:sp>
      <p:sp>
        <p:nvSpPr>
          <p:cNvPr id="8196" name="Text Box 6"/>
          <p:cNvSpPr txBox="1">
            <a:spLocks noChangeArrowheads="1"/>
          </p:cNvSpPr>
          <p:nvPr/>
        </p:nvSpPr>
        <p:spPr bwMode="auto">
          <a:xfrm>
            <a:off x="8007350" y="3228975"/>
            <a:ext cx="989013" cy="39687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2000" b="1">
                <a:solidFill>
                  <a:srgbClr val="CC0000"/>
                </a:solidFill>
              </a:rPr>
              <a:t>500 eV</a:t>
            </a:r>
            <a:endParaRPr lang="ru-RU" sz="2000" b="1">
              <a:solidFill>
                <a:srgbClr val="CC0000"/>
              </a:solidFill>
            </a:endParaRPr>
          </a:p>
        </p:txBody>
      </p:sp>
      <p:sp>
        <p:nvSpPr>
          <p:cNvPr id="8197" name="Text Box 6"/>
          <p:cNvSpPr txBox="1">
            <a:spLocks noChangeArrowheads="1"/>
          </p:cNvSpPr>
          <p:nvPr/>
        </p:nvSpPr>
        <p:spPr bwMode="auto">
          <a:xfrm>
            <a:off x="7861300" y="4953000"/>
            <a:ext cx="1130300" cy="39687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2000" b="1">
                <a:solidFill>
                  <a:srgbClr val="CC0000"/>
                </a:solidFill>
              </a:rPr>
              <a:t>1000 eV</a:t>
            </a:r>
            <a:endParaRPr lang="ru-RU" sz="2000" b="1">
              <a:solidFill>
                <a:srgbClr val="CC0000"/>
              </a:solidFill>
            </a:endParaRPr>
          </a:p>
        </p:txBody>
      </p:sp>
      <p:sp>
        <p:nvSpPr>
          <p:cNvPr id="8198" name="Text Box 8"/>
          <p:cNvSpPr txBox="1">
            <a:spLocks noChangeArrowheads="1"/>
          </p:cNvSpPr>
          <p:nvPr/>
        </p:nvSpPr>
        <p:spPr bwMode="auto">
          <a:xfrm>
            <a:off x="5111750" y="1103313"/>
            <a:ext cx="37147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When L-shell ionization turns on</a:t>
            </a:r>
            <a:endParaRPr lang="ru-RU" b="1">
              <a:solidFill>
                <a:srgbClr val="CC0000"/>
              </a:solidFill>
            </a:endParaRPr>
          </a:p>
        </p:txBody>
      </p:sp>
      <p:pic>
        <p:nvPicPr>
          <p:cNvPr id="8199" name="Picture 9"/>
          <p:cNvPicPr>
            <a:picLocks noChangeAspect="1" noChangeArrowheads="1"/>
          </p:cNvPicPr>
          <p:nvPr/>
        </p:nvPicPr>
        <p:blipFill>
          <a:blip r:embed="rId3" cstate="email">
            <a:lum bright="-12000" contrast="30000"/>
          </a:blip>
          <a:srcRect/>
          <a:stretch>
            <a:fillRect/>
          </a:stretch>
        </p:blipFill>
        <p:spPr bwMode="auto">
          <a:xfrm>
            <a:off x="0" y="1458913"/>
            <a:ext cx="4721225" cy="5399087"/>
          </a:xfrm>
          <a:prstGeom prst="rect">
            <a:avLst/>
          </a:prstGeom>
          <a:noFill/>
          <a:ln w="9525">
            <a:noFill/>
            <a:miter lim="800000"/>
            <a:headEnd/>
            <a:tailEnd/>
          </a:ln>
        </p:spPr>
      </p:pic>
      <p:sp>
        <p:nvSpPr>
          <p:cNvPr id="8200" name="Text Box 10"/>
          <p:cNvSpPr txBox="1">
            <a:spLocks noChangeArrowheads="1"/>
          </p:cNvSpPr>
          <p:nvPr/>
        </p:nvSpPr>
        <p:spPr bwMode="auto">
          <a:xfrm>
            <a:off x="3657600" y="4953000"/>
            <a:ext cx="9080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100 eV</a:t>
            </a:r>
            <a:endParaRPr lang="ru-RU" b="1">
              <a:solidFill>
                <a:srgbClr val="CC0000"/>
              </a:solidFill>
            </a:endParaRPr>
          </a:p>
        </p:txBody>
      </p:sp>
      <p:sp>
        <p:nvSpPr>
          <p:cNvPr id="8201" name="Text Box 11"/>
          <p:cNvSpPr txBox="1">
            <a:spLocks noChangeArrowheads="1"/>
          </p:cNvSpPr>
          <p:nvPr/>
        </p:nvSpPr>
        <p:spPr bwMode="auto">
          <a:xfrm>
            <a:off x="3795713" y="3200400"/>
            <a:ext cx="7810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50 eV</a:t>
            </a:r>
            <a:endParaRPr lang="ru-RU" b="1">
              <a:solidFill>
                <a:srgbClr val="CC0000"/>
              </a:solidFill>
            </a:endParaRPr>
          </a:p>
        </p:txBody>
      </p:sp>
      <p:sp>
        <p:nvSpPr>
          <p:cNvPr id="8202" name="Text Box 12"/>
          <p:cNvSpPr txBox="1">
            <a:spLocks noChangeArrowheads="1"/>
          </p:cNvSpPr>
          <p:nvPr/>
        </p:nvSpPr>
        <p:spPr bwMode="auto">
          <a:xfrm>
            <a:off x="3810000" y="1566863"/>
            <a:ext cx="7810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30 eV</a:t>
            </a:r>
            <a:endParaRPr lang="ru-RU" b="1">
              <a:solidFill>
                <a:srgbClr val="CC0000"/>
              </a:solidFill>
            </a:endParaRPr>
          </a:p>
        </p:txBody>
      </p:sp>
      <p:sp>
        <p:nvSpPr>
          <p:cNvPr id="8203" name="Text Box 13"/>
          <p:cNvSpPr txBox="1">
            <a:spLocks noChangeArrowheads="1"/>
          </p:cNvSpPr>
          <p:nvPr/>
        </p:nvSpPr>
        <p:spPr bwMode="auto">
          <a:xfrm>
            <a:off x="990600" y="1081088"/>
            <a:ext cx="29654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Further M-shell ionization</a:t>
            </a:r>
            <a:endParaRPr lang="ru-RU" b="1">
              <a:solidFill>
                <a:srgbClr val="CC0000"/>
              </a:solidFill>
            </a:endParaRPr>
          </a:p>
        </p:txBody>
      </p:sp>
      <p:sp>
        <p:nvSpPr>
          <p:cNvPr id="11278" name="Rectangle 14"/>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X-ray specs diagnostic capabilities, 30-1000 eV range</a:t>
            </a:r>
            <a:endParaRPr lang="en-US" sz="2400" b="1">
              <a:solidFill>
                <a:srgbClr val="5A0DAF"/>
              </a:solidFill>
              <a:effectLst>
                <a:outerShdw blurRad="38100" dist="38100" dir="2700000" algn="tl">
                  <a:srgbClr val="000000"/>
                </a:outerShdw>
              </a:effectLst>
              <a:latin typeface="Comic Sans MS" pitchFamily="66" charset="0"/>
            </a:endParaRPr>
          </a:p>
        </p:txBody>
      </p:sp>
      <p:sp>
        <p:nvSpPr>
          <p:cNvPr id="13" name="Text Box 12"/>
          <p:cNvSpPr txBox="1">
            <a:spLocks noChangeArrowheads="1"/>
          </p:cNvSpPr>
          <p:nvPr/>
        </p:nvSpPr>
        <p:spPr bwMode="auto">
          <a:xfrm>
            <a:off x="3916363" y="755650"/>
            <a:ext cx="5260975" cy="323850"/>
          </a:xfrm>
          <a:prstGeom prst="rect">
            <a:avLst/>
          </a:prstGeom>
          <a:noFill/>
          <a:ln w="9525">
            <a:noFill/>
            <a:miter lim="800000"/>
            <a:headEnd/>
            <a:tailEnd/>
          </a:ln>
        </p:spPr>
        <p:txBody>
          <a:bodyPr wrap="none">
            <a:spAutoFit/>
          </a:bodyPr>
          <a:lstStyle/>
          <a:p>
            <a:pPr fontAlgn="base">
              <a:spcBef>
                <a:spcPct val="0"/>
              </a:spcBef>
              <a:spcAft>
                <a:spcPct val="0"/>
              </a:spcAft>
            </a:pPr>
            <a:r>
              <a:rPr lang="en-US" sz="1500" b="1">
                <a:solidFill>
                  <a:srgbClr val="000000"/>
                </a:solidFill>
              </a:rPr>
              <a:t>// S. Hansen et al, </a:t>
            </a:r>
            <a:r>
              <a:rPr lang="en-US" sz="1500" b="1" i="1">
                <a:solidFill>
                  <a:srgbClr val="000000"/>
                </a:solidFill>
              </a:rPr>
              <a:t>MUZE</a:t>
            </a:r>
            <a:r>
              <a:rPr lang="en-US" sz="1500" b="1">
                <a:solidFill>
                  <a:srgbClr val="000000"/>
                </a:solidFill>
              </a:rPr>
              <a:t> model, Voigt line shapes (2005)</a:t>
            </a:r>
            <a:endParaRPr lang="ru-RU" sz="15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7950" y="981075"/>
            <a:ext cx="6103938"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CC0000"/>
                </a:solidFill>
              </a:rPr>
              <a:t>Hot plasma (T</a:t>
            </a:r>
            <a:r>
              <a:rPr lang="en-US" sz="2000" b="1" baseline="-25000">
                <a:solidFill>
                  <a:srgbClr val="CC0000"/>
                </a:solidFill>
              </a:rPr>
              <a:t>e</a:t>
            </a:r>
            <a:r>
              <a:rPr lang="en-US" sz="2000" b="1">
                <a:solidFill>
                  <a:srgbClr val="CC0000"/>
                </a:solidFill>
              </a:rPr>
              <a:t> ~ 1 keV), commonly in laser focus</a:t>
            </a:r>
            <a:endParaRPr lang="ru-RU" sz="2000" b="1">
              <a:solidFill>
                <a:srgbClr val="CC0000"/>
              </a:solidFill>
            </a:endParaRPr>
          </a:p>
        </p:txBody>
      </p:sp>
      <p:sp>
        <p:nvSpPr>
          <p:cNvPr id="10243" name="Text Box 3"/>
          <p:cNvSpPr txBox="1">
            <a:spLocks noChangeArrowheads="1"/>
          </p:cNvSpPr>
          <p:nvPr/>
        </p:nvSpPr>
        <p:spPr bwMode="auto">
          <a:xfrm>
            <a:off x="127000" y="1341438"/>
            <a:ext cx="4589463"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CC6600"/>
                </a:solidFill>
              </a:rPr>
              <a:t>WDM – (T</a:t>
            </a:r>
            <a:r>
              <a:rPr lang="en-US" sz="2000" b="1" baseline="-25000">
                <a:solidFill>
                  <a:srgbClr val="CC6600"/>
                </a:solidFill>
              </a:rPr>
              <a:t>e</a:t>
            </a:r>
            <a:r>
              <a:rPr lang="en-US" sz="2000" b="1">
                <a:solidFill>
                  <a:srgbClr val="CC6600"/>
                </a:solidFill>
              </a:rPr>
              <a:t> ~ 10-100 eV, N</a:t>
            </a:r>
            <a:r>
              <a:rPr lang="en-US" sz="2000" b="1" baseline="-25000">
                <a:solidFill>
                  <a:srgbClr val="CC6600"/>
                </a:solidFill>
              </a:rPr>
              <a:t>e</a:t>
            </a:r>
            <a:r>
              <a:rPr lang="en-US" sz="2000" b="1">
                <a:solidFill>
                  <a:srgbClr val="CC6600"/>
                </a:solidFill>
              </a:rPr>
              <a:t>~10</a:t>
            </a:r>
            <a:r>
              <a:rPr lang="en-US" sz="2000" b="1" baseline="30000">
                <a:solidFill>
                  <a:srgbClr val="CC6600"/>
                </a:solidFill>
              </a:rPr>
              <a:t>23</a:t>
            </a:r>
            <a:r>
              <a:rPr lang="en-US" sz="2000" b="1">
                <a:solidFill>
                  <a:srgbClr val="CC6600"/>
                </a:solidFill>
              </a:rPr>
              <a:t> cm</a:t>
            </a:r>
            <a:r>
              <a:rPr lang="en-US" sz="2000" b="1" baseline="30000">
                <a:solidFill>
                  <a:srgbClr val="CC6600"/>
                </a:solidFill>
              </a:rPr>
              <a:t>-3</a:t>
            </a:r>
            <a:r>
              <a:rPr lang="en-US" sz="2000" b="1">
                <a:solidFill>
                  <a:srgbClr val="CC6600"/>
                </a:solidFill>
              </a:rPr>
              <a:t>)</a:t>
            </a:r>
            <a:endParaRPr lang="ru-RU" sz="2000" b="1">
              <a:solidFill>
                <a:srgbClr val="CC6600"/>
              </a:solidFill>
            </a:endParaRPr>
          </a:p>
        </p:txBody>
      </p:sp>
      <p:sp>
        <p:nvSpPr>
          <p:cNvPr id="10244" name="Rectangle 4"/>
          <p:cNvSpPr>
            <a:spLocks noChangeArrowheads="1"/>
          </p:cNvSpPr>
          <p:nvPr/>
        </p:nvSpPr>
        <p:spPr bwMode="auto">
          <a:xfrm>
            <a:off x="468313" y="5734050"/>
            <a:ext cx="5183187" cy="1046163"/>
          </a:xfrm>
          <a:prstGeom prst="rect">
            <a:avLst/>
          </a:prstGeom>
          <a:noFill/>
          <a:ln w="9525">
            <a:noFill/>
            <a:miter lim="800000"/>
            <a:headEnd/>
            <a:tailEnd/>
          </a:ln>
        </p:spPr>
        <p:txBody>
          <a:bodyPr>
            <a:spAutoFit/>
          </a:bodyPr>
          <a:lstStyle/>
          <a:p>
            <a:pPr algn="ctr" fontAlgn="base">
              <a:spcBef>
                <a:spcPct val="0"/>
              </a:spcBef>
              <a:spcAft>
                <a:spcPct val="0"/>
              </a:spcAft>
            </a:pPr>
            <a:r>
              <a:rPr lang="en-US" b="1">
                <a:solidFill>
                  <a:srgbClr val="000066"/>
                </a:solidFill>
              </a:rPr>
              <a:t>By means of X-ray spectroscopy </a:t>
            </a:r>
          </a:p>
          <a:p>
            <a:pPr algn="ctr" fontAlgn="base">
              <a:spcBef>
                <a:spcPct val="0"/>
              </a:spcBef>
              <a:spcAft>
                <a:spcPct val="0"/>
              </a:spcAft>
            </a:pPr>
            <a:r>
              <a:rPr lang="en-US" b="1" u="sng">
                <a:solidFill>
                  <a:srgbClr val="000066"/>
                </a:solidFill>
              </a:rPr>
              <a:t>T</a:t>
            </a:r>
            <a:r>
              <a:rPr lang="en-US" b="1" u="sng" baseline="-25000">
                <a:solidFill>
                  <a:srgbClr val="000066"/>
                </a:solidFill>
              </a:rPr>
              <a:t>e</a:t>
            </a:r>
            <a:r>
              <a:rPr lang="en-US" b="1" u="sng" baseline="30000">
                <a:solidFill>
                  <a:srgbClr val="000066"/>
                </a:solidFill>
              </a:rPr>
              <a:t>warm</a:t>
            </a:r>
            <a:r>
              <a:rPr lang="en-US" b="1">
                <a:solidFill>
                  <a:srgbClr val="000066"/>
                </a:solidFill>
              </a:rPr>
              <a:t>   can be determined when </a:t>
            </a:r>
            <a:r>
              <a:rPr lang="en-US" b="1" u="sng">
                <a:solidFill>
                  <a:srgbClr val="000066"/>
                </a:solidFill>
              </a:rPr>
              <a:t>over 10 eV.</a:t>
            </a:r>
          </a:p>
          <a:p>
            <a:pPr algn="ctr" fontAlgn="base">
              <a:spcBef>
                <a:spcPct val="0"/>
              </a:spcBef>
              <a:spcAft>
                <a:spcPct val="0"/>
              </a:spcAft>
            </a:pPr>
            <a:endParaRPr lang="en-US" sz="800" b="1">
              <a:solidFill>
                <a:srgbClr val="000066"/>
              </a:solidFill>
            </a:endParaRPr>
          </a:p>
          <a:p>
            <a:pPr algn="ctr" fontAlgn="base">
              <a:spcBef>
                <a:spcPct val="0"/>
              </a:spcBef>
              <a:spcAft>
                <a:spcPct val="0"/>
              </a:spcAft>
            </a:pPr>
            <a:r>
              <a:rPr lang="en-US" b="1" u="sng">
                <a:solidFill>
                  <a:srgbClr val="000066"/>
                </a:solidFill>
              </a:rPr>
              <a:t> Spatial resolution is of crucial importance.</a:t>
            </a:r>
            <a:endParaRPr lang="ru-RU" b="1" u="sng">
              <a:solidFill>
                <a:srgbClr val="000066"/>
              </a:solidFill>
            </a:endParaRPr>
          </a:p>
        </p:txBody>
      </p:sp>
      <p:grpSp>
        <p:nvGrpSpPr>
          <p:cNvPr id="2" name="Group 5"/>
          <p:cNvGrpSpPr>
            <a:grpSpLocks/>
          </p:cNvGrpSpPr>
          <p:nvPr/>
        </p:nvGrpSpPr>
        <p:grpSpPr bwMode="auto">
          <a:xfrm>
            <a:off x="1476375" y="2276475"/>
            <a:ext cx="3532188" cy="3000375"/>
            <a:chOff x="1066" y="712"/>
            <a:chExt cx="2225" cy="1890"/>
          </a:xfrm>
        </p:grpSpPr>
        <p:sp>
          <p:nvSpPr>
            <p:cNvPr id="10248" name="Oval 5"/>
            <p:cNvSpPr>
              <a:spLocks noChangeArrowheads="1"/>
            </p:cNvSpPr>
            <p:nvPr/>
          </p:nvSpPr>
          <p:spPr bwMode="auto">
            <a:xfrm>
              <a:off x="1066" y="1864"/>
              <a:ext cx="1632" cy="672"/>
            </a:xfrm>
            <a:prstGeom prst="ellipse">
              <a:avLst/>
            </a:prstGeom>
            <a:solidFill>
              <a:srgbClr val="FF9933"/>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0249" name="Oval 5"/>
            <p:cNvSpPr>
              <a:spLocks noChangeArrowheads="1"/>
            </p:cNvSpPr>
            <p:nvPr/>
          </p:nvSpPr>
          <p:spPr bwMode="auto">
            <a:xfrm>
              <a:off x="1067" y="712"/>
              <a:ext cx="1632" cy="672"/>
            </a:xfrm>
            <a:prstGeom prst="ellipse">
              <a:avLst/>
            </a:prstGeom>
            <a:solidFill>
              <a:srgbClr val="FF5050"/>
            </a:solidFill>
            <a:ln w="9525">
              <a:no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0250" name="Text Box 7"/>
            <p:cNvSpPr txBox="1">
              <a:spLocks noChangeArrowheads="1"/>
            </p:cNvSpPr>
            <p:nvPr/>
          </p:nvSpPr>
          <p:spPr bwMode="auto">
            <a:xfrm>
              <a:off x="1129" y="820"/>
              <a:ext cx="1507" cy="404"/>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a:solidFill>
                    <a:srgbClr val="000000"/>
                  </a:solidFill>
                </a:rPr>
                <a:t>Hot plasma</a:t>
              </a:r>
              <a:endParaRPr lang="ru-RU" b="1" i="1">
                <a:solidFill>
                  <a:srgbClr val="000000"/>
                </a:solidFill>
              </a:endParaRPr>
            </a:p>
            <a:p>
              <a:pPr algn="ctr" fontAlgn="base">
                <a:spcBef>
                  <a:spcPct val="0"/>
                </a:spcBef>
                <a:spcAft>
                  <a:spcPct val="0"/>
                </a:spcAft>
              </a:pPr>
              <a:r>
                <a:rPr lang="en-US" b="1" i="1">
                  <a:solidFill>
                    <a:srgbClr val="000000"/>
                  </a:solidFill>
                </a:rPr>
                <a:t>T</a:t>
              </a:r>
              <a:r>
                <a:rPr lang="en-US" b="1" i="1" baseline="-25000">
                  <a:solidFill>
                    <a:srgbClr val="000000"/>
                  </a:solidFill>
                </a:rPr>
                <a:t>e</a:t>
              </a:r>
              <a:r>
                <a:rPr lang="en-US" b="1" i="1" baseline="30000">
                  <a:solidFill>
                    <a:srgbClr val="000000"/>
                  </a:solidFill>
                </a:rPr>
                <a:t>hot</a:t>
              </a:r>
              <a:r>
                <a:rPr lang="en-US" b="1" i="1">
                  <a:solidFill>
                    <a:srgbClr val="000000"/>
                  </a:solidFill>
                </a:rPr>
                <a:t> ~ 200 – 1000 eV</a:t>
              </a:r>
              <a:endParaRPr lang="ru-RU" b="1" i="1">
                <a:solidFill>
                  <a:srgbClr val="000000"/>
                </a:solidFill>
              </a:endParaRPr>
            </a:p>
          </p:txBody>
        </p:sp>
        <p:sp>
          <p:nvSpPr>
            <p:cNvPr id="10251" name="Text Box 8"/>
            <p:cNvSpPr txBox="1">
              <a:spLocks noChangeArrowheads="1"/>
            </p:cNvSpPr>
            <p:nvPr/>
          </p:nvSpPr>
          <p:spPr bwMode="auto">
            <a:xfrm>
              <a:off x="1255" y="2008"/>
              <a:ext cx="1255" cy="404"/>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a:solidFill>
                    <a:srgbClr val="000000"/>
                  </a:solidFill>
                </a:rPr>
                <a:t>Warm plasma</a:t>
              </a:r>
              <a:endParaRPr lang="ru-RU" b="1" i="1">
                <a:solidFill>
                  <a:srgbClr val="000000"/>
                </a:solidFill>
              </a:endParaRPr>
            </a:p>
            <a:p>
              <a:pPr algn="ctr" fontAlgn="base">
                <a:spcBef>
                  <a:spcPct val="0"/>
                </a:spcBef>
                <a:spcAft>
                  <a:spcPct val="0"/>
                </a:spcAft>
              </a:pPr>
              <a:r>
                <a:rPr lang="en-US" b="1" i="1">
                  <a:solidFill>
                    <a:srgbClr val="000000"/>
                  </a:solidFill>
                </a:rPr>
                <a:t>T</a:t>
              </a:r>
              <a:r>
                <a:rPr lang="en-US" b="1" i="1" baseline="-25000">
                  <a:solidFill>
                    <a:srgbClr val="000000"/>
                  </a:solidFill>
                </a:rPr>
                <a:t>e</a:t>
              </a:r>
              <a:r>
                <a:rPr lang="en-US" b="1" i="1" baseline="30000">
                  <a:solidFill>
                    <a:srgbClr val="000000"/>
                  </a:solidFill>
                </a:rPr>
                <a:t>warm</a:t>
              </a:r>
              <a:r>
                <a:rPr lang="en-US" b="1" i="1">
                  <a:solidFill>
                    <a:srgbClr val="000000"/>
                  </a:solidFill>
                </a:rPr>
                <a:t> ~ </a:t>
              </a:r>
              <a:r>
                <a:rPr lang="ru-RU" b="1" i="1">
                  <a:solidFill>
                    <a:srgbClr val="000000"/>
                  </a:solidFill>
                </a:rPr>
                <a:t>1 -</a:t>
              </a:r>
              <a:r>
                <a:rPr lang="en-US" b="1" i="1">
                  <a:solidFill>
                    <a:srgbClr val="000000"/>
                  </a:solidFill>
                </a:rPr>
                <a:t> </a:t>
              </a:r>
              <a:r>
                <a:rPr lang="ru-RU" b="1" i="1">
                  <a:solidFill>
                    <a:srgbClr val="000000"/>
                  </a:solidFill>
                </a:rPr>
                <a:t>3</a:t>
              </a:r>
              <a:r>
                <a:rPr lang="en-US" b="1" i="1">
                  <a:solidFill>
                    <a:srgbClr val="000000"/>
                  </a:solidFill>
                </a:rPr>
                <a:t>0 eV</a:t>
              </a:r>
              <a:endParaRPr lang="ru-RU" b="1" i="1">
                <a:solidFill>
                  <a:srgbClr val="000000"/>
                </a:solidFill>
              </a:endParaRPr>
            </a:p>
          </p:txBody>
        </p:sp>
        <p:sp>
          <p:nvSpPr>
            <p:cNvPr id="10252" name="Line 11"/>
            <p:cNvSpPr>
              <a:spLocks noChangeShapeType="1"/>
            </p:cNvSpPr>
            <p:nvPr/>
          </p:nvSpPr>
          <p:spPr bwMode="auto">
            <a:xfrm flipH="1">
              <a:off x="2265" y="1480"/>
              <a:ext cx="0" cy="384"/>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10253" name="Line 11"/>
            <p:cNvSpPr>
              <a:spLocks noChangeShapeType="1"/>
            </p:cNvSpPr>
            <p:nvPr/>
          </p:nvSpPr>
          <p:spPr bwMode="auto">
            <a:xfrm flipH="1">
              <a:off x="1449" y="1480"/>
              <a:ext cx="0" cy="384"/>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10254" name="Line 11"/>
            <p:cNvSpPr>
              <a:spLocks noChangeShapeType="1"/>
            </p:cNvSpPr>
            <p:nvPr/>
          </p:nvSpPr>
          <p:spPr bwMode="auto">
            <a:xfrm flipH="1">
              <a:off x="1882" y="1480"/>
              <a:ext cx="0" cy="384"/>
            </a:xfrm>
            <a:prstGeom prst="line">
              <a:avLst/>
            </a:prstGeom>
            <a:noFill/>
            <a:ln w="76200" cmpd="tri">
              <a:solidFill>
                <a:srgbClr val="FF0000"/>
              </a:solidFill>
              <a:round/>
              <a:headEnd/>
              <a:tailEnd type="triangle" w="med" len="med"/>
            </a:ln>
          </p:spPr>
          <p:txBody>
            <a:bodyPr/>
            <a:lstStyle/>
            <a:p>
              <a:pPr fontAlgn="base">
                <a:spcBef>
                  <a:spcPct val="0"/>
                </a:spcBef>
                <a:spcAft>
                  <a:spcPct val="0"/>
                </a:spcAft>
              </a:pPr>
              <a:endParaRPr lang="en-US" b="1">
                <a:solidFill>
                  <a:srgbClr val="000000"/>
                </a:solidFill>
              </a:endParaRPr>
            </a:p>
          </p:txBody>
        </p:sp>
        <p:sp>
          <p:nvSpPr>
            <p:cNvPr id="10255" name="Text Box 13"/>
            <p:cNvSpPr txBox="1">
              <a:spLocks noChangeArrowheads="1"/>
            </p:cNvSpPr>
            <p:nvPr/>
          </p:nvSpPr>
          <p:spPr bwMode="auto">
            <a:xfrm>
              <a:off x="2361" y="1480"/>
              <a:ext cx="756" cy="404"/>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hot</a:t>
              </a:r>
            </a:p>
            <a:p>
              <a:pPr fontAlgn="base">
                <a:spcBef>
                  <a:spcPct val="0"/>
                </a:spcBef>
                <a:spcAft>
                  <a:spcPct val="0"/>
                </a:spcAft>
              </a:pPr>
              <a:r>
                <a:rPr lang="en-US" b="1">
                  <a:solidFill>
                    <a:srgbClr val="CC0000"/>
                  </a:solidFill>
                </a:rPr>
                <a:t>electrons</a:t>
              </a:r>
              <a:endParaRPr lang="ru-RU" b="1">
                <a:solidFill>
                  <a:srgbClr val="CC0000"/>
                </a:solidFill>
              </a:endParaRPr>
            </a:p>
          </p:txBody>
        </p:sp>
        <p:sp>
          <p:nvSpPr>
            <p:cNvPr id="10256" name="AutoShape 14"/>
            <p:cNvSpPr>
              <a:spLocks noChangeArrowheads="1"/>
            </p:cNvSpPr>
            <p:nvPr/>
          </p:nvSpPr>
          <p:spPr bwMode="auto">
            <a:xfrm>
              <a:off x="2793" y="2104"/>
              <a:ext cx="192" cy="288"/>
            </a:xfrm>
            <a:prstGeom prst="rightArrow">
              <a:avLst>
                <a:gd name="adj1" fmla="val 50000"/>
                <a:gd name="adj2" fmla="val 25000"/>
              </a:avLst>
            </a:prstGeom>
            <a:solidFill>
              <a:schemeClr val="accent2"/>
            </a:solidFill>
            <a:ln w="9525">
              <a:noFill/>
              <a:miter lim="800000"/>
              <a:headEnd/>
              <a:tailEnd/>
            </a:ln>
          </p:spPr>
          <p:txBody>
            <a:bodyPr wrap="none" anchor="ctr"/>
            <a:lstStyle/>
            <a:p>
              <a:pPr fontAlgn="base">
                <a:spcBef>
                  <a:spcPct val="0"/>
                </a:spcBef>
                <a:spcAft>
                  <a:spcPct val="0"/>
                </a:spcAft>
              </a:pPr>
              <a:endParaRPr lang="en-US" b="1">
                <a:solidFill>
                  <a:srgbClr val="000000"/>
                </a:solidFill>
              </a:endParaRPr>
            </a:p>
          </p:txBody>
        </p:sp>
        <p:sp>
          <p:nvSpPr>
            <p:cNvPr id="10257" name="Text Box 15"/>
            <p:cNvSpPr txBox="1">
              <a:spLocks noChangeArrowheads="1"/>
            </p:cNvSpPr>
            <p:nvPr/>
          </p:nvSpPr>
          <p:spPr bwMode="auto">
            <a:xfrm>
              <a:off x="2735" y="2371"/>
              <a:ext cx="556" cy="231"/>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66"/>
                  </a:solidFill>
                </a:rPr>
                <a:t>X-rays</a:t>
              </a:r>
              <a:endParaRPr lang="ru-RU" b="1">
                <a:solidFill>
                  <a:srgbClr val="000066"/>
                </a:solidFill>
              </a:endParaRPr>
            </a:p>
          </p:txBody>
        </p:sp>
      </p:grpSp>
      <p:pic>
        <p:nvPicPr>
          <p:cNvPr id="10246" name="Picture 16" descr="wdm-concepts"/>
          <p:cNvPicPr>
            <a:picLocks noChangeAspect="1" noChangeArrowheads="1"/>
          </p:cNvPicPr>
          <p:nvPr/>
        </p:nvPicPr>
        <p:blipFill>
          <a:blip r:embed="rId2" cstate="email">
            <a:lum contrast="24000"/>
          </a:blip>
          <a:srcRect/>
          <a:stretch>
            <a:fillRect/>
          </a:stretch>
        </p:blipFill>
        <p:spPr bwMode="auto">
          <a:xfrm>
            <a:off x="6227763" y="765175"/>
            <a:ext cx="2387600" cy="6092825"/>
          </a:xfrm>
          <a:prstGeom prst="rect">
            <a:avLst/>
          </a:prstGeom>
          <a:noFill/>
          <a:ln w="9525">
            <a:noFill/>
            <a:miter lim="800000"/>
            <a:headEnd/>
            <a:tailEnd/>
          </a:ln>
        </p:spPr>
      </p:pic>
      <p:sp>
        <p:nvSpPr>
          <p:cNvPr id="30737" name="Rectangle 17"/>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WDM studies using optical lasers – principle and setup</a:t>
            </a:r>
            <a:r>
              <a:rPr lang="ru-RU" sz="2400" b="1">
                <a:solidFill>
                  <a:srgbClr val="5A0DAF"/>
                </a:solidFill>
                <a:effectLst>
                  <a:outerShdw blurRad="38100" dist="38100" dir="2700000" algn="tl">
                    <a:srgbClr val="000000"/>
                  </a:outerShdw>
                </a:effectLst>
                <a:latin typeface="Comic Sans MS" pitchFamily="66" charset="0"/>
              </a:rPr>
              <a:t> </a:t>
            </a:r>
            <a:endParaRPr lang="en-US" sz="2400" b="1">
              <a:solidFill>
                <a:srgbClr val="5A0DAF"/>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p:cNvPicPr>
            <a:picLocks noChangeAspect="1" noChangeArrowheads="1"/>
          </p:cNvPicPr>
          <p:nvPr/>
        </p:nvPicPr>
        <p:blipFill>
          <a:blip r:embed="rId2" cstate="email"/>
          <a:srcRect/>
          <a:stretch>
            <a:fillRect/>
          </a:stretch>
        </p:blipFill>
        <p:spPr bwMode="auto">
          <a:xfrm>
            <a:off x="2987675" y="1216025"/>
            <a:ext cx="6156325" cy="5092700"/>
          </a:xfrm>
          <a:prstGeom prst="rect">
            <a:avLst/>
          </a:prstGeom>
          <a:noFill/>
          <a:ln w="9525">
            <a:noFill/>
            <a:miter lim="800000"/>
            <a:headEnd/>
            <a:tailEnd/>
          </a:ln>
        </p:spPr>
      </p:pic>
      <p:sp>
        <p:nvSpPr>
          <p:cNvPr id="9219" name="Text Box 5"/>
          <p:cNvSpPr txBox="1">
            <a:spLocks noChangeArrowheads="1"/>
          </p:cNvSpPr>
          <p:nvPr/>
        </p:nvSpPr>
        <p:spPr bwMode="auto">
          <a:xfrm>
            <a:off x="7753350" y="1706563"/>
            <a:ext cx="1355725" cy="427037"/>
          </a:xfrm>
          <a:prstGeom prst="rect">
            <a:avLst/>
          </a:prstGeom>
          <a:noFill/>
          <a:ln w="9525">
            <a:noFill/>
            <a:miter lim="800000"/>
            <a:headEnd/>
            <a:tailEnd/>
          </a:ln>
        </p:spPr>
        <p:txBody>
          <a:bodyPr wrap="none">
            <a:spAutoFit/>
          </a:bodyPr>
          <a:lstStyle/>
          <a:p>
            <a:pPr fontAlgn="base">
              <a:spcBef>
                <a:spcPct val="0"/>
              </a:spcBef>
              <a:spcAft>
                <a:spcPct val="0"/>
              </a:spcAft>
            </a:pPr>
            <a:r>
              <a:rPr lang="en-US" sz="2200" b="1">
                <a:solidFill>
                  <a:srgbClr val="CC0000"/>
                </a:solidFill>
              </a:rPr>
              <a:t>T</a:t>
            </a:r>
            <a:r>
              <a:rPr lang="en-US" sz="2200" b="1" baseline="-25000">
                <a:solidFill>
                  <a:srgbClr val="CC0000"/>
                </a:solidFill>
              </a:rPr>
              <a:t>e</a:t>
            </a:r>
            <a:r>
              <a:rPr lang="en-US" sz="2200" b="1">
                <a:solidFill>
                  <a:srgbClr val="CC0000"/>
                </a:solidFill>
              </a:rPr>
              <a:t>=20 eV</a:t>
            </a:r>
            <a:endParaRPr lang="ru-RU" sz="2200" b="1">
              <a:solidFill>
                <a:srgbClr val="CC0000"/>
              </a:solidFill>
            </a:endParaRPr>
          </a:p>
        </p:txBody>
      </p:sp>
      <p:sp>
        <p:nvSpPr>
          <p:cNvPr id="9220" name="Text Box 6"/>
          <p:cNvSpPr txBox="1">
            <a:spLocks noChangeArrowheads="1"/>
          </p:cNvSpPr>
          <p:nvPr/>
        </p:nvSpPr>
        <p:spPr bwMode="auto">
          <a:xfrm>
            <a:off x="7767638" y="3328988"/>
            <a:ext cx="1355725" cy="427037"/>
          </a:xfrm>
          <a:prstGeom prst="rect">
            <a:avLst/>
          </a:prstGeom>
          <a:noFill/>
          <a:ln w="9525">
            <a:noFill/>
            <a:miter lim="800000"/>
            <a:headEnd/>
            <a:tailEnd/>
          </a:ln>
        </p:spPr>
        <p:txBody>
          <a:bodyPr wrap="none">
            <a:spAutoFit/>
          </a:bodyPr>
          <a:lstStyle/>
          <a:p>
            <a:pPr fontAlgn="base">
              <a:spcBef>
                <a:spcPct val="0"/>
              </a:spcBef>
              <a:spcAft>
                <a:spcPct val="0"/>
              </a:spcAft>
            </a:pPr>
            <a:r>
              <a:rPr lang="en-US" sz="2200" b="1">
                <a:solidFill>
                  <a:srgbClr val="CC0000"/>
                </a:solidFill>
              </a:rPr>
              <a:t>T</a:t>
            </a:r>
            <a:r>
              <a:rPr lang="en-US" sz="2200" b="1" baseline="-25000">
                <a:solidFill>
                  <a:srgbClr val="CC0000"/>
                </a:solidFill>
              </a:rPr>
              <a:t>e</a:t>
            </a:r>
            <a:r>
              <a:rPr lang="en-US" sz="2200" b="1">
                <a:solidFill>
                  <a:srgbClr val="CC0000"/>
                </a:solidFill>
              </a:rPr>
              <a:t>=18 eV</a:t>
            </a:r>
            <a:endParaRPr lang="ru-RU" sz="2200" b="1">
              <a:solidFill>
                <a:srgbClr val="CC0000"/>
              </a:solidFill>
            </a:endParaRPr>
          </a:p>
        </p:txBody>
      </p:sp>
      <p:sp>
        <p:nvSpPr>
          <p:cNvPr id="9221" name="Text Box 7"/>
          <p:cNvSpPr txBox="1">
            <a:spLocks noChangeArrowheads="1"/>
          </p:cNvSpPr>
          <p:nvPr/>
        </p:nvSpPr>
        <p:spPr bwMode="auto">
          <a:xfrm>
            <a:off x="7767638" y="4730750"/>
            <a:ext cx="1355725" cy="427038"/>
          </a:xfrm>
          <a:prstGeom prst="rect">
            <a:avLst/>
          </a:prstGeom>
          <a:noFill/>
          <a:ln w="9525">
            <a:noFill/>
            <a:miter lim="800000"/>
            <a:headEnd/>
            <a:tailEnd/>
          </a:ln>
        </p:spPr>
        <p:txBody>
          <a:bodyPr wrap="none">
            <a:spAutoFit/>
          </a:bodyPr>
          <a:lstStyle/>
          <a:p>
            <a:pPr fontAlgn="base">
              <a:spcBef>
                <a:spcPct val="0"/>
              </a:spcBef>
              <a:spcAft>
                <a:spcPct val="0"/>
              </a:spcAft>
            </a:pPr>
            <a:r>
              <a:rPr lang="en-US" sz="2200" b="1">
                <a:solidFill>
                  <a:srgbClr val="CC0000"/>
                </a:solidFill>
              </a:rPr>
              <a:t>T</a:t>
            </a:r>
            <a:r>
              <a:rPr lang="en-US" sz="2200" b="1" baseline="-25000">
                <a:solidFill>
                  <a:srgbClr val="CC0000"/>
                </a:solidFill>
              </a:rPr>
              <a:t>e</a:t>
            </a:r>
            <a:r>
              <a:rPr lang="en-US" sz="2200" b="1">
                <a:solidFill>
                  <a:srgbClr val="CC0000"/>
                </a:solidFill>
              </a:rPr>
              <a:t>=15 eV</a:t>
            </a:r>
            <a:endParaRPr lang="ru-RU" sz="2200" b="1">
              <a:solidFill>
                <a:srgbClr val="CC0000"/>
              </a:solidFill>
            </a:endParaRPr>
          </a:p>
        </p:txBody>
      </p:sp>
      <p:sp>
        <p:nvSpPr>
          <p:cNvPr id="12294" name="Rectangle 6"/>
          <p:cNvSpPr>
            <a:spLocks noChangeArrowheads="1"/>
          </p:cNvSpPr>
          <p:nvPr/>
        </p:nvSpPr>
        <p:spPr bwMode="auto">
          <a:xfrm>
            <a:off x="0" y="0"/>
            <a:ext cx="9144000" cy="838200"/>
          </a:xfrm>
          <a:prstGeom prst="rect">
            <a:avLst/>
          </a:prstGeom>
          <a:gradFill rotWithShape="0">
            <a:gsLst>
              <a:gs pos="0">
                <a:srgbClr val="FF9900"/>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CC6600"/>
                </a:solidFill>
                <a:effectLst>
                  <a:outerShdw blurRad="38100" dist="38100" dir="2700000" algn="tl">
                    <a:srgbClr val="000000"/>
                  </a:outerShdw>
                </a:effectLst>
                <a:latin typeface="Comic Sans MS" pitchFamily="66" charset="0"/>
              </a:rPr>
              <a:t>Previous observations</a:t>
            </a:r>
            <a:r>
              <a:rPr lang="ru-RU" sz="2400" b="1">
                <a:solidFill>
                  <a:srgbClr val="CC6600"/>
                </a:solidFill>
                <a:effectLst>
                  <a:outerShdw blurRad="38100" dist="38100" dir="2700000" algn="tl">
                    <a:srgbClr val="000000"/>
                  </a:outerShdw>
                </a:effectLst>
                <a:latin typeface="Comic Sans MS" pitchFamily="66" charset="0"/>
              </a:rPr>
              <a:t> </a:t>
            </a:r>
            <a:endParaRPr lang="en-US" sz="2400" b="1">
              <a:solidFill>
                <a:srgbClr val="CC6600"/>
              </a:solidFill>
              <a:effectLst>
                <a:outerShdw blurRad="38100" dist="38100" dir="2700000" algn="tl">
                  <a:srgbClr val="000000"/>
                </a:outerShdw>
              </a:effectLst>
              <a:latin typeface="Comic Sans MS" pitchFamily="66" charset="0"/>
            </a:endParaRPr>
          </a:p>
        </p:txBody>
      </p:sp>
      <p:sp>
        <p:nvSpPr>
          <p:cNvPr id="9223" name="Text Box 7"/>
          <p:cNvSpPr txBox="1">
            <a:spLocks noChangeArrowheads="1"/>
          </p:cNvSpPr>
          <p:nvPr/>
        </p:nvSpPr>
        <p:spPr bwMode="auto">
          <a:xfrm>
            <a:off x="46038" y="6453188"/>
            <a:ext cx="4310062"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i="1">
                <a:solidFill>
                  <a:srgbClr val="000000"/>
                </a:solidFill>
              </a:rPr>
              <a:t>// S.B. Hansen et al, PRE </a:t>
            </a:r>
            <a:r>
              <a:rPr lang="en-US" sz="1600" b="1">
                <a:solidFill>
                  <a:srgbClr val="000000"/>
                </a:solidFill>
              </a:rPr>
              <a:t>72, 036408 (2005)</a:t>
            </a:r>
            <a:r>
              <a:rPr lang="en-US" sz="1600" b="1" i="1">
                <a:solidFill>
                  <a:srgbClr val="000000"/>
                </a:solidFill>
              </a:rPr>
              <a:t> </a:t>
            </a:r>
            <a:endParaRPr lang="ru-RU" sz="1600" b="1" i="1">
              <a:solidFill>
                <a:srgbClr val="000000"/>
              </a:solidFill>
            </a:endParaRPr>
          </a:p>
        </p:txBody>
      </p:sp>
      <p:sp>
        <p:nvSpPr>
          <p:cNvPr id="9224" name="Text Box 8"/>
          <p:cNvSpPr txBox="1">
            <a:spLocks noChangeArrowheads="1"/>
          </p:cNvSpPr>
          <p:nvPr/>
        </p:nvSpPr>
        <p:spPr bwMode="auto">
          <a:xfrm>
            <a:off x="149225" y="3376613"/>
            <a:ext cx="2774950" cy="923925"/>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T</a:t>
            </a:r>
            <a:r>
              <a:rPr lang="en-US" b="1" baseline="-25000">
                <a:solidFill>
                  <a:srgbClr val="000000"/>
                </a:solidFill>
              </a:rPr>
              <a:t>e</a:t>
            </a:r>
            <a:r>
              <a:rPr lang="en-US" b="1">
                <a:solidFill>
                  <a:srgbClr val="000000"/>
                </a:solidFill>
              </a:rPr>
              <a:t> is described </a:t>
            </a:r>
          </a:p>
          <a:p>
            <a:pPr fontAlgn="base">
              <a:spcBef>
                <a:spcPct val="0"/>
              </a:spcBef>
              <a:spcAft>
                <a:spcPct val="0"/>
              </a:spcAft>
            </a:pPr>
            <a:r>
              <a:rPr lang="en-US" b="1">
                <a:solidFill>
                  <a:srgbClr val="000000"/>
                </a:solidFill>
              </a:rPr>
              <a:t>with </a:t>
            </a:r>
            <a:r>
              <a:rPr lang="en-US" b="1">
                <a:solidFill>
                  <a:srgbClr val="CC0000"/>
                </a:solidFill>
              </a:rPr>
              <a:t>few eV precision</a:t>
            </a:r>
            <a:r>
              <a:rPr lang="en-US" b="1">
                <a:solidFill>
                  <a:srgbClr val="000000"/>
                </a:solidFill>
              </a:rPr>
              <a:t> </a:t>
            </a:r>
          </a:p>
          <a:p>
            <a:pPr fontAlgn="base">
              <a:spcBef>
                <a:spcPct val="0"/>
              </a:spcBef>
              <a:spcAft>
                <a:spcPct val="0"/>
              </a:spcAft>
            </a:pPr>
            <a:r>
              <a:rPr lang="en-US" b="1">
                <a:solidFill>
                  <a:srgbClr val="000000"/>
                </a:solidFill>
              </a:rPr>
              <a:t>in the range of </a:t>
            </a:r>
            <a:r>
              <a:rPr lang="en-US" b="1">
                <a:solidFill>
                  <a:srgbClr val="333399"/>
                </a:solidFill>
              </a:rPr>
              <a:t>15-25 eV</a:t>
            </a:r>
            <a:endParaRPr lang="ru-RU" b="1">
              <a:solidFill>
                <a:srgbClr val="333399"/>
              </a:solidFill>
            </a:endParaRPr>
          </a:p>
        </p:txBody>
      </p:sp>
      <p:sp>
        <p:nvSpPr>
          <p:cNvPr id="9225" name="Text Box 10"/>
          <p:cNvSpPr txBox="1">
            <a:spLocks noChangeArrowheads="1"/>
          </p:cNvSpPr>
          <p:nvPr/>
        </p:nvSpPr>
        <p:spPr bwMode="auto">
          <a:xfrm>
            <a:off x="136525" y="1481138"/>
            <a:ext cx="23812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Laser energy – </a:t>
            </a:r>
            <a:r>
              <a:rPr lang="en-US" b="1">
                <a:solidFill>
                  <a:srgbClr val="CC0000"/>
                </a:solidFill>
              </a:rPr>
              <a:t>1-6 J</a:t>
            </a:r>
            <a:endParaRPr lang="ru-RU" b="1">
              <a:solidFill>
                <a:srgbClr val="CC0000"/>
              </a:solidFill>
            </a:endParaRPr>
          </a:p>
        </p:txBody>
      </p:sp>
      <p:sp>
        <p:nvSpPr>
          <p:cNvPr id="9226" name="Text Box 11"/>
          <p:cNvSpPr txBox="1">
            <a:spLocks noChangeArrowheads="1"/>
          </p:cNvSpPr>
          <p:nvPr/>
        </p:nvSpPr>
        <p:spPr bwMode="auto">
          <a:xfrm>
            <a:off x="136525" y="1774825"/>
            <a:ext cx="26733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Pulse duration – </a:t>
            </a:r>
            <a:r>
              <a:rPr lang="en-US" b="1">
                <a:solidFill>
                  <a:srgbClr val="CC0000"/>
                </a:solidFill>
              </a:rPr>
              <a:t>0.5 ps</a:t>
            </a:r>
            <a:endParaRPr lang="ru-RU" b="1">
              <a:solidFill>
                <a:srgbClr val="CC0000"/>
              </a:solidFill>
            </a:endParaRPr>
          </a:p>
        </p:txBody>
      </p:sp>
      <p:sp>
        <p:nvSpPr>
          <p:cNvPr id="9227" name="Rectangle 12"/>
          <p:cNvSpPr>
            <a:spLocks noChangeArrowheads="1"/>
          </p:cNvSpPr>
          <p:nvPr/>
        </p:nvSpPr>
        <p:spPr bwMode="auto">
          <a:xfrm>
            <a:off x="136525" y="2090738"/>
            <a:ext cx="2414588" cy="366712"/>
          </a:xfrm>
          <a:prstGeom prst="rect">
            <a:avLst/>
          </a:prstGeom>
          <a:noFill/>
          <a:ln w="9525">
            <a:noFill/>
            <a:miter lim="800000"/>
            <a:headEnd/>
            <a:tailEnd/>
          </a:ln>
        </p:spPr>
        <p:txBody>
          <a:bodyPr wrap="none" anchor="ctr">
            <a:spAutoFit/>
          </a:bodyPr>
          <a:lstStyle/>
          <a:p>
            <a:pPr fontAlgn="base">
              <a:spcBef>
                <a:spcPct val="0"/>
              </a:spcBef>
              <a:spcAft>
                <a:spcPct val="0"/>
              </a:spcAft>
            </a:pPr>
            <a:r>
              <a:rPr lang="en-US" altLang="ja-JP" b="1" i="1">
                <a:solidFill>
                  <a:srgbClr val="CC0000"/>
                </a:solidFill>
                <a:ea typeface="MS PGothic" pitchFamily="34" charset="-128"/>
              </a:rPr>
              <a:t>I</a:t>
            </a:r>
            <a:r>
              <a:rPr lang="en-US" altLang="ja-JP" b="1" baseline="-25000">
                <a:solidFill>
                  <a:srgbClr val="CC0000"/>
                </a:solidFill>
                <a:ea typeface="MS PGothic" pitchFamily="34" charset="-128"/>
              </a:rPr>
              <a:t> max</a:t>
            </a:r>
            <a:r>
              <a:rPr lang="en-US" altLang="ja-JP" b="1">
                <a:solidFill>
                  <a:srgbClr val="CC0000"/>
                </a:solidFill>
                <a:ea typeface="MS PGothic" pitchFamily="34" charset="-128"/>
              </a:rPr>
              <a:t>= 1 x 10</a:t>
            </a:r>
            <a:r>
              <a:rPr lang="en-US" altLang="ja-JP" b="1" baseline="30000">
                <a:solidFill>
                  <a:srgbClr val="CC0000"/>
                </a:solidFill>
                <a:ea typeface="MS PGothic" pitchFamily="34" charset="-128"/>
                <a:sym typeface="Symbol" pitchFamily="18" charset="2"/>
              </a:rPr>
              <a:t>19</a:t>
            </a:r>
            <a:r>
              <a:rPr lang="en-US" altLang="ja-JP" b="1">
                <a:solidFill>
                  <a:srgbClr val="CC0000"/>
                </a:solidFill>
                <a:ea typeface="MS PGothic" pitchFamily="34" charset="-128"/>
                <a:sym typeface="Symbol" pitchFamily="18" charset="2"/>
              </a:rPr>
              <a:t> W/cm</a:t>
            </a:r>
            <a:r>
              <a:rPr lang="en-US" altLang="ja-JP" b="1" baseline="30000">
                <a:solidFill>
                  <a:srgbClr val="CC0000"/>
                </a:solidFill>
                <a:ea typeface="MS PGothic" pitchFamily="34" charset="-128"/>
                <a:sym typeface="Symbol" pitchFamily="18" charset="2"/>
              </a:rPr>
              <a:t>2</a:t>
            </a:r>
            <a:r>
              <a:rPr lang="en-US" altLang="ja-JP" b="1">
                <a:solidFill>
                  <a:srgbClr val="000000"/>
                </a:solidFill>
                <a:ea typeface="MS PGothic" pitchFamily="34" charset="-128"/>
                <a:sym typeface="Symbol" pitchFamily="18" charset="2"/>
              </a:rPr>
              <a:t> </a:t>
            </a:r>
          </a:p>
        </p:txBody>
      </p:sp>
      <p:sp>
        <p:nvSpPr>
          <p:cNvPr id="9228" name="Text Box 13"/>
          <p:cNvSpPr txBox="1">
            <a:spLocks noChangeArrowheads="1"/>
          </p:cNvSpPr>
          <p:nvPr/>
        </p:nvSpPr>
        <p:spPr bwMode="auto">
          <a:xfrm>
            <a:off x="107950" y="2414588"/>
            <a:ext cx="2792413"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Target – </a:t>
            </a:r>
            <a:r>
              <a:rPr lang="en-US" b="1">
                <a:solidFill>
                  <a:srgbClr val="CC0000"/>
                </a:solidFill>
              </a:rPr>
              <a:t>Ti foils</a:t>
            </a:r>
            <a:r>
              <a:rPr lang="en-US" b="1">
                <a:solidFill>
                  <a:srgbClr val="000000"/>
                </a:solidFill>
              </a:rPr>
              <a:t> 2-50 </a:t>
            </a:r>
            <a:r>
              <a:rPr lang="en-US" b="1">
                <a:solidFill>
                  <a:srgbClr val="000000"/>
                </a:solidFill>
                <a:latin typeface="Symbol" pitchFamily="18" charset="2"/>
              </a:rPr>
              <a:t>m</a:t>
            </a:r>
            <a:r>
              <a:rPr lang="en-US" b="1">
                <a:solidFill>
                  <a:srgbClr val="000000"/>
                </a:solidFill>
              </a:rPr>
              <a:t>m</a:t>
            </a:r>
            <a:endParaRPr lang="ru-RU" b="1">
              <a:solidFill>
                <a:srgbClr val="CC0000"/>
              </a:solidFill>
            </a:endParaRPr>
          </a:p>
        </p:txBody>
      </p:sp>
      <p:sp>
        <p:nvSpPr>
          <p:cNvPr id="9229" name="Text Box 14"/>
          <p:cNvSpPr txBox="1">
            <a:spLocks noChangeArrowheads="1"/>
          </p:cNvSpPr>
          <p:nvPr/>
        </p:nvSpPr>
        <p:spPr bwMode="auto">
          <a:xfrm>
            <a:off x="169863" y="1052513"/>
            <a:ext cx="22415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u="sng">
                <a:solidFill>
                  <a:srgbClr val="0000CC"/>
                </a:solidFill>
              </a:rPr>
              <a:t>Rear-side spectra: </a:t>
            </a:r>
            <a:endParaRPr lang="ru-RU" b="1" u="sng">
              <a:solidFill>
                <a:srgbClr val="0000CC"/>
              </a:solidFill>
            </a:endParaRPr>
          </a:p>
        </p:txBody>
      </p:sp>
      <p:sp>
        <p:nvSpPr>
          <p:cNvPr id="9230" name="Text Box 15"/>
          <p:cNvSpPr txBox="1">
            <a:spLocks noChangeArrowheads="1"/>
          </p:cNvSpPr>
          <p:nvPr/>
        </p:nvSpPr>
        <p:spPr bwMode="auto">
          <a:xfrm>
            <a:off x="71438" y="4724400"/>
            <a:ext cx="2771775" cy="13144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i="1">
                <a:solidFill>
                  <a:srgbClr val="000000"/>
                </a:solidFill>
              </a:rPr>
              <a:t>Though the laser intensity </a:t>
            </a:r>
          </a:p>
          <a:p>
            <a:pPr fontAlgn="base">
              <a:spcBef>
                <a:spcPct val="0"/>
              </a:spcBef>
              <a:spcAft>
                <a:spcPct val="0"/>
              </a:spcAft>
            </a:pPr>
            <a:r>
              <a:rPr lang="en-US" sz="1600" b="1" i="1">
                <a:solidFill>
                  <a:srgbClr val="000000"/>
                </a:solidFill>
              </a:rPr>
              <a:t>was varied in the range </a:t>
            </a:r>
          </a:p>
          <a:p>
            <a:pPr fontAlgn="base">
              <a:spcBef>
                <a:spcPct val="0"/>
              </a:spcBef>
              <a:spcAft>
                <a:spcPct val="0"/>
              </a:spcAft>
            </a:pPr>
            <a:r>
              <a:rPr lang="en-US" sz="1600" b="1" i="1">
                <a:solidFill>
                  <a:srgbClr val="000000"/>
                </a:solidFill>
              </a:rPr>
              <a:t>of </a:t>
            </a:r>
            <a:r>
              <a:rPr lang="en-US" sz="1600" b="1" i="1">
                <a:solidFill>
                  <a:srgbClr val="0000CC"/>
                </a:solidFill>
              </a:rPr>
              <a:t>1e16 – 1e18</a:t>
            </a:r>
            <a:r>
              <a:rPr lang="en-US" sz="1600" b="1" i="1">
                <a:solidFill>
                  <a:srgbClr val="000000"/>
                </a:solidFill>
              </a:rPr>
              <a:t> W/cm</a:t>
            </a:r>
            <a:r>
              <a:rPr lang="en-US" sz="1600" b="1" i="1" baseline="30000">
                <a:solidFill>
                  <a:srgbClr val="000000"/>
                </a:solidFill>
              </a:rPr>
              <a:t>2</a:t>
            </a:r>
          </a:p>
          <a:p>
            <a:pPr fontAlgn="base">
              <a:spcBef>
                <a:spcPct val="0"/>
              </a:spcBef>
              <a:spcAft>
                <a:spcPct val="0"/>
              </a:spcAft>
            </a:pPr>
            <a:r>
              <a:rPr lang="en-US" sz="1600" b="1" i="1">
                <a:solidFill>
                  <a:srgbClr val="000000"/>
                </a:solidFill>
              </a:rPr>
              <a:t>the temperature increases </a:t>
            </a:r>
          </a:p>
          <a:p>
            <a:pPr fontAlgn="base">
              <a:spcBef>
                <a:spcPct val="0"/>
              </a:spcBef>
              <a:spcAft>
                <a:spcPct val="0"/>
              </a:spcAft>
            </a:pPr>
            <a:r>
              <a:rPr lang="en-US" sz="1600" b="1" i="1">
                <a:solidFill>
                  <a:srgbClr val="000000"/>
                </a:solidFill>
              </a:rPr>
              <a:t>just for a few eV.</a:t>
            </a:r>
            <a:endParaRPr lang="ru-RU" sz="1600" b="1" i="1">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3324" y="0"/>
            <a:ext cx="6750534" cy="539052"/>
          </a:xfrm>
          <a:prstGeom prst="rect">
            <a:avLst/>
          </a:prstGeom>
          <a:noFill/>
        </p:spPr>
        <p:txBody>
          <a:bodyPr wrap="none" lIns="91424" tIns="45713" rIns="91424" bIns="45713">
            <a:spAutoFit/>
          </a:bodyPr>
          <a:lstStyle/>
          <a:p>
            <a:pPr algn="ctr">
              <a:defRPr/>
            </a:pPr>
            <a:r>
              <a:rPr lang="en-US" sz="2900" b="1" dirty="0" smtClean="0">
                <a:solidFill>
                  <a:srgbClr val="7030A0"/>
                </a:solidFill>
                <a:effectLst>
                  <a:outerShdw blurRad="38100" dist="38100" dir="2700000" algn="tl">
                    <a:srgbClr val="000000">
                      <a:alpha val="43137"/>
                    </a:srgbClr>
                  </a:outerShdw>
                </a:effectLst>
              </a:rPr>
              <a:t>Al x-ray spectra measurements @ J-KAREN</a:t>
            </a:r>
            <a:endParaRPr lang="ru-RU" sz="2900" b="1" dirty="0">
              <a:solidFill>
                <a:srgbClr val="7030A0"/>
              </a:solidFill>
              <a:effectLst>
                <a:outerShdw blurRad="38100" dist="38100" dir="2700000" algn="tl">
                  <a:srgbClr val="000000">
                    <a:alpha val="43137"/>
                  </a:srgbClr>
                </a:outerShdw>
              </a:effectLst>
            </a:endParaRPr>
          </a:p>
        </p:txBody>
      </p:sp>
      <p:sp>
        <p:nvSpPr>
          <p:cNvPr id="8" name="TextBox 12"/>
          <p:cNvSpPr txBox="1">
            <a:spLocks noChangeArrowheads="1"/>
          </p:cNvSpPr>
          <p:nvPr/>
        </p:nvSpPr>
        <p:spPr bwMode="auto">
          <a:xfrm>
            <a:off x="107504" y="6453336"/>
            <a:ext cx="5387975" cy="338540"/>
          </a:xfrm>
          <a:prstGeom prst="rect">
            <a:avLst/>
          </a:prstGeom>
          <a:noFill/>
          <a:ln w="9525">
            <a:noFill/>
            <a:miter lim="800000"/>
            <a:headEnd/>
            <a:tailEnd/>
          </a:ln>
        </p:spPr>
        <p:txBody>
          <a:bodyPr lIns="91424" tIns="45713" rIns="91424" bIns="45713">
            <a:spAutoFit/>
          </a:bodyPr>
          <a:lstStyle/>
          <a:p>
            <a:r>
              <a:rPr lang="en-US" sz="1600" b="1" i="1" dirty="0" smtClean="0">
                <a:latin typeface="Calibri" pitchFamily="34" charset="0"/>
              </a:rPr>
              <a:t>// </a:t>
            </a:r>
            <a:r>
              <a:rPr lang="en-US" sz="1600" b="1" i="1" dirty="0" err="1" smtClean="0">
                <a:latin typeface="Calibri" pitchFamily="34" charset="0"/>
              </a:rPr>
              <a:t>A.Ya</a:t>
            </a:r>
            <a:r>
              <a:rPr lang="en-US" sz="1600" b="1" i="1" dirty="0" smtClean="0">
                <a:latin typeface="Calibri" pitchFamily="34" charset="0"/>
              </a:rPr>
              <a:t>. </a:t>
            </a:r>
            <a:r>
              <a:rPr lang="en-US" sz="1600" b="1" i="1" dirty="0" err="1" smtClean="0">
                <a:latin typeface="Calibri" pitchFamily="34" charset="0"/>
              </a:rPr>
              <a:t>Faenov</a:t>
            </a:r>
            <a:r>
              <a:rPr lang="en-US" sz="1600" b="1" i="1" dirty="0" smtClean="0">
                <a:latin typeface="Calibri" pitchFamily="34" charset="0"/>
              </a:rPr>
              <a:t> </a:t>
            </a:r>
            <a:r>
              <a:rPr lang="en-US" altLang="ru-RU" sz="1600" b="1" i="1" dirty="0" smtClean="0">
                <a:latin typeface="Calibri" pitchFamily="34" charset="0"/>
              </a:rPr>
              <a:t>et al., Scientific Reports. 5, (2015) </a:t>
            </a:r>
            <a:endParaRPr lang="ru-RU" sz="1600" b="1" i="1" dirty="0">
              <a:latin typeface="Calibri" pitchFamily="34" charset="0"/>
            </a:endParaRPr>
          </a:p>
        </p:txBody>
      </p:sp>
      <mc:AlternateContent xmlns:mc="http://schemas.openxmlformats.org/markup-compatibility/2006">
        <mc:Choice xmlns:a14="http://schemas.microsoft.com/office/drawing/2010/main" xmlns="" Requires="a14">
          <p:sp>
            <p:nvSpPr>
              <p:cNvPr id="2" name="Прямоугольник 1"/>
              <p:cNvSpPr/>
              <p:nvPr/>
            </p:nvSpPr>
            <p:spPr>
              <a:xfrm>
                <a:off x="110385" y="6459773"/>
                <a:ext cx="46970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Times New Roman" panose="02020603050405020304" pitchFamily="18" charset="0"/>
                        </a:rPr>
                        <m:t>𝑛𝑜𝑟𝑚𝑎𝑙𝑖𝑧𝑒𝑑</m:t>
                      </m:r>
                      <m:r>
                        <a:rPr lang="en-US" i="1" smtClean="0">
                          <a:latin typeface="Cambria Math" panose="02040503050406030204" pitchFamily="18" charset="0"/>
                          <a:ea typeface="Times New Roman" panose="02020603050405020304" pitchFamily="18" charset="0"/>
                        </a:rPr>
                        <m:t> </m:t>
                      </m:r>
                      <m:r>
                        <a:rPr lang="en-US" i="1" smtClean="0">
                          <a:latin typeface="Cambria Math" panose="02040503050406030204" pitchFamily="18" charset="0"/>
                          <a:ea typeface="Times New Roman" panose="02020603050405020304" pitchFamily="18" charset="0"/>
                        </a:rPr>
                        <m:t>𝑙𝑎𝑠𝑒𝑟</m:t>
                      </m:r>
                      <m:r>
                        <a:rPr lang="en-US" i="1" smtClean="0">
                          <a:latin typeface="Cambria Math" panose="02040503050406030204" pitchFamily="18" charset="0"/>
                          <a:ea typeface="Times New Roman" panose="02020603050405020304" pitchFamily="18" charset="0"/>
                        </a:rPr>
                        <m:t> </m:t>
                      </m:r>
                      <m:r>
                        <a:rPr lang="en-US" i="1" smtClean="0">
                          <a:latin typeface="Cambria Math" panose="02040503050406030204" pitchFamily="18" charset="0"/>
                          <a:ea typeface="Times New Roman" panose="02020603050405020304" pitchFamily="18" charset="0"/>
                        </a:rPr>
                        <m:t>𝑓𝑖𝑒𝑙𝑑</m:t>
                      </m:r>
                      <m:r>
                        <a:rPr lang="en-US" b="0" i="1" smtClean="0">
                          <a:latin typeface="Cambria Math" panose="02040503050406030204" pitchFamily="18" charset="0"/>
                          <a:ea typeface="Times New Roman" panose="02020603050405020304" pitchFamily="18" charset="0"/>
                        </a:rPr>
                        <m:t> −</m:t>
                      </m:r>
                      <m:sSub>
                        <m:sSubPr>
                          <m:ctrlPr>
                            <a:rPr lang="ru-RU" i="1" smtClean="0">
                              <a:latin typeface="Cambria Math" panose="02040503050406030204" pitchFamily="18" charset="0"/>
                              <a:ea typeface="Times New Roman" panose="02020603050405020304" pitchFamily="18" charset="0"/>
                            </a:rPr>
                          </m:ctrlPr>
                        </m:sSub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sSub>
                        <m:sSubPr>
                          <m:ctrlPr>
                            <a:rPr lang="ru-RU" i="1">
                              <a:effectLst/>
                              <a:latin typeface="Cambria Math" panose="02040503050406030204" pitchFamily="18" charset="0"/>
                              <a:ea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𝐿𝑎𝑠</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𝑚𝑐</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𝜔</m:t>
                      </m:r>
                    </m:oMath>
                  </m:oMathPara>
                </a14:m>
                <a:endParaRPr lang="ru-RU" dirty="0">
                  <a:latin typeface="+mn-lt"/>
                </a:endParaRPr>
              </a:p>
            </p:txBody>
          </p:sp>
        </mc:Choice>
        <mc:Fallback>
          <p:sp>
            <p:nvSpPr>
              <p:cNvPr id="2" name="Прямоугольник 1"/>
              <p:cNvSpPr>
                <a:spLocks noRot="1" noChangeAspect="1" noMove="1" noResize="1" noEditPoints="1" noAdjustHandles="1" noChangeArrowheads="1" noChangeShapeType="1" noTextEdit="1"/>
              </p:cNvSpPr>
              <p:nvPr/>
            </p:nvSpPr>
            <p:spPr>
              <a:xfrm>
                <a:off x="100146" y="5860190"/>
                <a:ext cx="4261307" cy="335051"/>
              </a:xfrm>
              <a:prstGeom prst="rect">
                <a:avLst/>
              </a:prstGeom>
              <a:blipFill rotWithShape="0">
                <a:blip r:embed="rId3" cstate="email"/>
                <a:stretch>
                  <a:fillRect b="-13333"/>
                </a:stretch>
              </a:blipFill>
            </p:spPr>
            <p:txBody>
              <a:bodyPr lIns="82947" tIns="41474" rIns="82947" bIns="41474"/>
              <a:lstStyle/>
              <a:p>
                <a:r>
                  <a:rPr lang="en-US">
                    <a:noFill/>
                  </a:rPr>
                  <a:t> </a:t>
                </a:r>
              </a:p>
            </p:txBody>
          </p:sp>
        </mc:Fallback>
      </mc:AlternateContent>
      <p:sp>
        <p:nvSpPr>
          <p:cNvPr id="3" name="Номер слайда 2"/>
          <p:cNvSpPr>
            <a:spLocks noGrp="1"/>
          </p:cNvSpPr>
          <p:nvPr>
            <p:ph type="sldNum" sz="quarter" idx="12"/>
          </p:nvPr>
        </p:nvSpPr>
        <p:spPr/>
        <p:txBody>
          <a:bodyPr/>
          <a:lstStyle/>
          <a:p>
            <a:fld id="{B527C38A-7A64-4F71-945C-942F7641B81D}" type="slidenum">
              <a:rPr lang="ru-RU" smtClean="0"/>
              <a:pPr/>
              <a:t>8</a:t>
            </a:fld>
            <a:endParaRPr lang="ru-RU"/>
          </a:p>
        </p:txBody>
      </p:sp>
      <p:pic>
        <p:nvPicPr>
          <p:cNvPr id="11" name="Picture 1"/>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a:xfrm>
            <a:off x="1" y="667707"/>
            <a:ext cx="4611758" cy="3714433"/>
          </a:xfrm>
          <a:prstGeom prst="rect">
            <a:avLst/>
          </a:prstGeom>
        </p:spPr>
      </p:pic>
      <p:pic>
        <p:nvPicPr>
          <p:cNvPr id="12" name="Picture 83"/>
          <p:cNvPicPr>
            <a:picLocks noChangeAspect="1"/>
          </p:cNvPicPr>
          <p:nvPr/>
        </p:nvPicPr>
        <p:blipFill>
          <a:blip r:embed="rId5" cstate="email"/>
          <a:stretch>
            <a:fillRect/>
          </a:stretch>
        </p:blipFill>
        <p:spPr>
          <a:xfrm>
            <a:off x="4456535" y="813156"/>
            <a:ext cx="4687467" cy="3416342"/>
          </a:xfrm>
          <a:prstGeom prst="rect">
            <a:avLst/>
          </a:prstGeom>
        </p:spPr>
      </p:pic>
      <p:sp>
        <p:nvSpPr>
          <p:cNvPr id="15" name="TextBox 14"/>
          <p:cNvSpPr txBox="1"/>
          <p:nvPr/>
        </p:nvSpPr>
        <p:spPr>
          <a:xfrm>
            <a:off x="1128299" y="4500362"/>
            <a:ext cx="6433460" cy="637756"/>
          </a:xfrm>
          <a:prstGeom prst="rect">
            <a:avLst/>
          </a:prstGeom>
          <a:noFill/>
        </p:spPr>
        <p:txBody>
          <a:bodyPr wrap="none" lIns="82947" tIns="41474" rIns="82947" bIns="41474" rtlCol="0">
            <a:spAutoFit/>
          </a:bodyPr>
          <a:lstStyle/>
          <a:p>
            <a:pPr algn="ctr"/>
            <a:r>
              <a:rPr lang="en-US" b="1" dirty="0" smtClean="0">
                <a:latin typeface="+mn-lt"/>
              </a:rPr>
              <a:t>Nonlinear growth of X-ray intensity in </a:t>
            </a:r>
            <a:r>
              <a:rPr lang="en-US" b="1" dirty="0" smtClean="0">
                <a:solidFill>
                  <a:srgbClr val="7030A0"/>
                </a:solidFill>
                <a:latin typeface="+mn-lt"/>
              </a:rPr>
              <a:t>1.5-2 </a:t>
            </a:r>
            <a:r>
              <a:rPr lang="en-US" b="1" dirty="0" err="1" smtClean="0">
                <a:solidFill>
                  <a:srgbClr val="7030A0"/>
                </a:solidFill>
                <a:latin typeface="+mn-lt"/>
              </a:rPr>
              <a:t>keV</a:t>
            </a:r>
            <a:r>
              <a:rPr lang="en-US" b="1" dirty="0" smtClean="0">
                <a:solidFill>
                  <a:srgbClr val="7030A0"/>
                </a:solidFill>
                <a:latin typeface="+mn-lt"/>
              </a:rPr>
              <a:t> </a:t>
            </a:r>
            <a:r>
              <a:rPr lang="en-US" b="1" dirty="0" smtClean="0">
                <a:latin typeface="+mn-lt"/>
              </a:rPr>
              <a:t>band is observed </a:t>
            </a:r>
          </a:p>
          <a:p>
            <a:pPr algn="ctr"/>
            <a:r>
              <a:rPr lang="en-US" b="1" dirty="0" smtClean="0">
                <a:latin typeface="+mn-lt"/>
              </a:rPr>
              <a:t>for laser intensity  </a:t>
            </a:r>
            <a:r>
              <a:rPr lang="en-US" b="1" i="1" dirty="0" err="1" smtClean="0">
                <a:latin typeface="+mn-lt"/>
              </a:rPr>
              <a:t>I</a:t>
            </a:r>
            <a:r>
              <a:rPr lang="en-US" b="1" i="1" baseline="-25000" dirty="0" err="1" smtClean="0">
                <a:latin typeface="+mn-lt"/>
              </a:rPr>
              <a:t>las</a:t>
            </a:r>
            <a:r>
              <a:rPr lang="en-US" b="1" dirty="0" smtClean="0">
                <a:latin typeface="+mn-lt"/>
              </a:rPr>
              <a:t> ranged from 2e20 W/cm</a:t>
            </a:r>
            <a:r>
              <a:rPr lang="en-US" b="1" baseline="30000" dirty="0" smtClean="0">
                <a:latin typeface="+mn-lt"/>
              </a:rPr>
              <a:t>2</a:t>
            </a:r>
            <a:r>
              <a:rPr lang="en-US" b="1" dirty="0" smtClean="0">
                <a:latin typeface="+mn-lt"/>
              </a:rPr>
              <a:t> to 1.1e21 W/cm</a:t>
            </a:r>
            <a:r>
              <a:rPr lang="en-US" b="1" baseline="30000" dirty="0" smtClean="0">
                <a:latin typeface="+mn-lt"/>
              </a:rPr>
              <a:t>2</a:t>
            </a:r>
            <a:r>
              <a:rPr lang="en-US" b="1" dirty="0" smtClean="0">
                <a:latin typeface="+mn-lt"/>
              </a:rPr>
              <a:t> </a:t>
            </a:r>
          </a:p>
        </p:txBody>
      </p:sp>
      <p:sp>
        <p:nvSpPr>
          <p:cNvPr id="16" name="TextBox 15"/>
          <p:cNvSpPr txBox="1"/>
          <p:nvPr/>
        </p:nvSpPr>
        <p:spPr>
          <a:xfrm>
            <a:off x="2674835" y="5184545"/>
            <a:ext cx="3382625" cy="477040"/>
          </a:xfrm>
          <a:prstGeom prst="rect">
            <a:avLst/>
          </a:prstGeom>
          <a:noFill/>
          <a:ln w="28575">
            <a:solidFill>
              <a:srgbClr val="7030A0"/>
            </a:solidFill>
          </a:ln>
        </p:spPr>
        <p:txBody>
          <a:bodyPr wrap="none" lIns="91424" tIns="45713" rIns="91424" bIns="45713" rtlCol="0">
            <a:spAutoFit/>
          </a:bodyPr>
          <a:lstStyle/>
          <a:p>
            <a:r>
              <a:rPr lang="en-US" sz="2500" b="1" dirty="0" smtClean="0">
                <a:solidFill>
                  <a:srgbClr val="7030A0"/>
                </a:solidFill>
              </a:rPr>
              <a:t> </a:t>
            </a:r>
            <a:r>
              <a:rPr lang="en-US" sz="2500" b="1" i="1" dirty="0" smtClean="0">
                <a:solidFill>
                  <a:srgbClr val="7030A0"/>
                </a:solidFill>
              </a:rPr>
              <a:t>I</a:t>
            </a:r>
            <a:r>
              <a:rPr lang="en-US" sz="2500" b="1" i="1" baseline="-25000" dirty="0" smtClean="0">
                <a:solidFill>
                  <a:srgbClr val="7030A0"/>
                </a:solidFill>
              </a:rPr>
              <a:t>X-ray</a:t>
            </a:r>
            <a:r>
              <a:rPr lang="en-US" sz="2500" b="1" dirty="0" smtClean="0">
                <a:solidFill>
                  <a:srgbClr val="7030A0"/>
                </a:solidFill>
              </a:rPr>
              <a:t> ~ </a:t>
            </a:r>
            <a:r>
              <a:rPr lang="en-US" sz="2500" b="1" i="1" dirty="0" smtClean="0">
                <a:solidFill>
                  <a:srgbClr val="7030A0"/>
                </a:solidFill>
              </a:rPr>
              <a:t>a</a:t>
            </a:r>
            <a:r>
              <a:rPr lang="en-US" sz="2500" b="1" baseline="-25000" dirty="0" smtClean="0">
                <a:solidFill>
                  <a:srgbClr val="7030A0"/>
                </a:solidFill>
              </a:rPr>
              <a:t>0</a:t>
            </a:r>
            <a:r>
              <a:rPr lang="en-US" sz="2900" b="1" baseline="30000" dirty="0" smtClean="0">
                <a:solidFill>
                  <a:srgbClr val="7030A0"/>
                </a:solidFill>
              </a:rPr>
              <a:t>8</a:t>
            </a:r>
            <a:r>
              <a:rPr lang="en-US" b="1" dirty="0" smtClean="0">
                <a:solidFill>
                  <a:srgbClr val="7030A0"/>
                </a:solidFill>
              </a:rPr>
              <a:t>, or  </a:t>
            </a:r>
            <a:r>
              <a:rPr lang="en-US" sz="2500" b="1" i="1" dirty="0" smtClean="0">
                <a:solidFill>
                  <a:srgbClr val="C00000"/>
                </a:solidFill>
              </a:rPr>
              <a:t>I</a:t>
            </a:r>
            <a:r>
              <a:rPr lang="en-US" sz="2500" b="1" i="1" baseline="-25000" dirty="0" smtClean="0">
                <a:solidFill>
                  <a:srgbClr val="C00000"/>
                </a:solidFill>
              </a:rPr>
              <a:t>X-ray</a:t>
            </a:r>
            <a:r>
              <a:rPr lang="en-US" sz="2500" b="1" dirty="0" smtClean="0">
                <a:solidFill>
                  <a:srgbClr val="C00000"/>
                </a:solidFill>
              </a:rPr>
              <a:t> ~ </a:t>
            </a:r>
            <a:r>
              <a:rPr lang="en-US" sz="2500" b="1" i="1" dirty="0" smtClean="0">
                <a:solidFill>
                  <a:srgbClr val="C00000"/>
                </a:solidFill>
              </a:rPr>
              <a:t>E</a:t>
            </a:r>
            <a:r>
              <a:rPr lang="en-US" sz="2500" b="1" i="1" baseline="-25000" dirty="0" smtClean="0">
                <a:solidFill>
                  <a:srgbClr val="C00000"/>
                </a:solidFill>
              </a:rPr>
              <a:t>las</a:t>
            </a:r>
            <a:r>
              <a:rPr lang="en-US" sz="2900" b="1" baseline="30000" dirty="0" smtClean="0">
                <a:solidFill>
                  <a:srgbClr val="C00000"/>
                </a:solidFill>
              </a:rPr>
              <a:t>4</a:t>
            </a:r>
            <a:endParaRPr lang="en-US" sz="2500" b="1" baseline="30000" dirty="0">
              <a:solidFill>
                <a:srgbClr val="C00000"/>
              </a:solidFill>
            </a:endParaRPr>
          </a:p>
        </p:txBody>
      </p:sp>
    </p:spTree>
    <p:extLst>
      <p:ext uri="{BB962C8B-B14F-4D97-AF65-F5344CB8AC3E}">
        <p14:creationId xmlns:p14="http://schemas.microsoft.com/office/powerpoint/2010/main" xmlns="" val="42644174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email"/>
          <a:srcRect/>
          <a:stretch>
            <a:fillRect/>
          </a:stretch>
        </p:blipFill>
        <p:spPr bwMode="auto">
          <a:xfrm>
            <a:off x="539750" y="1412875"/>
            <a:ext cx="4176713" cy="2287588"/>
          </a:xfrm>
          <a:prstGeom prst="rect">
            <a:avLst/>
          </a:prstGeom>
          <a:noFill/>
          <a:ln w="9525">
            <a:noFill/>
            <a:miter lim="800000"/>
            <a:headEnd/>
            <a:tailEnd/>
          </a:ln>
        </p:spPr>
      </p:pic>
      <p:pic>
        <p:nvPicPr>
          <p:cNvPr id="11267" name="Picture 5"/>
          <p:cNvPicPr>
            <a:picLocks noChangeAspect="1" noChangeArrowheads="1"/>
          </p:cNvPicPr>
          <p:nvPr/>
        </p:nvPicPr>
        <p:blipFill>
          <a:blip r:embed="rId3" cstate="email"/>
          <a:srcRect/>
          <a:stretch>
            <a:fillRect/>
          </a:stretch>
        </p:blipFill>
        <p:spPr bwMode="auto">
          <a:xfrm>
            <a:off x="395288" y="3860800"/>
            <a:ext cx="3889375" cy="2925763"/>
          </a:xfrm>
          <a:prstGeom prst="rect">
            <a:avLst/>
          </a:prstGeom>
          <a:noFill/>
          <a:ln w="9525">
            <a:noFill/>
            <a:miter lim="800000"/>
            <a:headEnd/>
            <a:tailEnd/>
          </a:ln>
        </p:spPr>
      </p:pic>
      <p:sp>
        <p:nvSpPr>
          <p:cNvPr id="11268" name="Text Box 6"/>
          <p:cNvSpPr txBox="1">
            <a:spLocks noChangeArrowheads="1"/>
          </p:cNvSpPr>
          <p:nvPr/>
        </p:nvSpPr>
        <p:spPr bwMode="auto">
          <a:xfrm>
            <a:off x="4932363" y="1268413"/>
            <a:ext cx="3994150"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i="1">
                <a:solidFill>
                  <a:srgbClr val="000000"/>
                </a:solidFill>
              </a:rPr>
              <a:t>// U. Zasrau et al. PRE 81, 026406 (2010)</a:t>
            </a:r>
            <a:endParaRPr lang="ru-RU" sz="1600" b="1" i="1">
              <a:solidFill>
                <a:srgbClr val="000000"/>
              </a:solidFill>
            </a:endParaRPr>
          </a:p>
        </p:txBody>
      </p:sp>
      <p:sp>
        <p:nvSpPr>
          <p:cNvPr id="3079" name="Rectangle 7"/>
          <p:cNvSpPr>
            <a:spLocks noChangeArrowheads="1"/>
          </p:cNvSpPr>
          <p:nvPr/>
        </p:nvSpPr>
        <p:spPr bwMode="auto">
          <a:xfrm>
            <a:off x="0" y="0"/>
            <a:ext cx="9144000" cy="838200"/>
          </a:xfrm>
          <a:prstGeom prst="rect">
            <a:avLst/>
          </a:prstGeom>
          <a:gradFill rotWithShape="0">
            <a:gsLst>
              <a:gs pos="0">
                <a:srgbClr val="FF9900"/>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CC6600"/>
                </a:solidFill>
                <a:effectLst>
                  <a:outerShdw blurRad="38100" dist="38100" dir="2700000" algn="tl">
                    <a:srgbClr val="000000"/>
                  </a:outerShdw>
                </a:effectLst>
                <a:latin typeface="Comic Sans MS" pitchFamily="66" charset="0"/>
              </a:rPr>
              <a:t>Previous observations</a:t>
            </a:r>
            <a:r>
              <a:rPr lang="ru-RU" sz="2400" b="1">
                <a:solidFill>
                  <a:srgbClr val="CC6600"/>
                </a:solidFill>
                <a:effectLst>
                  <a:outerShdw blurRad="38100" dist="38100" dir="2700000" algn="tl">
                    <a:srgbClr val="000000"/>
                  </a:outerShdw>
                </a:effectLst>
                <a:latin typeface="Comic Sans MS" pitchFamily="66" charset="0"/>
              </a:rPr>
              <a:t> </a:t>
            </a:r>
            <a:endParaRPr lang="en-US" sz="2400" b="1">
              <a:solidFill>
                <a:srgbClr val="CC6600"/>
              </a:solidFill>
              <a:effectLst>
                <a:outerShdw blurRad="38100" dist="38100" dir="2700000" algn="tl">
                  <a:srgbClr val="000000"/>
                </a:outerShdw>
              </a:effectLst>
              <a:latin typeface="Comic Sans MS" pitchFamily="66" charset="0"/>
            </a:endParaRPr>
          </a:p>
        </p:txBody>
      </p:sp>
      <p:sp>
        <p:nvSpPr>
          <p:cNvPr id="11270" name="Text Box 8"/>
          <p:cNvSpPr txBox="1">
            <a:spLocks noChangeArrowheads="1"/>
          </p:cNvSpPr>
          <p:nvPr/>
        </p:nvSpPr>
        <p:spPr bwMode="auto">
          <a:xfrm>
            <a:off x="182563" y="908050"/>
            <a:ext cx="87820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WDM at the front side of laser irradiated bulk solids, in the vicinity of focal spot</a:t>
            </a:r>
            <a:endParaRPr lang="ru-RU" b="1">
              <a:solidFill>
                <a:srgbClr val="000000"/>
              </a:solidFill>
            </a:endParaRPr>
          </a:p>
        </p:txBody>
      </p:sp>
      <p:pic>
        <p:nvPicPr>
          <p:cNvPr id="11271" name="Picture 9"/>
          <p:cNvPicPr>
            <a:picLocks noChangeAspect="1" noChangeArrowheads="1"/>
          </p:cNvPicPr>
          <p:nvPr/>
        </p:nvPicPr>
        <p:blipFill>
          <a:blip r:embed="rId4" cstate="email">
            <a:lum contrast="12000"/>
          </a:blip>
          <a:srcRect/>
          <a:stretch>
            <a:fillRect/>
          </a:stretch>
        </p:blipFill>
        <p:spPr bwMode="auto">
          <a:xfrm>
            <a:off x="5003800" y="2003425"/>
            <a:ext cx="3752850" cy="3814763"/>
          </a:xfrm>
          <a:prstGeom prst="rect">
            <a:avLst/>
          </a:prstGeom>
          <a:noFill/>
          <a:ln w="9525">
            <a:noFill/>
            <a:miter lim="800000"/>
            <a:headEnd/>
            <a:tailEnd/>
          </a:ln>
        </p:spPr>
      </p:pic>
      <p:sp>
        <p:nvSpPr>
          <p:cNvPr id="11272" name="Text Box 10"/>
          <p:cNvSpPr txBox="1">
            <a:spLocks noChangeArrowheads="1"/>
          </p:cNvSpPr>
          <p:nvPr/>
        </p:nvSpPr>
        <p:spPr bwMode="auto">
          <a:xfrm>
            <a:off x="4427538" y="5826125"/>
            <a:ext cx="4716462" cy="915988"/>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T</a:t>
            </a:r>
            <a:r>
              <a:rPr lang="en-US" b="1" baseline="-25000">
                <a:solidFill>
                  <a:srgbClr val="000000"/>
                </a:solidFill>
              </a:rPr>
              <a:t>e</a:t>
            </a:r>
            <a:r>
              <a:rPr lang="en-US" b="1">
                <a:solidFill>
                  <a:srgbClr val="000000"/>
                </a:solidFill>
              </a:rPr>
              <a:t> ~40 eV - near the focal spot</a:t>
            </a:r>
          </a:p>
          <a:p>
            <a:pPr fontAlgn="base">
              <a:spcBef>
                <a:spcPct val="0"/>
              </a:spcBef>
              <a:spcAft>
                <a:spcPct val="0"/>
              </a:spcAft>
            </a:pPr>
            <a:r>
              <a:rPr lang="en-US" b="1">
                <a:solidFill>
                  <a:srgbClr val="000000"/>
                </a:solidFill>
              </a:rPr>
              <a:t>T</a:t>
            </a:r>
            <a:r>
              <a:rPr lang="en-US" b="1" baseline="-25000">
                <a:solidFill>
                  <a:srgbClr val="000000"/>
                </a:solidFill>
              </a:rPr>
              <a:t>e</a:t>
            </a:r>
            <a:r>
              <a:rPr lang="en-US" b="1">
                <a:solidFill>
                  <a:srgbClr val="000000"/>
                </a:solidFill>
              </a:rPr>
              <a:t> ~10 eV - at 100 um from the center</a:t>
            </a:r>
            <a:endParaRPr lang="en-US">
              <a:solidFill>
                <a:srgbClr val="000000"/>
              </a:solidFill>
            </a:endParaRPr>
          </a:p>
          <a:p>
            <a:pPr fontAlgn="base">
              <a:spcBef>
                <a:spcPct val="0"/>
              </a:spcBef>
              <a:spcAft>
                <a:spcPct val="0"/>
              </a:spcAft>
            </a:pPr>
            <a:r>
              <a:rPr lang="en-US" b="1">
                <a:solidFill>
                  <a:srgbClr val="000000"/>
                </a:solidFill>
              </a:rPr>
              <a:t>Exponential decrease of Ka-line intensity</a:t>
            </a:r>
            <a:endParaRPr lang="ru-RU" b="1">
              <a:solidFill>
                <a:srgbClr val="000000"/>
              </a:solidFill>
            </a:endParaRPr>
          </a:p>
        </p:txBody>
      </p:sp>
      <p:sp>
        <p:nvSpPr>
          <p:cNvPr id="11273" name="Text Box 11"/>
          <p:cNvSpPr txBox="1">
            <a:spLocks noChangeArrowheads="1"/>
          </p:cNvSpPr>
          <p:nvPr/>
        </p:nvSpPr>
        <p:spPr bwMode="auto">
          <a:xfrm>
            <a:off x="5305425" y="1598613"/>
            <a:ext cx="30797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0.35 ps, 15 J, I</a:t>
            </a:r>
            <a:r>
              <a:rPr lang="en-US" b="1">
                <a:solidFill>
                  <a:srgbClr val="0000CC"/>
                </a:solidFill>
              </a:rPr>
              <a:t> ~ 5e19</a:t>
            </a:r>
            <a:r>
              <a:rPr lang="en-US" b="1">
                <a:solidFill>
                  <a:srgbClr val="000000"/>
                </a:solidFill>
              </a:rPr>
              <a:t> W/cm</a:t>
            </a:r>
            <a:r>
              <a:rPr lang="en-US" b="1" baseline="30000">
                <a:solidFill>
                  <a:srgbClr val="000000"/>
                </a:solidFill>
              </a:rPr>
              <a:t>2</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3" name="Picture 15" descr="exp21-full"/>
          <p:cNvPicPr>
            <a:picLocks noChangeAspect="1" noChangeArrowheads="1"/>
          </p:cNvPicPr>
          <p:nvPr/>
        </p:nvPicPr>
        <p:blipFill>
          <a:blip r:embed="rId2" cstate="email">
            <a:lum bright="-6000" contrast="12000"/>
          </a:blip>
          <a:srcRect/>
          <a:stretch>
            <a:fillRect/>
          </a:stretch>
        </p:blipFill>
        <p:spPr bwMode="auto">
          <a:xfrm>
            <a:off x="4552950" y="1549400"/>
            <a:ext cx="4725988" cy="3681413"/>
          </a:xfrm>
          <a:prstGeom prst="rect">
            <a:avLst/>
          </a:prstGeom>
          <a:noFill/>
          <a:ln w="9525">
            <a:noFill/>
            <a:miter lim="800000"/>
            <a:headEnd/>
            <a:tailEnd/>
          </a:ln>
        </p:spPr>
      </p:pic>
      <p:sp>
        <p:nvSpPr>
          <p:cNvPr id="22532" name="Rectangle 4"/>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Experimental results – T</a:t>
            </a:r>
            <a:r>
              <a:rPr lang="en-US" sz="2600" b="1" baseline="-25000">
                <a:solidFill>
                  <a:srgbClr val="5A0DAF"/>
                </a:solidFill>
                <a:effectLst>
                  <a:outerShdw blurRad="38100" dist="38100" dir="2700000" algn="tl">
                    <a:srgbClr val="000000"/>
                  </a:outerShdw>
                </a:effectLst>
                <a:latin typeface="Comic Sans MS" pitchFamily="66" charset="0"/>
              </a:rPr>
              <a:t>e</a:t>
            </a:r>
            <a:r>
              <a:rPr lang="en-US" sz="2600" b="1">
                <a:solidFill>
                  <a:srgbClr val="5A0DAF"/>
                </a:solidFill>
                <a:effectLst>
                  <a:outerShdw blurRad="38100" dist="38100" dir="2700000" algn="tl">
                    <a:srgbClr val="000000"/>
                  </a:outerShdw>
                </a:effectLst>
                <a:latin typeface="Comic Sans MS" pitchFamily="66" charset="0"/>
              </a:rPr>
              <a:t> measured</a:t>
            </a:r>
            <a:endParaRPr lang="en-US" sz="2400" b="1">
              <a:solidFill>
                <a:srgbClr val="5A0DAF"/>
              </a:solidFill>
              <a:effectLst>
                <a:outerShdw blurRad="38100" dist="38100" dir="2700000" algn="tl">
                  <a:srgbClr val="000000"/>
                </a:outerShdw>
              </a:effectLst>
              <a:latin typeface="Comic Sans MS" pitchFamily="66" charset="0"/>
            </a:endParaRPr>
          </a:p>
        </p:txBody>
      </p:sp>
      <p:sp>
        <p:nvSpPr>
          <p:cNvPr id="16388" name="Text Box 8"/>
          <p:cNvSpPr txBox="1">
            <a:spLocks noChangeArrowheads="1"/>
          </p:cNvSpPr>
          <p:nvPr/>
        </p:nvSpPr>
        <p:spPr bwMode="auto">
          <a:xfrm>
            <a:off x="750888" y="971550"/>
            <a:ext cx="2728912" cy="611188"/>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0.5 ps, 200 J, </a:t>
            </a:r>
            <a:r>
              <a:rPr lang="en-US" sz="1600" b="1" u="sng">
                <a:solidFill>
                  <a:srgbClr val="000000"/>
                </a:solidFill>
              </a:rPr>
              <a:t>5 um focusØ</a:t>
            </a:r>
          </a:p>
          <a:p>
            <a:pPr fontAlgn="base">
              <a:spcBef>
                <a:spcPct val="0"/>
              </a:spcBef>
              <a:spcAft>
                <a:spcPct val="0"/>
              </a:spcAft>
            </a:pPr>
            <a:r>
              <a:rPr lang="en-US" b="1">
                <a:solidFill>
                  <a:srgbClr val="0000CC"/>
                </a:solidFill>
              </a:rPr>
              <a:t>I ~ 5e20</a:t>
            </a:r>
            <a:r>
              <a:rPr lang="en-US" b="1">
                <a:solidFill>
                  <a:srgbClr val="000000"/>
                </a:solidFill>
              </a:rPr>
              <a:t> W/cm</a:t>
            </a:r>
            <a:r>
              <a:rPr lang="en-US" b="1" baseline="30000">
                <a:solidFill>
                  <a:srgbClr val="000000"/>
                </a:solidFill>
              </a:rPr>
              <a:t>2</a:t>
            </a:r>
          </a:p>
        </p:txBody>
      </p:sp>
      <p:sp>
        <p:nvSpPr>
          <p:cNvPr id="22537" name="Text Box 9"/>
          <p:cNvSpPr txBox="1">
            <a:spLocks noChangeArrowheads="1"/>
          </p:cNvSpPr>
          <p:nvPr/>
        </p:nvSpPr>
        <p:spPr bwMode="auto">
          <a:xfrm>
            <a:off x="5378450" y="920750"/>
            <a:ext cx="2841625" cy="611188"/>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0.7 ps, 200 J, </a:t>
            </a:r>
            <a:r>
              <a:rPr lang="en-US" sz="1600" b="1" u="sng">
                <a:solidFill>
                  <a:srgbClr val="000000"/>
                </a:solidFill>
              </a:rPr>
              <a:t>15 um focusØ</a:t>
            </a:r>
          </a:p>
          <a:p>
            <a:pPr fontAlgn="base">
              <a:spcBef>
                <a:spcPct val="0"/>
              </a:spcBef>
              <a:spcAft>
                <a:spcPct val="0"/>
              </a:spcAft>
            </a:pPr>
            <a:r>
              <a:rPr lang="en-US" b="1">
                <a:solidFill>
                  <a:srgbClr val="0000CC"/>
                </a:solidFill>
              </a:rPr>
              <a:t>I ~ 4e19</a:t>
            </a:r>
            <a:r>
              <a:rPr lang="en-US" b="1">
                <a:solidFill>
                  <a:srgbClr val="000000"/>
                </a:solidFill>
              </a:rPr>
              <a:t> W/cm</a:t>
            </a:r>
            <a:r>
              <a:rPr lang="en-US" b="1" baseline="30000">
                <a:solidFill>
                  <a:srgbClr val="000000"/>
                </a:solidFill>
              </a:rPr>
              <a:t>2</a:t>
            </a:r>
          </a:p>
        </p:txBody>
      </p:sp>
      <p:sp>
        <p:nvSpPr>
          <p:cNvPr id="22538" name="Text Box 10"/>
          <p:cNvSpPr txBox="1">
            <a:spLocks noChangeArrowheads="1"/>
          </p:cNvSpPr>
          <p:nvPr/>
        </p:nvSpPr>
        <p:spPr bwMode="auto">
          <a:xfrm>
            <a:off x="458788" y="5422900"/>
            <a:ext cx="7526337"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CC0000"/>
                </a:solidFill>
              </a:rPr>
              <a:t>In both cases </a:t>
            </a:r>
            <a:r>
              <a:rPr lang="en-US" b="1">
                <a:solidFill>
                  <a:srgbClr val="0000CC"/>
                </a:solidFill>
              </a:rPr>
              <a:t>highest T</a:t>
            </a:r>
            <a:r>
              <a:rPr lang="en-US" b="1" baseline="-25000">
                <a:solidFill>
                  <a:srgbClr val="0000CC"/>
                </a:solidFill>
              </a:rPr>
              <a:t>e</a:t>
            </a:r>
            <a:r>
              <a:rPr lang="en-US" b="1">
                <a:solidFill>
                  <a:srgbClr val="CC0000"/>
                </a:solidFill>
              </a:rPr>
              <a:t> achieved by isochoric heating is of </a:t>
            </a:r>
            <a:r>
              <a:rPr lang="en-US" b="1">
                <a:solidFill>
                  <a:srgbClr val="0000CC"/>
                </a:solidFill>
              </a:rPr>
              <a:t>~ 50 eV</a:t>
            </a:r>
            <a:endParaRPr lang="ru-RU" b="1">
              <a:solidFill>
                <a:srgbClr val="0000CC"/>
              </a:solidFill>
            </a:endParaRPr>
          </a:p>
        </p:txBody>
      </p:sp>
      <p:sp>
        <p:nvSpPr>
          <p:cNvPr id="22540" name="Text Box 12"/>
          <p:cNvSpPr txBox="1">
            <a:spLocks noChangeArrowheads="1"/>
          </p:cNvSpPr>
          <p:nvPr/>
        </p:nvSpPr>
        <p:spPr bwMode="auto">
          <a:xfrm>
            <a:off x="441325" y="5821363"/>
            <a:ext cx="7867650" cy="915987"/>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CC"/>
                </a:solidFill>
              </a:rPr>
              <a:t>Laser power</a:t>
            </a:r>
            <a:r>
              <a:rPr lang="en-US" b="1">
                <a:solidFill>
                  <a:srgbClr val="000000"/>
                </a:solidFill>
              </a:rPr>
              <a:t> delivered to the target front surface </a:t>
            </a:r>
            <a:r>
              <a:rPr lang="en-US" b="1">
                <a:solidFill>
                  <a:srgbClr val="0000CC"/>
                </a:solidFill>
              </a:rPr>
              <a:t>is more important</a:t>
            </a:r>
            <a:r>
              <a:rPr lang="en-US" b="1">
                <a:solidFill>
                  <a:srgbClr val="000000"/>
                </a:solidFill>
              </a:rPr>
              <a:t> for </a:t>
            </a:r>
          </a:p>
          <a:p>
            <a:pPr fontAlgn="base">
              <a:spcBef>
                <a:spcPct val="0"/>
              </a:spcBef>
              <a:spcAft>
                <a:spcPct val="0"/>
              </a:spcAft>
            </a:pPr>
            <a:r>
              <a:rPr lang="en-US" b="1">
                <a:solidFill>
                  <a:srgbClr val="000000"/>
                </a:solidFill>
              </a:rPr>
              <a:t>the heating of the deep-lying matter, instead of the focusing intensity </a:t>
            </a:r>
          </a:p>
          <a:p>
            <a:pPr fontAlgn="base">
              <a:spcBef>
                <a:spcPct val="0"/>
              </a:spcBef>
              <a:spcAft>
                <a:spcPct val="0"/>
              </a:spcAft>
            </a:pPr>
            <a:r>
              <a:rPr lang="en-US" b="1">
                <a:solidFill>
                  <a:srgbClr val="000000"/>
                </a:solidFill>
              </a:rPr>
              <a:t>(at least in the case of mass-limited target)</a:t>
            </a:r>
            <a:endParaRPr lang="ru-RU" b="1">
              <a:solidFill>
                <a:srgbClr val="000000"/>
              </a:solidFill>
            </a:endParaRPr>
          </a:p>
        </p:txBody>
      </p:sp>
      <p:pic>
        <p:nvPicPr>
          <p:cNvPr id="16392" name="Picture 13" descr="exp17-nosimul"/>
          <p:cNvPicPr>
            <a:picLocks noChangeAspect="1" noChangeArrowheads="1"/>
          </p:cNvPicPr>
          <p:nvPr/>
        </p:nvPicPr>
        <p:blipFill>
          <a:blip r:embed="rId3" cstate="email">
            <a:lum bright="-6000" contrast="12000"/>
          </a:blip>
          <a:srcRect/>
          <a:stretch>
            <a:fillRect/>
          </a:stretch>
        </p:blipFill>
        <p:spPr bwMode="auto">
          <a:xfrm>
            <a:off x="0" y="1554163"/>
            <a:ext cx="4587875" cy="3679825"/>
          </a:xfrm>
          <a:prstGeom prst="rect">
            <a:avLst/>
          </a:prstGeom>
          <a:noFill/>
          <a:ln w="9525">
            <a:noFill/>
            <a:miter lim="800000"/>
            <a:headEnd/>
            <a:tailEnd/>
          </a:ln>
        </p:spPr>
      </p:pic>
      <p:pic>
        <p:nvPicPr>
          <p:cNvPr id="22542" name="Picture 14" descr="exp17-full"/>
          <p:cNvPicPr>
            <a:picLocks noChangeAspect="1" noChangeArrowheads="1"/>
          </p:cNvPicPr>
          <p:nvPr/>
        </p:nvPicPr>
        <p:blipFill>
          <a:blip r:embed="rId4" cstate="email">
            <a:lum bright="-6000" contrast="12000"/>
          </a:blip>
          <a:srcRect/>
          <a:stretch>
            <a:fillRect/>
          </a:stretch>
        </p:blipFill>
        <p:spPr bwMode="auto">
          <a:xfrm>
            <a:off x="0" y="1552575"/>
            <a:ext cx="4664075" cy="3681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2537"/>
                                        </p:tgtEl>
                                        <p:attrNameLst>
                                          <p:attrName>style.visibility</p:attrName>
                                        </p:attrNameLst>
                                      </p:cBhvr>
                                      <p:to>
                                        <p:strVal val="visible"/>
                                      </p:to>
                                    </p:set>
                                    <p:animEffect transition="in" filter="blinds(horizontal)">
                                      <p:cBhvr>
                                        <p:cTn id="11" dur="500"/>
                                        <p:tgtEl>
                                          <p:spTgt spid="22537"/>
                                        </p:tgtEl>
                                      </p:cBhvr>
                                    </p:animEffect>
                                  </p:childTnLst>
                                </p:cTn>
                              </p:par>
                              <p:par>
                                <p:cTn id="12" presetID="3" presetClass="entr" presetSubtype="10" fill="hold" nodeType="withEffect">
                                  <p:stCondLst>
                                    <p:cond delay="0"/>
                                  </p:stCondLst>
                                  <p:childTnLst>
                                    <p:set>
                                      <p:cBhvr>
                                        <p:cTn id="13" dur="1" fill="hold">
                                          <p:stCondLst>
                                            <p:cond delay="0"/>
                                          </p:stCondLst>
                                        </p:cTn>
                                        <p:tgtEl>
                                          <p:spTgt spid="22543"/>
                                        </p:tgtEl>
                                        <p:attrNameLst>
                                          <p:attrName>style.visibility</p:attrName>
                                        </p:attrNameLst>
                                      </p:cBhvr>
                                      <p:to>
                                        <p:strVal val="visible"/>
                                      </p:to>
                                    </p:set>
                                    <p:animEffect transition="in" filter="blinds(horizontal)">
                                      <p:cBhvr>
                                        <p:cTn id="14" dur="500"/>
                                        <p:tgtEl>
                                          <p:spTgt spid="2254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Effect transition="in" filter="blinds(horizontal)">
                                      <p:cBhvr>
                                        <p:cTn id="19" dur="500"/>
                                        <p:tgtEl>
                                          <p:spTgt spid="2253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540"/>
                                        </p:tgtEl>
                                        <p:attrNameLst>
                                          <p:attrName>style.visibility</p:attrName>
                                        </p:attrNameLst>
                                      </p:cBhvr>
                                      <p:to>
                                        <p:strVal val="visible"/>
                                      </p:to>
                                    </p:set>
                                    <p:animEffect transition="in" filter="blinds(horizontal)">
                                      <p:cBhvr>
                                        <p:cTn id="22"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4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rafik 11"/>
          <p:cNvPicPr>
            <a:picLocks noChangeAspect="1" noChangeArrowheads="1"/>
          </p:cNvPicPr>
          <p:nvPr/>
        </p:nvPicPr>
        <p:blipFill>
          <a:blip r:embed="rId2" cstate="email">
            <a:lum bright="-6000" contrast="12000"/>
          </a:blip>
          <a:srcRect/>
          <a:stretch>
            <a:fillRect/>
          </a:stretch>
        </p:blipFill>
        <p:spPr bwMode="auto">
          <a:xfrm>
            <a:off x="4597400" y="1587500"/>
            <a:ext cx="4421188" cy="3311525"/>
          </a:xfrm>
          <a:prstGeom prst="rect">
            <a:avLst/>
          </a:prstGeom>
          <a:noFill/>
          <a:ln w="9525">
            <a:noFill/>
            <a:miter lim="800000"/>
            <a:headEnd/>
            <a:tailEnd/>
          </a:ln>
        </p:spPr>
      </p:pic>
      <p:pic>
        <p:nvPicPr>
          <p:cNvPr id="18435" name="Grafik 10"/>
          <p:cNvPicPr>
            <a:picLocks noChangeAspect="1" noChangeArrowheads="1"/>
          </p:cNvPicPr>
          <p:nvPr/>
        </p:nvPicPr>
        <p:blipFill>
          <a:blip r:embed="rId3" cstate="email"/>
          <a:srcRect/>
          <a:stretch>
            <a:fillRect/>
          </a:stretch>
        </p:blipFill>
        <p:spPr bwMode="auto">
          <a:xfrm>
            <a:off x="0" y="1955800"/>
            <a:ext cx="4360863" cy="2727325"/>
          </a:xfrm>
          <a:prstGeom prst="rect">
            <a:avLst/>
          </a:prstGeom>
          <a:noFill/>
          <a:ln w="9525">
            <a:noFill/>
            <a:miter lim="800000"/>
            <a:headEnd/>
            <a:tailEnd/>
          </a:ln>
        </p:spPr>
      </p:pic>
      <p:sp>
        <p:nvSpPr>
          <p:cNvPr id="33798" name="Rectangle 6"/>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fontAlgn="base">
              <a:spcBef>
                <a:spcPct val="0"/>
              </a:spcBef>
              <a:spcAft>
                <a:spcPct val="0"/>
              </a:spcAft>
              <a:defRPr/>
            </a:pPr>
            <a:r>
              <a:rPr lang="en-US" sz="2600" b="1">
                <a:solidFill>
                  <a:srgbClr val="5A0DAF"/>
                </a:solidFill>
                <a:effectLst>
                  <a:outerShdw blurRad="38100" dist="38100" dir="2700000" algn="tl">
                    <a:srgbClr val="000000"/>
                  </a:outerShdw>
                </a:effectLst>
                <a:latin typeface="Comic Sans MS" pitchFamily="66" charset="0"/>
              </a:rPr>
              <a:t>Hard X-rays data </a:t>
            </a:r>
            <a:endParaRPr lang="en-US" sz="2400" b="1">
              <a:solidFill>
                <a:srgbClr val="5A0DAF"/>
              </a:solidFill>
              <a:effectLst>
                <a:outerShdw blurRad="38100" dist="38100" dir="2700000" algn="tl">
                  <a:srgbClr val="000000"/>
                </a:outerShdw>
              </a:effectLst>
              <a:latin typeface="Comic Sans MS" pitchFamily="66" charset="0"/>
            </a:endParaRPr>
          </a:p>
        </p:txBody>
      </p:sp>
      <p:sp>
        <p:nvSpPr>
          <p:cNvPr id="18437" name="Text Box 7"/>
          <p:cNvSpPr txBox="1">
            <a:spLocks noChangeArrowheads="1"/>
          </p:cNvSpPr>
          <p:nvPr/>
        </p:nvSpPr>
        <p:spPr bwMode="auto">
          <a:xfrm>
            <a:off x="174625" y="1076325"/>
            <a:ext cx="4364038" cy="581025"/>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Estimations on hot electron energy spectra</a:t>
            </a:r>
          </a:p>
          <a:p>
            <a:pPr fontAlgn="base">
              <a:spcBef>
                <a:spcPct val="0"/>
              </a:spcBef>
              <a:spcAft>
                <a:spcPct val="0"/>
              </a:spcAft>
            </a:pPr>
            <a:r>
              <a:rPr lang="en-US" sz="1600" b="1">
                <a:solidFill>
                  <a:srgbClr val="000000"/>
                </a:solidFill>
              </a:rPr>
              <a:t>using bremstrahlung cannon data</a:t>
            </a:r>
            <a:endParaRPr lang="ru-RU" sz="1600" b="1">
              <a:solidFill>
                <a:srgbClr val="000000"/>
              </a:solidFill>
            </a:endParaRPr>
          </a:p>
        </p:txBody>
      </p:sp>
      <p:sp>
        <p:nvSpPr>
          <p:cNvPr id="33801" name="Text Box 9"/>
          <p:cNvSpPr txBox="1">
            <a:spLocks noChangeArrowheads="1"/>
          </p:cNvSpPr>
          <p:nvPr/>
        </p:nvSpPr>
        <p:spPr bwMode="auto">
          <a:xfrm>
            <a:off x="4540250" y="5748338"/>
            <a:ext cx="4051300" cy="9159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Hard X-ray data gives the </a:t>
            </a:r>
          </a:p>
          <a:p>
            <a:pPr fontAlgn="base">
              <a:spcBef>
                <a:spcPct val="0"/>
              </a:spcBef>
              <a:spcAft>
                <a:spcPct val="0"/>
              </a:spcAft>
            </a:pPr>
            <a:r>
              <a:rPr lang="en-US" b="1">
                <a:solidFill>
                  <a:srgbClr val="000000"/>
                </a:solidFill>
              </a:rPr>
              <a:t>temperature of hot electron tail </a:t>
            </a:r>
          </a:p>
          <a:p>
            <a:pPr fontAlgn="base">
              <a:spcBef>
                <a:spcPct val="0"/>
              </a:spcBef>
              <a:spcAft>
                <a:spcPct val="0"/>
              </a:spcAft>
            </a:pPr>
            <a:r>
              <a:rPr lang="en-US" b="1">
                <a:solidFill>
                  <a:srgbClr val="CC0000"/>
                </a:solidFill>
              </a:rPr>
              <a:t>of ~2 MeV (as expected)</a:t>
            </a:r>
          </a:p>
        </p:txBody>
      </p:sp>
      <p:sp>
        <p:nvSpPr>
          <p:cNvPr id="33802" name="Text Box 10"/>
          <p:cNvSpPr txBox="1">
            <a:spLocks noChangeArrowheads="1"/>
          </p:cNvSpPr>
          <p:nvPr/>
        </p:nvSpPr>
        <p:spPr bwMode="auto">
          <a:xfrm>
            <a:off x="276225" y="4973638"/>
            <a:ext cx="3927475" cy="581025"/>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Stopping power of cold Ti  for 2 MeV e</a:t>
            </a:r>
            <a:r>
              <a:rPr lang="en-US" sz="1600" b="1" baseline="30000">
                <a:solidFill>
                  <a:srgbClr val="000000"/>
                </a:solidFill>
              </a:rPr>
              <a:t>-</a:t>
            </a:r>
          </a:p>
          <a:p>
            <a:pPr fontAlgn="base">
              <a:spcBef>
                <a:spcPct val="0"/>
              </a:spcBef>
              <a:spcAft>
                <a:spcPct val="0"/>
              </a:spcAft>
            </a:pPr>
            <a:r>
              <a:rPr lang="en-US" sz="1600" b="1">
                <a:solidFill>
                  <a:srgbClr val="000000"/>
                </a:solidFill>
              </a:rPr>
              <a:t>is of </a:t>
            </a:r>
            <a:r>
              <a:rPr lang="en-US" sz="1600" b="1">
                <a:solidFill>
                  <a:srgbClr val="CC0000"/>
                </a:solidFill>
              </a:rPr>
              <a:t>~0.6 MeV/mm</a:t>
            </a:r>
          </a:p>
        </p:txBody>
      </p:sp>
      <p:sp>
        <p:nvSpPr>
          <p:cNvPr id="33803" name="Text Box 11"/>
          <p:cNvSpPr txBox="1">
            <a:spLocks noChangeArrowheads="1"/>
          </p:cNvSpPr>
          <p:nvPr/>
        </p:nvSpPr>
        <p:spPr bwMode="auto">
          <a:xfrm>
            <a:off x="276225" y="5726113"/>
            <a:ext cx="3244850" cy="915987"/>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rPr>
              <a:t>The stopping range </a:t>
            </a:r>
            <a:r>
              <a:rPr lang="en-US" b="1">
                <a:solidFill>
                  <a:srgbClr val="CC0000"/>
                </a:solidFill>
              </a:rPr>
              <a:t>of 3 mm</a:t>
            </a:r>
            <a:endParaRPr lang="en-US" b="1">
              <a:solidFill>
                <a:srgbClr val="000000"/>
              </a:solidFill>
            </a:endParaRPr>
          </a:p>
          <a:p>
            <a:pPr fontAlgn="base">
              <a:spcBef>
                <a:spcPct val="0"/>
              </a:spcBef>
              <a:spcAft>
                <a:spcPct val="0"/>
              </a:spcAft>
            </a:pPr>
            <a:r>
              <a:rPr lang="en-US" b="1">
                <a:solidFill>
                  <a:srgbClr val="000000"/>
                </a:solidFill>
              </a:rPr>
              <a:t>was expected due to</a:t>
            </a:r>
          </a:p>
          <a:p>
            <a:pPr fontAlgn="base">
              <a:spcBef>
                <a:spcPct val="0"/>
              </a:spcBef>
              <a:spcAft>
                <a:spcPct val="0"/>
              </a:spcAft>
            </a:pPr>
            <a:r>
              <a:rPr lang="en-US" b="1">
                <a:solidFill>
                  <a:srgbClr val="000000"/>
                </a:solidFill>
              </a:rPr>
              <a:t>collisional losses in cold Ti</a:t>
            </a:r>
            <a:endParaRPr lang="ru-RU" b="1">
              <a:solidFill>
                <a:srgbClr val="000000"/>
              </a:solidFill>
            </a:endParaRPr>
          </a:p>
        </p:txBody>
      </p:sp>
      <p:sp>
        <p:nvSpPr>
          <p:cNvPr id="33804" name="Text Box 12"/>
          <p:cNvSpPr txBox="1">
            <a:spLocks noChangeArrowheads="1"/>
          </p:cNvSpPr>
          <p:nvPr/>
        </p:nvSpPr>
        <p:spPr bwMode="auto">
          <a:xfrm>
            <a:off x="4543425" y="4976813"/>
            <a:ext cx="4397375" cy="641350"/>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5A0DAF"/>
                </a:solidFill>
              </a:rPr>
              <a:t>T</a:t>
            </a:r>
            <a:r>
              <a:rPr lang="en-US" b="1" baseline="-25000">
                <a:solidFill>
                  <a:srgbClr val="5A0DAF"/>
                </a:solidFill>
              </a:rPr>
              <a:t>hot</a:t>
            </a:r>
            <a:r>
              <a:rPr lang="en-US" b="1">
                <a:solidFill>
                  <a:srgbClr val="000000"/>
                </a:solidFill>
              </a:rPr>
              <a:t> measured with tight laser focusing</a:t>
            </a:r>
          </a:p>
          <a:p>
            <a:pPr fontAlgn="base">
              <a:spcBef>
                <a:spcPct val="0"/>
              </a:spcBef>
              <a:spcAft>
                <a:spcPct val="0"/>
              </a:spcAft>
            </a:pPr>
            <a:r>
              <a:rPr lang="en-US" b="1">
                <a:solidFill>
                  <a:srgbClr val="000000"/>
                </a:solidFill>
              </a:rPr>
              <a:t>follows Beg’s scaling law</a:t>
            </a:r>
            <a:endParaRPr lang="ru-RU" b="1">
              <a:solidFill>
                <a:srgbClr val="000000"/>
              </a:solidFill>
            </a:endParaRPr>
          </a:p>
        </p:txBody>
      </p:sp>
      <p:sp>
        <p:nvSpPr>
          <p:cNvPr id="33805" name="AutoShape 13"/>
          <p:cNvSpPr>
            <a:spLocks noChangeArrowheads="1"/>
          </p:cNvSpPr>
          <p:nvPr/>
        </p:nvSpPr>
        <p:spPr bwMode="auto">
          <a:xfrm rot="-9737501">
            <a:off x="3886200" y="5791200"/>
            <a:ext cx="381000" cy="304800"/>
          </a:xfrm>
          <a:custGeom>
            <a:avLst/>
            <a:gdLst>
              <a:gd name="T0" fmla="*/ 57876472 w 21600"/>
              <a:gd name="T1" fmla="*/ 0 h 21600"/>
              <a:gd name="T2" fmla="*/ 0 w 21600"/>
              <a:gd name="T3" fmla="*/ 30346399 h 21600"/>
              <a:gd name="T4" fmla="*/ 57876472 w 21600"/>
              <a:gd name="T5" fmla="*/ 60692798 h 21600"/>
              <a:gd name="T6" fmla="*/ 118540664 w 21600"/>
              <a:gd name="T7" fmla="*/ 30346399 h 21600"/>
              <a:gd name="T8" fmla="*/ 17694720 60000 65536"/>
              <a:gd name="T9" fmla="*/ 11796480 60000 65536"/>
              <a:gd name="T10" fmla="*/ 5898240 60000 65536"/>
              <a:gd name="T11" fmla="*/ 0 60000 65536"/>
              <a:gd name="T12" fmla="*/ 3375 w 21600"/>
              <a:gd name="T13" fmla="*/ 4385 h 21600"/>
              <a:gd name="T14" fmla="*/ 15034 w 21600"/>
              <a:gd name="T15" fmla="*/ 17215 h 21600"/>
            </a:gdLst>
            <a:ahLst/>
            <a:cxnLst>
              <a:cxn ang="T8">
                <a:pos x="T0" y="T1"/>
              </a:cxn>
              <a:cxn ang="T9">
                <a:pos x="T2" y="T3"/>
              </a:cxn>
              <a:cxn ang="T10">
                <a:pos x="T4" y="T5"/>
              </a:cxn>
              <a:cxn ang="T11">
                <a:pos x="T6" y="T7"/>
              </a:cxn>
            </a:cxnLst>
            <a:rect l="T12" t="T13" r="T14" b="T15"/>
            <a:pathLst>
              <a:path w="21600" h="21600">
                <a:moveTo>
                  <a:pt x="10546" y="0"/>
                </a:moveTo>
                <a:lnTo>
                  <a:pt x="10546" y="4385"/>
                </a:lnTo>
                <a:lnTo>
                  <a:pt x="3375" y="4385"/>
                </a:lnTo>
                <a:lnTo>
                  <a:pt x="3375" y="17215"/>
                </a:lnTo>
                <a:lnTo>
                  <a:pt x="10546" y="17215"/>
                </a:lnTo>
                <a:lnTo>
                  <a:pt x="10546" y="21600"/>
                </a:lnTo>
                <a:lnTo>
                  <a:pt x="21600" y="10800"/>
                </a:lnTo>
                <a:close/>
              </a:path>
              <a:path w="21600" h="21600">
                <a:moveTo>
                  <a:pt x="1350" y="4385"/>
                </a:moveTo>
                <a:lnTo>
                  <a:pt x="1350" y="17215"/>
                </a:lnTo>
                <a:lnTo>
                  <a:pt x="2700" y="17215"/>
                </a:lnTo>
                <a:lnTo>
                  <a:pt x="2700" y="4385"/>
                </a:lnTo>
                <a:close/>
              </a:path>
              <a:path w="21600" h="21600">
                <a:moveTo>
                  <a:pt x="0" y="4385"/>
                </a:moveTo>
                <a:lnTo>
                  <a:pt x="0" y="17215"/>
                </a:lnTo>
                <a:lnTo>
                  <a:pt x="675" y="17215"/>
                </a:lnTo>
                <a:lnTo>
                  <a:pt x="675" y="4385"/>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804"/>
                                        </p:tgtEl>
                                        <p:attrNameLst>
                                          <p:attrName>style.visibility</p:attrName>
                                        </p:attrNameLst>
                                      </p:cBhvr>
                                      <p:to>
                                        <p:strVal val="visible"/>
                                      </p:to>
                                    </p:set>
                                    <p:animEffect transition="in" filter="blinds(horizontal)">
                                      <p:cBhvr>
                                        <p:cTn id="7" dur="500"/>
                                        <p:tgtEl>
                                          <p:spTgt spid="338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01"/>
                                        </p:tgtEl>
                                        <p:attrNameLst>
                                          <p:attrName>style.visibility</p:attrName>
                                        </p:attrNameLst>
                                      </p:cBhvr>
                                      <p:to>
                                        <p:strVal val="visible"/>
                                      </p:to>
                                    </p:set>
                                    <p:animEffect transition="in" filter="blinds(horizontal)">
                                      <p:cBhvr>
                                        <p:cTn id="10" dur="500"/>
                                        <p:tgtEl>
                                          <p:spTgt spid="3380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802"/>
                                        </p:tgtEl>
                                        <p:attrNameLst>
                                          <p:attrName>style.visibility</p:attrName>
                                        </p:attrNameLst>
                                      </p:cBhvr>
                                      <p:to>
                                        <p:strVal val="visible"/>
                                      </p:to>
                                    </p:set>
                                    <p:animEffect transition="in" filter="blinds(horizontal)">
                                      <p:cBhvr>
                                        <p:cTn id="15" dur="500"/>
                                        <p:tgtEl>
                                          <p:spTgt spid="3380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3803"/>
                                        </p:tgtEl>
                                        <p:attrNameLst>
                                          <p:attrName>style.visibility</p:attrName>
                                        </p:attrNameLst>
                                      </p:cBhvr>
                                      <p:to>
                                        <p:strVal val="visible"/>
                                      </p:to>
                                    </p:set>
                                    <p:animEffect transition="in" filter="blinds(horizontal)">
                                      <p:cBhvr>
                                        <p:cTn id="18" dur="500"/>
                                        <p:tgtEl>
                                          <p:spTgt spid="3380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3805"/>
                                        </p:tgtEl>
                                        <p:attrNameLst>
                                          <p:attrName>style.visibility</p:attrName>
                                        </p:attrNameLst>
                                      </p:cBhvr>
                                      <p:to>
                                        <p:strVal val="visible"/>
                                      </p:to>
                                    </p:set>
                                    <p:animEffect transition="in" filter="blinds(horizontal)">
                                      <p:cBhvr>
                                        <p:cTn id="21" dur="500"/>
                                        <p:tgtEl>
                                          <p:spTgt spid="33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p:bldP spid="33802" grpId="0"/>
      <p:bldP spid="33803" grpId="0"/>
      <p:bldP spid="33804" grpId="0"/>
      <p:bldP spid="3380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83820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24" tIns="45713" rIns="91424" bIns="45713" anchor="ctr"/>
          <a:lstStyle/>
          <a:p>
            <a:pPr algn="ctr" defTabSz="914323">
              <a:defRPr/>
            </a:pPr>
            <a:r>
              <a:rPr lang="en-US" sz="2400" b="1" dirty="0" smtClean="0">
                <a:solidFill>
                  <a:srgbClr val="5A0DAF"/>
                </a:solidFill>
                <a:effectLst>
                  <a:outerShdw blurRad="38100" dist="38100" dir="2700000" algn="tl">
                    <a:srgbClr val="000000"/>
                  </a:outerShdw>
                </a:effectLst>
                <a:latin typeface="Comic Sans MS" pitchFamily="66" charset="0"/>
              </a:rPr>
              <a:t>X-ray spectroscopy studies of solid-density PW plasma </a:t>
            </a:r>
            <a:endParaRPr lang="en-US" sz="2400" b="1" dirty="0">
              <a:solidFill>
                <a:srgbClr val="5A0DAF"/>
              </a:solidFill>
              <a:effectLst>
                <a:outerShdw blurRad="38100" dist="38100" dir="2700000" algn="tl">
                  <a:srgbClr val="000000"/>
                </a:outerShdw>
              </a:effectLst>
              <a:latin typeface="Comic Sans MS" pitchFamily="66" charset="0"/>
            </a:endParaRPr>
          </a:p>
        </p:txBody>
      </p:sp>
      <p:pic>
        <p:nvPicPr>
          <p:cNvPr id="13" name="Рисунок 12" descr="JETPL-fig1.jpg"/>
          <p:cNvPicPr>
            <a:picLocks noChangeAspect="1"/>
          </p:cNvPicPr>
          <p:nvPr/>
        </p:nvPicPr>
        <p:blipFill>
          <a:blip r:embed="rId2" cstate="email"/>
          <a:stretch>
            <a:fillRect/>
          </a:stretch>
        </p:blipFill>
        <p:spPr>
          <a:xfrm>
            <a:off x="1652606" y="1354812"/>
            <a:ext cx="6184392" cy="3313176"/>
          </a:xfrm>
          <a:prstGeom prst="rect">
            <a:avLst/>
          </a:prstGeom>
        </p:spPr>
      </p:pic>
      <p:sp>
        <p:nvSpPr>
          <p:cNvPr id="14" name="TextBox 13"/>
          <p:cNvSpPr txBox="1"/>
          <p:nvPr/>
        </p:nvSpPr>
        <p:spPr>
          <a:xfrm>
            <a:off x="806401" y="5148001"/>
            <a:ext cx="8015303" cy="1692757"/>
          </a:xfrm>
          <a:prstGeom prst="rect">
            <a:avLst/>
          </a:prstGeom>
          <a:noFill/>
        </p:spPr>
        <p:txBody>
          <a:bodyPr wrap="none" lIns="91424" tIns="45713" rIns="91424" bIns="45713" rtlCol="0">
            <a:spAutoFit/>
          </a:bodyPr>
          <a:lstStyle/>
          <a:p>
            <a:pPr defTabSz="914323"/>
            <a:r>
              <a:rPr lang="en-US" sz="2000" b="1" dirty="0">
                <a:solidFill>
                  <a:srgbClr val="000000"/>
                </a:solidFill>
                <a:latin typeface="Arial" charset="0"/>
              </a:rPr>
              <a:t>Experiment @ Vulcan PW: </a:t>
            </a:r>
            <a:r>
              <a:rPr lang="en-US" sz="2000" b="1" dirty="0">
                <a:solidFill>
                  <a:srgbClr val="C00000"/>
                </a:solidFill>
                <a:latin typeface="Arial" charset="0"/>
              </a:rPr>
              <a:t>5e20 W/cm2, 600J @1ps, </a:t>
            </a:r>
          </a:p>
          <a:p>
            <a:pPr defTabSz="914323"/>
            <a:r>
              <a:rPr lang="en-US" sz="2000" b="1" dirty="0">
                <a:solidFill>
                  <a:srgbClr val="C00000"/>
                </a:solidFill>
                <a:latin typeface="Arial" charset="0"/>
              </a:rPr>
              <a:t>OPCPA + plasma mirror to ensure ultra high pulse contrast</a:t>
            </a:r>
          </a:p>
          <a:p>
            <a:pPr defTabSz="914323"/>
            <a:endParaRPr lang="en-US" sz="2000" b="1" dirty="0">
              <a:solidFill>
                <a:srgbClr val="C00000"/>
              </a:solidFill>
              <a:latin typeface="Arial" charset="0"/>
            </a:endParaRPr>
          </a:p>
          <a:p>
            <a:pPr defTabSz="914323"/>
            <a:r>
              <a:rPr lang="en-US" sz="2000" b="1" dirty="0">
                <a:solidFill>
                  <a:srgbClr val="000000"/>
                </a:solidFill>
                <a:latin typeface="Arial" charset="0"/>
              </a:rPr>
              <a:t>Combination of 3 FSSRs at each side aligned </a:t>
            </a:r>
            <a:r>
              <a:rPr lang="en-US" sz="2000" b="1" u="sng" dirty="0">
                <a:solidFill>
                  <a:srgbClr val="000000"/>
                </a:solidFill>
                <a:latin typeface="Arial" charset="0"/>
              </a:rPr>
              <a:t>at merged bands</a:t>
            </a:r>
          </a:p>
          <a:p>
            <a:pPr defTabSz="914323"/>
            <a:r>
              <a:rPr lang="en-US" sz="2000" b="1" dirty="0">
                <a:solidFill>
                  <a:srgbClr val="000000"/>
                </a:solidFill>
                <a:latin typeface="Arial" charset="0"/>
              </a:rPr>
              <a:t>in order to cross-calibrate and combine the spectra.</a:t>
            </a:r>
          </a:p>
        </p:txBody>
      </p:sp>
      <p:pic>
        <p:nvPicPr>
          <p:cNvPr id="15" name="Рисунок 14" descr="RAL2016-exp-scheme-present..jpg"/>
          <p:cNvPicPr>
            <a:picLocks noChangeAspect="1"/>
          </p:cNvPicPr>
          <p:nvPr/>
        </p:nvPicPr>
        <p:blipFill>
          <a:blip r:embed="rId3" cstate="email"/>
          <a:stretch>
            <a:fillRect/>
          </a:stretch>
        </p:blipFill>
        <p:spPr>
          <a:xfrm>
            <a:off x="243440" y="986400"/>
            <a:ext cx="8735441" cy="3889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linds(horizontal)">
                                      <p:cBhvr>
                                        <p:cTn id="10" dur="500"/>
                                        <p:tgtEl>
                                          <p:spTgt spid="1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blinds(horizontal)">
                                      <p:cBhvr>
                                        <p:cTn id="13" dur="500"/>
                                        <p:tgtEl>
                                          <p:spTgt spid="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blinds(horizontal)">
                                      <p:cBhvr>
                                        <p:cTn id="18" dur="500"/>
                                        <p:tgtEl>
                                          <p:spTgt spid="14">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blinds(horizontal)">
                                      <p:cBhvr>
                                        <p:cTn id="2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4012</TotalTime>
  <Words>4467</Words>
  <Application>Microsoft Office PowerPoint</Application>
  <PresentationFormat>Экран (4:3)</PresentationFormat>
  <Paragraphs>795</Paragraphs>
  <Slides>82</Slides>
  <Notes>8</Notes>
  <HiddenSlides>0</HiddenSlides>
  <MMClips>0</MMClips>
  <ScaleCrop>false</ScaleCrop>
  <HeadingPairs>
    <vt:vector size="6" baseType="variant">
      <vt:variant>
        <vt:lpstr>Тема</vt:lpstr>
      </vt:variant>
      <vt:variant>
        <vt:i4>6</vt:i4>
      </vt:variant>
      <vt:variant>
        <vt:lpstr>Внедренные серверы OLE</vt:lpstr>
      </vt:variant>
      <vt:variant>
        <vt:i4>3</vt:i4>
      </vt:variant>
      <vt:variant>
        <vt:lpstr>Заголовки слайдов</vt:lpstr>
      </vt:variant>
      <vt:variant>
        <vt:i4>82</vt:i4>
      </vt:variant>
    </vt:vector>
  </HeadingPairs>
  <TitlesOfParts>
    <vt:vector size="91" baseType="lpstr">
      <vt:lpstr>Тема Office</vt:lpstr>
      <vt:lpstr>Оформление по умолчанию</vt:lpstr>
      <vt:lpstr>1_Тема Office</vt:lpstr>
      <vt:lpstr>2_Тема Office</vt:lpstr>
      <vt:lpstr>3_Тема Office</vt:lpstr>
      <vt:lpstr>4_Тема Office</vt:lpstr>
      <vt:lpstr>Формула</vt:lpstr>
      <vt:lpstr>Equation</vt:lpstr>
      <vt:lpstr>Graph</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Sergey Pikuz</dc:creator>
  <cp:lastModifiedBy>Gadzhiev</cp:lastModifiedBy>
  <cp:revision>88</cp:revision>
  <dcterms:created xsi:type="dcterms:W3CDTF">2019-10-03T03:51:27Z</dcterms:created>
  <dcterms:modified xsi:type="dcterms:W3CDTF">2020-12-23T08:02:09Z</dcterms:modified>
</cp:coreProperties>
</file>