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1"/>
  </p:sldMasterIdLst>
  <p:sldIdLst>
    <p:sldId id="256" r:id="rId2"/>
    <p:sldId id="277" r:id="rId3"/>
    <p:sldId id="279" r:id="rId4"/>
    <p:sldId id="278" r:id="rId5"/>
    <p:sldId id="280" r:id="rId6"/>
    <p:sldId id="281" r:id="rId7"/>
    <p:sldId id="257" r:id="rId8"/>
    <p:sldId id="259" r:id="rId9"/>
    <p:sldId id="282" r:id="rId10"/>
    <p:sldId id="306" r:id="rId11"/>
    <p:sldId id="287" r:id="rId12"/>
    <p:sldId id="302" r:id="rId13"/>
    <p:sldId id="303" r:id="rId14"/>
    <p:sldId id="304" r:id="rId15"/>
    <p:sldId id="305" r:id="rId16"/>
    <p:sldId id="301" r:id="rId17"/>
    <p:sldId id="291" r:id="rId18"/>
    <p:sldId id="292" r:id="rId19"/>
    <p:sldId id="288" r:id="rId20"/>
    <p:sldId id="290" r:id="rId21"/>
    <p:sldId id="293" r:id="rId22"/>
    <p:sldId id="283" r:id="rId23"/>
    <p:sldId id="294" r:id="rId24"/>
    <p:sldId id="295" r:id="rId25"/>
    <p:sldId id="298" r:id="rId26"/>
    <p:sldId id="285" r:id="rId27"/>
    <p:sldId id="296" r:id="rId28"/>
    <p:sldId id="297" r:id="rId29"/>
    <p:sldId id="299" r:id="rId30"/>
    <p:sldId id="289" r:id="rId31"/>
    <p:sldId id="300" r:id="rId32"/>
    <p:sldId id="258" r:id="rId33"/>
    <p:sldId id="30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15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9631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318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D22F896-40B5-4ADD-8801-0D06FADFA09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61691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77650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22F896-40B5-4ADD-8801-0D06FADFA09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58944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2843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067238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5062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7467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2017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89002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68910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7399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36008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3076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42346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2/8/2022</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8571291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hyperlink" Target="mailto:krysina_82@mail.r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hyperlink" Target="mailto:krysina_82@mail.ru"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2828" y="1301490"/>
            <a:ext cx="8166713" cy="2262781"/>
          </a:xfrm>
        </p:spPr>
        <p:txBody>
          <a:bodyPr>
            <a:noAutofit/>
          </a:bodyPr>
          <a:lstStyle/>
          <a:p>
            <a:pPr algn="r"/>
            <a:r>
              <a:rPr lang="ru-RU" sz="3200" b="1" dirty="0" smtClean="0"/>
              <a:t>Синтез износостойких нитридных покрытий вакуумно-дуговым </a:t>
            </a:r>
            <a:br>
              <a:rPr lang="ru-RU" sz="3200" b="1" dirty="0" smtClean="0"/>
            </a:br>
            <a:r>
              <a:rPr lang="ru-RU" sz="3200" b="1" dirty="0" smtClean="0"/>
              <a:t>плазменно-</a:t>
            </a:r>
            <a:r>
              <a:rPr lang="ru-RU" sz="3200" b="1" dirty="0" err="1" smtClean="0"/>
              <a:t>ассистированным</a:t>
            </a:r>
            <a:r>
              <a:rPr lang="ru-RU" sz="3200" b="1" dirty="0" smtClean="0"/>
              <a:t> методом</a:t>
            </a:r>
            <a:endParaRPr lang="ru-RU" sz="3200" b="1" dirty="0"/>
          </a:p>
        </p:txBody>
      </p:sp>
      <p:sp>
        <p:nvSpPr>
          <p:cNvPr id="3" name="Подзаголовок 2"/>
          <p:cNvSpPr>
            <a:spLocks noGrp="1"/>
          </p:cNvSpPr>
          <p:nvPr>
            <p:ph type="subTitle" idx="1"/>
          </p:nvPr>
        </p:nvSpPr>
        <p:spPr>
          <a:xfrm>
            <a:off x="2405361" y="3684845"/>
            <a:ext cx="6154180" cy="1126283"/>
          </a:xfrm>
        </p:spPr>
        <p:txBody>
          <a:bodyPr>
            <a:noAutofit/>
          </a:bodyPr>
          <a:lstStyle/>
          <a:p>
            <a:pPr algn="r">
              <a:lnSpc>
                <a:spcPct val="120000"/>
              </a:lnSpc>
              <a:spcBef>
                <a:spcPts val="0"/>
              </a:spcBef>
            </a:pPr>
            <a:r>
              <a:rPr lang="ru-RU" sz="2000" b="1" u="sng" dirty="0" smtClean="0">
                <a:solidFill>
                  <a:schemeClr val="tx2">
                    <a:lumMod val="75000"/>
                  </a:schemeClr>
                </a:solidFill>
              </a:rPr>
              <a:t>О.В. Крысина</a:t>
            </a:r>
            <a:r>
              <a:rPr lang="en-US" sz="2000" b="1" dirty="0" smtClean="0">
                <a:solidFill>
                  <a:schemeClr val="tx2">
                    <a:lumMod val="75000"/>
                  </a:schemeClr>
                </a:solidFill>
              </a:rPr>
              <a:t>, </a:t>
            </a:r>
            <a:r>
              <a:rPr lang="ru-RU" sz="2000" b="1" dirty="0" smtClean="0">
                <a:solidFill>
                  <a:schemeClr val="tx2">
                    <a:lumMod val="75000"/>
                  </a:schemeClr>
                </a:solidFill>
              </a:rPr>
              <a:t>Н.Н. Коваль</a:t>
            </a:r>
            <a:r>
              <a:rPr lang="en-US" sz="2000" b="1" dirty="0" smtClean="0">
                <a:solidFill>
                  <a:schemeClr val="tx2">
                    <a:lumMod val="75000"/>
                  </a:schemeClr>
                </a:solidFill>
              </a:rPr>
              <a:t>, </a:t>
            </a:r>
            <a:r>
              <a:rPr lang="ru-RU" sz="2000" b="1" dirty="0">
                <a:solidFill>
                  <a:schemeClr val="tx2">
                    <a:lumMod val="75000"/>
                  </a:schemeClr>
                </a:solidFill>
              </a:rPr>
              <a:t>Ю.Ф. </a:t>
            </a:r>
            <a:r>
              <a:rPr lang="ru-RU" sz="2000" b="1" dirty="0" smtClean="0">
                <a:solidFill>
                  <a:schemeClr val="tx2">
                    <a:lumMod val="75000"/>
                  </a:schemeClr>
                </a:solidFill>
              </a:rPr>
              <a:t>Иванов, </a:t>
            </a:r>
          </a:p>
          <a:p>
            <a:pPr algn="r">
              <a:lnSpc>
                <a:spcPct val="120000"/>
              </a:lnSpc>
              <a:spcBef>
                <a:spcPts val="0"/>
              </a:spcBef>
            </a:pPr>
            <a:r>
              <a:rPr lang="ru-RU" sz="2000" b="1" dirty="0" smtClean="0">
                <a:solidFill>
                  <a:schemeClr val="tx2">
                    <a:lumMod val="75000"/>
                  </a:schemeClr>
                </a:solidFill>
              </a:rPr>
              <a:t>Н.А. Прокопенко, В.В. </a:t>
            </a:r>
            <a:r>
              <a:rPr lang="ru-RU" sz="2000" b="1" dirty="0" err="1" smtClean="0">
                <a:solidFill>
                  <a:schemeClr val="tx2">
                    <a:lumMod val="75000"/>
                  </a:schemeClr>
                </a:solidFill>
              </a:rPr>
              <a:t>Шугуров</a:t>
            </a:r>
            <a:r>
              <a:rPr lang="ru-RU" sz="2000" b="1" dirty="0" smtClean="0">
                <a:solidFill>
                  <a:schemeClr val="tx2">
                    <a:lumMod val="75000"/>
                  </a:schemeClr>
                </a:solidFill>
              </a:rPr>
              <a:t>, </a:t>
            </a:r>
          </a:p>
          <a:p>
            <a:pPr algn="r">
              <a:lnSpc>
                <a:spcPct val="120000"/>
              </a:lnSpc>
              <a:spcBef>
                <a:spcPts val="0"/>
              </a:spcBef>
            </a:pPr>
            <a:r>
              <a:rPr lang="ru-RU" sz="2000" b="1" dirty="0" smtClean="0">
                <a:solidFill>
                  <a:schemeClr val="tx2">
                    <a:lumMod val="75000"/>
                  </a:schemeClr>
                </a:solidFill>
              </a:rPr>
              <a:t>Е.А. </a:t>
            </a:r>
            <a:r>
              <a:rPr lang="ru-RU" sz="2000" b="1" dirty="0" err="1" smtClean="0">
                <a:solidFill>
                  <a:schemeClr val="tx2">
                    <a:lumMod val="75000"/>
                  </a:schemeClr>
                </a:solidFill>
              </a:rPr>
              <a:t>Петрикова</a:t>
            </a:r>
            <a:r>
              <a:rPr lang="ru-RU" sz="2000" b="1" dirty="0" smtClean="0">
                <a:solidFill>
                  <a:schemeClr val="tx2">
                    <a:lumMod val="75000"/>
                  </a:schemeClr>
                </a:solidFill>
              </a:rPr>
              <a:t>, О.С. Толкачев</a:t>
            </a:r>
            <a:endParaRPr lang="ru-RU" sz="2000" b="1" dirty="0">
              <a:solidFill>
                <a:schemeClr val="tx2">
                  <a:lumMod val="75000"/>
                </a:schemeClr>
              </a:solidFill>
            </a:endParaRPr>
          </a:p>
        </p:txBody>
      </p:sp>
      <p:sp>
        <p:nvSpPr>
          <p:cNvPr id="4" name="Rectangle 168"/>
          <p:cNvSpPr>
            <a:spLocks noChangeArrowheads="1"/>
          </p:cNvSpPr>
          <p:nvPr/>
        </p:nvSpPr>
        <p:spPr bwMode="auto">
          <a:xfrm>
            <a:off x="852597" y="388331"/>
            <a:ext cx="506476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1500" b="1" dirty="0" smtClean="0"/>
              <a:t>Институт сильноточной электроники СО РАН</a:t>
            </a:r>
            <a:endParaRPr lang="es-UY" altLang="ru-RU" sz="1500" b="1" dirty="0"/>
          </a:p>
          <a:p>
            <a:pPr algn="ctr" eaLnBrk="1" hangingPunct="1"/>
            <a:endParaRPr lang="ru-RU" altLang="ru-RU" sz="1500" b="1" dirty="0"/>
          </a:p>
        </p:txBody>
      </p:sp>
      <p:graphicFrame>
        <p:nvGraphicFramePr>
          <p:cNvPr id="5" name="Object 138"/>
          <p:cNvGraphicFramePr>
            <a:graphicFrameLocks noChangeAspect="1"/>
          </p:cNvGraphicFramePr>
          <p:nvPr>
            <p:extLst>
              <p:ext uri="{D42A27DB-BD31-4B8C-83A1-F6EECF244321}">
                <p14:modId xmlns:p14="http://schemas.microsoft.com/office/powerpoint/2010/main" xmlns="" val="1122393585"/>
              </p:ext>
            </p:extLst>
          </p:nvPr>
        </p:nvGraphicFramePr>
        <p:xfrm>
          <a:off x="622410" y="145092"/>
          <a:ext cx="460375" cy="835025"/>
        </p:xfrm>
        <a:graphic>
          <a:graphicData uri="http://schemas.openxmlformats.org/presentationml/2006/ole">
            <p:oleObj spid="_x0000_s1119" name="CorelDRAW" r:id="rId3" imgW="1279080" imgH="2394000" progId="">
              <p:embed/>
            </p:oleObj>
          </a:graphicData>
        </a:graphic>
      </p:graphicFrame>
      <p:sp>
        <p:nvSpPr>
          <p:cNvPr id="6" name="Rectangle 171"/>
          <p:cNvSpPr>
            <a:spLocks noChangeArrowheads="1"/>
          </p:cNvSpPr>
          <p:nvPr/>
        </p:nvSpPr>
        <p:spPr bwMode="auto">
          <a:xfrm>
            <a:off x="2535738" y="5111392"/>
            <a:ext cx="6023803"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ru-RU" altLang="ru-RU" dirty="0" smtClean="0">
                <a:solidFill>
                  <a:schemeClr val="tx2"/>
                </a:solidFill>
              </a:rPr>
              <a:t>Лаборатория плазменной эмиссионной электроники</a:t>
            </a:r>
            <a:endParaRPr lang="es-UY" altLang="ru-RU" dirty="0">
              <a:solidFill>
                <a:schemeClr val="tx2"/>
              </a:solidFill>
            </a:endParaRPr>
          </a:p>
          <a:p>
            <a:pPr algn="r" eaLnBrk="1" hangingPunct="1"/>
            <a:r>
              <a:rPr lang="es-UY" altLang="ru-RU" dirty="0" smtClean="0">
                <a:solidFill>
                  <a:srgbClr val="0000FF"/>
                </a:solidFill>
                <a:hlinkClick r:id="rId4"/>
              </a:rPr>
              <a:t>krysina@</a:t>
            </a:r>
            <a:r>
              <a:rPr lang="en-US" altLang="ru-RU" dirty="0" err="1" smtClean="0">
                <a:solidFill>
                  <a:srgbClr val="0000FF"/>
                </a:solidFill>
                <a:hlinkClick r:id="rId4"/>
              </a:rPr>
              <a:t>opee.hcei.tsc</a:t>
            </a:r>
            <a:r>
              <a:rPr lang="es-UY" altLang="ru-RU" dirty="0" smtClean="0">
                <a:solidFill>
                  <a:srgbClr val="0000FF"/>
                </a:solidFill>
                <a:hlinkClick r:id="rId4"/>
              </a:rPr>
              <a:t>.ru</a:t>
            </a:r>
            <a:endParaRPr lang="ru-RU" altLang="ru-RU" dirty="0">
              <a:solidFill>
                <a:srgbClr val="0000FF"/>
              </a:solidFill>
            </a:endParaRPr>
          </a:p>
        </p:txBody>
      </p:sp>
      <p:sp>
        <p:nvSpPr>
          <p:cNvPr id="7" name="Text Box 10"/>
          <p:cNvSpPr txBox="1">
            <a:spLocks noChangeArrowheads="1"/>
          </p:cNvSpPr>
          <p:nvPr/>
        </p:nvSpPr>
        <p:spPr bwMode="auto">
          <a:xfrm>
            <a:off x="-215775" y="6057987"/>
            <a:ext cx="8775316"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ru-RU" sz="1300" b="1" dirty="0" smtClean="0"/>
              <a:t>Результаты получены  в рамках проекта РНФ</a:t>
            </a:r>
            <a:r>
              <a:rPr lang="en-US" sz="1300" b="1" dirty="0" smtClean="0"/>
              <a:t> </a:t>
            </a:r>
            <a:r>
              <a:rPr lang="ru-RU" sz="1300" b="1" dirty="0" smtClean="0"/>
              <a:t>№</a:t>
            </a:r>
            <a:r>
              <a:rPr lang="en-US" sz="1300" b="1" dirty="0" smtClean="0"/>
              <a:t> 18-79-10111</a:t>
            </a:r>
            <a:r>
              <a:rPr lang="ru-RU" sz="1300" b="1" dirty="0" smtClean="0"/>
              <a:t> </a:t>
            </a:r>
          </a:p>
          <a:p>
            <a:pPr algn="r"/>
            <a:r>
              <a:rPr lang="ru-RU" sz="1300" b="1" dirty="0" smtClean="0"/>
              <a:t>и </a:t>
            </a:r>
            <a:r>
              <a:rPr lang="ru-RU" sz="1300" b="1" dirty="0"/>
              <a:t>проекта РФФИ № </a:t>
            </a:r>
            <a:r>
              <a:rPr lang="ru-RU" sz="1300" b="1" dirty="0" smtClean="0"/>
              <a:t>18-48-700016-р_а</a:t>
            </a:r>
            <a:endParaRPr lang="ru-RU" sz="1300" b="1" dirty="0"/>
          </a:p>
        </p:txBody>
      </p:sp>
    </p:spTree>
    <p:extLst>
      <p:ext uri="{BB962C8B-B14F-4D97-AF65-F5344CB8AC3E}">
        <p14:creationId xmlns:p14="http://schemas.microsoft.com/office/powerpoint/2010/main" xmlns="" val="1198935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581133" y="243110"/>
            <a:ext cx="6589200" cy="1280890"/>
          </a:xfrm>
        </p:spPr>
        <p:txBody>
          <a:bodyPr>
            <a:normAutofit fontScale="90000"/>
          </a:bodyPr>
          <a:lstStyle/>
          <a:p>
            <a:r>
              <a:rPr lang="ru-RU" sz="3000" b="1" dirty="0"/>
              <a:t>Детали </a:t>
            </a:r>
            <a:r>
              <a:rPr lang="ru-RU" sz="3000" b="1" dirty="0" smtClean="0"/>
              <a:t>экспериментов</a:t>
            </a:r>
            <a:r>
              <a:rPr lang="en-US" sz="3000" b="1" dirty="0" smtClean="0"/>
              <a:t> </a:t>
            </a:r>
            <a:r>
              <a:rPr lang="ru-RU" sz="3000" b="1" dirty="0" smtClean="0"/>
              <a:t>по осаждению покрытий вакуумно-дуговым методом</a:t>
            </a:r>
            <a:endParaRPr lang="ru-RU" sz="3000" b="1" dirty="0"/>
          </a:p>
        </p:txBody>
      </p:sp>
      <p:sp>
        <p:nvSpPr>
          <p:cNvPr id="7" name="Объект 2"/>
          <p:cNvSpPr>
            <a:spLocks noGrp="1"/>
          </p:cNvSpPr>
          <p:nvPr>
            <p:ph idx="1"/>
          </p:nvPr>
        </p:nvSpPr>
        <p:spPr>
          <a:xfrm>
            <a:off x="1581133" y="1645058"/>
            <a:ext cx="7444334" cy="5212942"/>
          </a:xfrm>
        </p:spPr>
        <p:txBody>
          <a:bodyPr>
            <a:noAutofit/>
          </a:bodyPr>
          <a:lstStyle/>
          <a:p>
            <a:pPr marL="0" indent="0">
              <a:lnSpc>
                <a:spcPct val="110000"/>
              </a:lnSpc>
              <a:spcBef>
                <a:spcPts val="0"/>
              </a:spcBef>
              <a:buNone/>
            </a:pPr>
            <a:r>
              <a:rPr lang="ru-RU" b="1" u="sng" dirty="0" smtClean="0">
                <a:solidFill>
                  <a:srgbClr val="003399"/>
                </a:solidFill>
                <a:latin typeface="Arial" panose="020B0604020202020204" pitchFamily="34" charset="0"/>
                <a:cs typeface="Arial" panose="020B0604020202020204" pitchFamily="34" charset="0"/>
              </a:rPr>
              <a:t>Материал испаряемого катода: </a:t>
            </a:r>
          </a:p>
          <a:p>
            <a:pPr marL="0" indent="0">
              <a:lnSpc>
                <a:spcPct val="110000"/>
              </a:lnSpc>
              <a:spcBef>
                <a:spcPts val="0"/>
              </a:spcBef>
              <a:buNone/>
            </a:pPr>
            <a:r>
              <a:rPr lang="ru-RU" b="1" dirty="0" smtClean="0">
                <a:latin typeface="Arial" panose="020B0604020202020204" pitchFamily="34" charset="0"/>
                <a:cs typeface="Arial" panose="020B0604020202020204" pitchFamily="34" charset="0"/>
              </a:rPr>
              <a:t>Молибден (МЧ</a:t>
            </a:r>
            <a:r>
              <a:rPr lang="en-US" b="1" dirty="0" smtClean="0">
                <a:latin typeface="Arial" panose="020B0604020202020204" pitchFamily="34" charset="0"/>
                <a:cs typeface="Arial" panose="020B0604020202020204" pitchFamily="34" charset="0"/>
              </a:rPr>
              <a:t>; </a:t>
            </a:r>
            <a:r>
              <a:rPr lang="ru-RU" b="1" i="1" dirty="0" err="1">
                <a:latin typeface="Arial" panose="020B0604020202020204" pitchFamily="34" charset="0"/>
                <a:cs typeface="Arial" panose="020B0604020202020204" pitchFamily="34" charset="0"/>
              </a:rPr>
              <a:t>С</a:t>
            </a:r>
            <a:r>
              <a:rPr lang="ru-RU" b="1" i="1" baseline="-25000" dirty="0" err="1">
                <a:latin typeface="Arial" panose="020B0604020202020204" pitchFamily="34" charset="0"/>
                <a:cs typeface="Arial" panose="020B0604020202020204" pitchFamily="34" charset="0"/>
              </a:rPr>
              <a:t>Mo</a:t>
            </a:r>
            <a:r>
              <a:rPr lang="ru-RU" b="1" dirty="0">
                <a:latin typeface="Arial" panose="020B0604020202020204" pitchFamily="34" charset="0"/>
                <a:cs typeface="Arial" panose="020B0604020202020204" pitchFamily="34" charset="0"/>
              </a:rPr>
              <a:t> ≥ 99.96 %), </a:t>
            </a:r>
            <a:endParaRPr lang="ru-RU" b="1" dirty="0" smtClean="0">
              <a:latin typeface="Arial" panose="020B0604020202020204" pitchFamily="34" charset="0"/>
              <a:cs typeface="Arial" panose="020B0604020202020204" pitchFamily="34" charset="0"/>
            </a:endParaRPr>
          </a:p>
          <a:p>
            <a:pPr marL="0" indent="0">
              <a:lnSpc>
                <a:spcPct val="110000"/>
              </a:lnSpc>
              <a:spcBef>
                <a:spcPts val="0"/>
              </a:spcBef>
              <a:buNone/>
            </a:pPr>
            <a:r>
              <a:rPr lang="ru-RU" b="1" dirty="0" smtClean="0">
                <a:latin typeface="Arial" panose="020B0604020202020204" pitchFamily="34" charset="0"/>
                <a:cs typeface="Arial" panose="020B0604020202020204" pitchFamily="34" charset="0"/>
              </a:rPr>
              <a:t>ниобий </a:t>
            </a:r>
            <a:r>
              <a:rPr lang="ru-RU" b="1" dirty="0">
                <a:latin typeface="Arial" panose="020B0604020202020204" pitchFamily="34" charset="0"/>
                <a:cs typeface="Arial" panose="020B0604020202020204" pitchFamily="34" charset="0"/>
              </a:rPr>
              <a:t>(</a:t>
            </a:r>
            <a:r>
              <a:rPr lang="ru-RU" b="1" dirty="0" smtClean="0">
                <a:latin typeface="Arial" panose="020B0604020202020204" pitchFamily="34" charset="0"/>
                <a:cs typeface="Arial" panose="020B0604020202020204" pitchFamily="34" charset="0"/>
              </a:rPr>
              <a:t>НбШ-00</a:t>
            </a:r>
            <a:r>
              <a:rPr lang="en-US" b="1" dirty="0" smtClean="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99.8 </a:t>
            </a:r>
            <a:r>
              <a:rPr lang="ru-RU" b="1" dirty="0">
                <a:latin typeface="Arial" panose="020B0604020202020204" pitchFamily="34" charset="0"/>
                <a:cs typeface="Arial" panose="020B0604020202020204" pitchFamily="34" charset="0"/>
              </a:rPr>
              <a:t>вес</a:t>
            </a:r>
            <a:r>
              <a:rPr lang="ru-RU" b="1" dirty="0" smtClean="0">
                <a:latin typeface="Arial" panose="020B0604020202020204" pitchFamily="34" charset="0"/>
                <a:cs typeface="Arial" panose="020B0604020202020204" pitchFamily="34" charset="0"/>
              </a:rPr>
              <a:t>.%</a:t>
            </a:r>
            <a:r>
              <a:rPr lang="ru-RU" b="1" dirty="0" err="1" smtClean="0">
                <a:latin typeface="Arial" panose="020B0604020202020204" pitchFamily="34" charset="0"/>
                <a:cs typeface="Arial" panose="020B0604020202020204" pitchFamily="34" charset="0"/>
              </a:rPr>
              <a:t>Nb</a:t>
            </a:r>
            <a:r>
              <a:rPr lang="ru-RU" b="1" dirty="0" smtClean="0">
                <a:latin typeface="Arial" panose="020B0604020202020204" pitchFamily="34" charset="0"/>
                <a:cs typeface="Arial" panose="020B0604020202020204" pitchFamily="34" charset="0"/>
              </a:rPr>
              <a:t>), </a:t>
            </a:r>
          </a:p>
          <a:p>
            <a:pPr marL="0" indent="0">
              <a:lnSpc>
                <a:spcPct val="110000"/>
              </a:lnSpc>
              <a:spcBef>
                <a:spcPts val="0"/>
              </a:spcBef>
              <a:buNone/>
            </a:pPr>
            <a:r>
              <a:rPr lang="ru-RU" b="1" dirty="0" smtClean="0">
                <a:latin typeface="Arial" panose="020B0604020202020204" pitchFamily="34" charset="0"/>
                <a:cs typeface="Arial" panose="020B0604020202020204" pitchFamily="34" charset="0"/>
              </a:rPr>
              <a:t>цирконий (Э110</a:t>
            </a:r>
            <a:r>
              <a:rPr lang="en-US"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Zr-1 вес</a:t>
            </a:r>
            <a:r>
              <a:rPr lang="ru-RU" b="1" dirty="0" smtClean="0">
                <a:latin typeface="Arial" panose="020B0604020202020204" pitchFamily="34" charset="0"/>
                <a:cs typeface="Arial" panose="020B0604020202020204" pitchFamily="34" charset="0"/>
              </a:rPr>
              <a:t>.%</a:t>
            </a:r>
            <a:r>
              <a:rPr lang="ru-RU" b="1" dirty="0" err="1" smtClean="0">
                <a:latin typeface="Arial" panose="020B0604020202020204" pitchFamily="34" charset="0"/>
                <a:cs typeface="Arial" panose="020B0604020202020204" pitchFamily="34" charset="0"/>
              </a:rPr>
              <a:t>Nb</a:t>
            </a:r>
            <a:r>
              <a:rPr lang="ru-RU" b="1" dirty="0" smtClean="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pPr marL="0" indent="0">
              <a:lnSpc>
                <a:spcPct val="110000"/>
              </a:lnSpc>
              <a:spcBef>
                <a:spcPts val="0"/>
              </a:spcBef>
              <a:buNone/>
            </a:pPr>
            <a:endParaRPr lang="ru-RU" sz="1000" b="1" u="sng" dirty="0" smtClean="0">
              <a:solidFill>
                <a:srgbClr val="003399"/>
              </a:solidFill>
              <a:latin typeface="Arial" panose="020B0604020202020204" pitchFamily="34" charset="0"/>
              <a:cs typeface="Arial" panose="020B0604020202020204" pitchFamily="34" charset="0"/>
            </a:endParaRPr>
          </a:p>
          <a:p>
            <a:pPr marL="0" indent="0">
              <a:lnSpc>
                <a:spcPct val="110000"/>
              </a:lnSpc>
              <a:spcBef>
                <a:spcPts val="0"/>
              </a:spcBef>
              <a:buNone/>
            </a:pPr>
            <a:r>
              <a:rPr lang="ru-RU" b="1" u="sng" dirty="0" smtClean="0">
                <a:solidFill>
                  <a:srgbClr val="003399"/>
                </a:solidFill>
                <a:latin typeface="Arial" panose="020B0604020202020204" pitchFamily="34" charset="0"/>
                <a:cs typeface="Arial" panose="020B0604020202020204" pitchFamily="34" charset="0"/>
              </a:rPr>
              <a:t>Материал подложки: </a:t>
            </a:r>
          </a:p>
          <a:p>
            <a:pPr marL="0" indent="0">
              <a:lnSpc>
                <a:spcPct val="110000"/>
              </a:lnSpc>
              <a:spcBef>
                <a:spcPts val="0"/>
              </a:spcBef>
              <a:buNone/>
            </a:pPr>
            <a:r>
              <a:rPr lang="ru-RU" b="1" dirty="0" smtClean="0">
                <a:latin typeface="Arial" panose="020B0604020202020204" pitchFamily="34" charset="0"/>
                <a:cs typeface="Arial" panose="020B0604020202020204" pitchFamily="34" charset="0"/>
              </a:rPr>
              <a:t>твердый сплав ВК-8 (</a:t>
            </a:r>
            <a:r>
              <a:rPr lang="en-US" b="1" dirty="0">
                <a:latin typeface="Arial" panose="020B0604020202020204" pitchFamily="34" charset="0"/>
                <a:cs typeface="Arial" panose="020B0604020202020204" pitchFamily="34" charset="0"/>
              </a:rPr>
              <a:t>HV</a:t>
            </a:r>
            <a:r>
              <a:rPr lang="en-US" b="1" baseline="-25000" dirty="0">
                <a:latin typeface="Arial" panose="020B0604020202020204" pitchFamily="34" charset="0"/>
                <a:cs typeface="Arial" panose="020B0604020202020204" pitchFamily="34" charset="0"/>
              </a:rPr>
              <a:t>0.5</a:t>
            </a:r>
            <a:r>
              <a:rPr lang="en-US" b="1" dirty="0">
                <a:latin typeface="Arial" panose="020B0604020202020204" pitchFamily="34" charset="0"/>
                <a:cs typeface="Arial" panose="020B0604020202020204" pitchFamily="34" charset="0"/>
              </a:rPr>
              <a:t> =13.5 </a:t>
            </a:r>
            <a:r>
              <a:rPr lang="ru-RU" b="1" dirty="0">
                <a:latin typeface="Arial" panose="020B0604020202020204" pitchFamily="34" charset="0"/>
                <a:cs typeface="Arial" panose="020B0604020202020204" pitchFamily="34" charset="0"/>
              </a:rPr>
              <a:t>ГПа</a:t>
            </a:r>
            <a:r>
              <a:rPr lang="ru-RU" b="1" dirty="0" smtClean="0">
                <a:latin typeface="Arial" panose="020B0604020202020204" pitchFamily="34" charset="0"/>
                <a:cs typeface="Arial" panose="020B0604020202020204" pitchFamily="34" charset="0"/>
              </a:rPr>
              <a:t>);</a:t>
            </a:r>
          </a:p>
          <a:p>
            <a:pPr marL="0" indent="0">
              <a:lnSpc>
                <a:spcPct val="110000"/>
              </a:lnSpc>
              <a:spcBef>
                <a:spcPts val="0"/>
              </a:spcBef>
              <a:buNone/>
            </a:pPr>
            <a:endParaRPr lang="ru-RU" sz="1000" b="1" u="sng" dirty="0" smtClean="0">
              <a:solidFill>
                <a:srgbClr val="003399"/>
              </a:solidFill>
              <a:latin typeface="Arial" panose="020B0604020202020204" pitchFamily="34" charset="0"/>
              <a:cs typeface="Arial" panose="020B0604020202020204" pitchFamily="34" charset="0"/>
            </a:endParaRPr>
          </a:p>
          <a:p>
            <a:pPr marL="0" indent="0">
              <a:lnSpc>
                <a:spcPct val="110000"/>
              </a:lnSpc>
              <a:spcBef>
                <a:spcPts val="0"/>
              </a:spcBef>
              <a:buNone/>
            </a:pPr>
            <a:r>
              <a:rPr lang="ru-RU" b="1" u="sng" dirty="0" smtClean="0">
                <a:solidFill>
                  <a:srgbClr val="003399"/>
                </a:solidFill>
                <a:latin typeface="Arial" panose="020B0604020202020204" pitchFamily="34" charset="0"/>
                <a:cs typeface="Arial" panose="020B0604020202020204" pitchFamily="34" charset="0"/>
              </a:rPr>
              <a:t>Параметры режимов вакуумно-дугового осаждения:</a:t>
            </a:r>
          </a:p>
          <a:p>
            <a:pPr marL="0" indent="0">
              <a:lnSpc>
                <a:spcPct val="110000"/>
              </a:lnSpc>
              <a:spcBef>
                <a:spcPts val="0"/>
              </a:spcBef>
              <a:buNone/>
            </a:pPr>
            <a:r>
              <a:rPr lang="en-US" b="1" dirty="0" err="1" smtClean="0">
                <a:latin typeface="Arial" panose="020B0604020202020204" pitchFamily="34" charset="0"/>
                <a:cs typeface="Arial" panose="020B0604020202020204" pitchFamily="34" charset="0"/>
              </a:rPr>
              <a:t>Ar</a:t>
            </a:r>
            <a:r>
              <a:rPr lang="en-US" b="1" dirty="0" smtClean="0">
                <a:latin typeface="Arial" panose="020B0604020202020204" pitchFamily="34" charset="0"/>
                <a:cs typeface="Arial" panose="020B0604020202020204" pitchFamily="34" charset="0"/>
              </a:rPr>
              <a:t>/N</a:t>
            </a:r>
            <a:r>
              <a:rPr lang="en-US" b="1" baseline="-25000" dirty="0" smtClean="0">
                <a:latin typeface="Arial" panose="020B0604020202020204" pitchFamily="34" charset="0"/>
                <a:cs typeface="Arial" panose="020B0604020202020204" pitchFamily="34" charset="0"/>
              </a:rPr>
              <a:t>2</a:t>
            </a:r>
            <a:r>
              <a:rPr lang="ru-RU" b="1" dirty="0" smtClean="0">
                <a:latin typeface="Arial" panose="020B0604020202020204" pitchFamily="34" charset="0"/>
                <a:cs typeface="Arial" panose="020B0604020202020204" pitchFamily="34" charset="0"/>
              </a:rPr>
              <a:t>; р = 0,1-0,3 Па</a:t>
            </a:r>
            <a:r>
              <a:rPr lang="ru-RU" b="1" dirty="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р</a:t>
            </a:r>
            <a:r>
              <a:rPr lang="en-US" b="1" baseline="-25000" dirty="0" smtClean="0">
                <a:latin typeface="Arial" panose="020B0604020202020204" pitchFamily="34" charset="0"/>
                <a:cs typeface="Arial" panose="020B0604020202020204" pitchFamily="34" charset="0"/>
              </a:rPr>
              <a:t>N2</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a:t>
            </a:r>
            <a:r>
              <a:rPr lang="ru-RU" b="1" dirty="0" smtClean="0">
                <a:latin typeface="Arial" panose="020B0604020202020204" pitchFamily="34" charset="0"/>
                <a:cs typeface="Arial" panose="020B0604020202020204" pitchFamily="34" charset="0"/>
              </a:rPr>
              <a:t>0,</a:t>
            </a:r>
            <a:r>
              <a:rPr lang="en-US" b="1" dirty="0" smtClean="0">
                <a:latin typeface="Arial" panose="020B0604020202020204" pitchFamily="34" charset="0"/>
                <a:cs typeface="Arial" panose="020B0604020202020204" pitchFamily="34" charset="0"/>
              </a:rPr>
              <a:t>01-0,06</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Па</a:t>
            </a:r>
            <a:endParaRPr lang="ru-RU" b="1" dirty="0" smtClean="0">
              <a:latin typeface="Arial" panose="020B0604020202020204" pitchFamily="34" charset="0"/>
              <a:cs typeface="Arial" panose="020B0604020202020204" pitchFamily="34" charset="0"/>
            </a:endParaRPr>
          </a:p>
          <a:p>
            <a:pPr marL="0" indent="0">
              <a:lnSpc>
                <a:spcPct val="110000"/>
              </a:lnSpc>
              <a:spcBef>
                <a:spcPts val="0"/>
              </a:spcBef>
              <a:buNone/>
            </a:pPr>
            <a:r>
              <a:rPr lang="en-US" b="1" dirty="0" smtClean="0">
                <a:latin typeface="Arial" panose="020B0604020202020204" pitchFamily="34" charset="0"/>
                <a:cs typeface="Arial" panose="020B0604020202020204" pitchFamily="34" charset="0"/>
              </a:rPr>
              <a:t>I</a:t>
            </a:r>
            <a:r>
              <a:rPr lang="en-US" b="1" baseline="-25000" dirty="0" smtClean="0">
                <a:latin typeface="Arial" panose="020B0604020202020204" pitchFamily="34" charset="0"/>
                <a:cs typeface="Arial" panose="020B0604020202020204" pitchFamily="34" charset="0"/>
              </a:rPr>
              <a:t>d</a:t>
            </a:r>
            <a:r>
              <a:rPr lang="en-US" b="1" dirty="0" smtClean="0">
                <a:latin typeface="Arial" panose="020B0604020202020204" pitchFamily="34" charset="0"/>
                <a:cs typeface="Arial" panose="020B0604020202020204" pitchFamily="34" charset="0"/>
              </a:rPr>
              <a:t> = 90-150 A;</a:t>
            </a:r>
          </a:p>
          <a:p>
            <a:pPr marL="0" indent="0">
              <a:lnSpc>
                <a:spcPct val="110000"/>
              </a:lnSpc>
              <a:spcBef>
                <a:spcPts val="0"/>
              </a:spcBef>
              <a:buNone/>
            </a:pPr>
            <a:r>
              <a:rPr lang="en-US" b="1" dirty="0" err="1" smtClean="0">
                <a:latin typeface="Arial" panose="020B0604020202020204" pitchFamily="34" charset="0"/>
                <a:cs typeface="Arial" panose="020B0604020202020204" pitchFamily="34" charset="0"/>
              </a:rPr>
              <a:t>I</a:t>
            </a:r>
            <a:r>
              <a:rPr lang="en-US" b="1" baseline="-25000" dirty="0" err="1" smtClean="0">
                <a:latin typeface="Arial" panose="020B0604020202020204" pitchFamily="34" charset="0"/>
                <a:cs typeface="Arial" panose="020B0604020202020204" pitchFamily="34" charset="0"/>
              </a:rPr>
              <a:t>p</a:t>
            </a:r>
            <a:r>
              <a:rPr lang="en-US" b="1" dirty="0" smtClean="0">
                <a:latin typeface="Arial" panose="020B0604020202020204" pitchFamily="34" charset="0"/>
                <a:cs typeface="Arial" panose="020B0604020202020204" pitchFamily="34" charset="0"/>
              </a:rPr>
              <a:t> = 0</a:t>
            </a:r>
            <a:r>
              <a:rPr lang="ru-RU"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250 A</a:t>
            </a:r>
            <a:r>
              <a:rPr lang="ru-RU"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endParaRPr lang="ru-RU" b="1" dirty="0" smtClean="0">
              <a:latin typeface="Arial" panose="020B0604020202020204" pitchFamily="34" charset="0"/>
              <a:cs typeface="Arial" panose="020B0604020202020204" pitchFamily="34" charset="0"/>
            </a:endParaRPr>
          </a:p>
          <a:p>
            <a:pPr marL="0" indent="0">
              <a:lnSpc>
                <a:spcPct val="110000"/>
              </a:lnSpc>
              <a:spcBef>
                <a:spcPts val="0"/>
              </a:spcBef>
              <a:buNone/>
            </a:pPr>
            <a:r>
              <a:rPr lang="en-US" b="1" dirty="0" err="1" smtClean="0">
                <a:latin typeface="Arial" panose="020B0604020202020204" pitchFamily="34" charset="0"/>
                <a:cs typeface="Arial" panose="020B0604020202020204" pitchFamily="34" charset="0"/>
              </a:rPr>
              <a:t>U</a:t>
            </a:r>
            <a:r>
              <a:rPr lang="en-US" b="1" baseline="-25000" dirty="0" err="1" smtClean="0">
                <a:latin typeface="Arial" panose="020B0604020202020204" pitchFamily="34" charset="0"/>
                <a:cs typeface="Arial" panose="020B0604020202020204" pitchFamily="34" charset="0"/>
              </a:rPr>
              <a:t>b</a:t>
            </a:r>
            <a:r>
              <a:rPr lang="en-US" b="1" dirty="0" smtClean="0">
                <a:latin typeface="Arial" panose="020B0604020202020204" pitchFamily="34" charset="0"/>
                <a:cs typeface="Arial" panose="020B0604020202020204" pitchFamily="34" charset="0"/>
              </a:rPr>
              <a:t> = -(50-150) </a:t>
            </a:r>
            <a:r>
              <a:rPr lang="ru-RU" b="1" dirty="0" smtClean="0">
                <a:latin typeface="Arial" panose="020B0604020202020204" pitchFamily="34" charset="0"/>
                <a:cs typeface="Arial" panose="020B0604020202020204" pitchFamily="34" charset="0"/>
              </a:rPr>
              <a:t>В;</a:t>
            </a:r>
          </a:p>
          <a:p>
            <a:pPr marL="0" indent="0">
              <a:lnSpc>
                <a:spcPct val="110000"/>
              </a:lnSpc>
              <a:spcBef>
                <a:spcPts val="0"/>
              </a:spcBef>
              <a:buNone/>
            </a:pPr>
            <a:r>
              <a:rPr lang="ru-RU" b="1" dirty="0" smtClean="0">
                <a:latin typeface="Arial" panose="020B0604020202020204" pitchFamily="34" charset="0"/>
                <a:cs typeface="Arial" panose="020B0604020202020204" pitchFamily="34" charset="0"/>
              </a:rPr>
              <a:t>Позиции – центр камеры</a:t>
            </a:r>
            <a:endParaRPr lang="en-US" b="1" dirty="0" smtClean="0">
              <a:latin typeface="Arial" panose="020B0604020202020204" pitchFamily="34" charset="0"/>
              <a:cs typeface="Arial" panose="020B0604020202020204" pitchFamily="34" charset="0"/>
            </a:endParaRPr>
          </a:p>
          <a:p>
            <a:pPr marL="0" indent="0">
              <a:lnSpc>
                <a:spcPct val="110000"/>
              </a:lnSpc>
              <a:spcBef>
                <a:spcPts val="0"/>
              </a:spcBef>
              <a:buNone/>
            </a:pPr>
            <a:r>
              <a:rPr lang="ru-RU" b="1" u="sng" dirty="0" smtClean="0">
                <a:solidFill>
                  <a:srgbClr val="000099"/>
                </a:solidFill>
                <a:latin typeface="Arial" panose="020B0604020202020204" pitchFamily="34" charset="0"/>
                <a:cs typeface="Arial" panose="020B0604020202020204" pitchFamily="34" charset="0"/>
              </a:rPr>
              <a:t>Варьируемый параметр</a:t>
            </a:r>
          </a:p>
          <a:p>
            <a:pPr marL="0" indent="0">
              <a:lnSpc>
                <a:spcPct val="110000"/>
              </a:lnSpc>
              <a:spcBef>
                <a:spcPts val="0"/>
              </a:spcBef>
              <a:buNone/>
            </a:pPr>
            <a:r>
              <a:rPr lang="en-US" b="1" dirty="0" err="1" smtClean="0">
                <a:solidFill>
                  <a:schemeClr val="tx1"/>
                </a:solidFill>
                <a:latin typeface="Arial" panose="020B0604020202020204" pitchFamily="34" charset="0"/>
                <a:cs typeface="Arial" panose="020B0604020202020204" pitchFamily="34" charset="0"/>
              </a:rPr>
              <a:t>j</a:t>
            </a:r>
            <a:r>
              <a:rPr lang="en-US" b="1" baseline="-25000" dirty="0" err="1" smtClean="0">
                <a:solidFill>
                  <a:schemeClr val="tx1"/>
                </a:solidFill>
                <a:latin typeface="Arial" panose="020B0604020202020204" pitchFamily="34" charset="0"/>
                <a:cs typeface="Arial" panose="020B0604020202020204" pitchFamily="34" charset="0"/>
              </a:rPr>
              <a:t>p</a:t>
            </a:r>
            <a:r>
              <a:rPr lang="en-US" b="1" dirty="0" smtClean="0">
                <a:solidFill>
                  <a:schemeClr val="tx1"/>
                </a:solidFill>
                <a:latin typeface="Arial" panose="020B0604020202020204" pitchFamily="34" charset="0"/>
                <a:cs typeface="Arial" panose="020B0604020202020204" pitchFamily="34" charset="0"/>
              </a:rPr>
              <a:t>/</a:t>
            </a:r>
            <a:r>
              <a:rPr lang="en-US" b="1" dirty="0" err="1" smtClean="0">
                <a:solidFill>
                  <a:schemeClr val="tx1"/>
                </a:solidFill>
                <a:latin typeface="Arial" panose="020B0604020202020204" pitchFamily="34" charset="0"/>
                <a:cs typeface="Arial" panose="020B0604020202020204" pitchFamily="34" charset="0"/>
              </a:rPr>
              <a:t>j</a:t>
            </a:r>
            <a:r>
              <a:rPr lang="en-US" b="1" baseline="-25000" dirty="0" err="1" smtClean="0">
                <a:solidFill>
                  <a:schemeClr val="tx1"/>
                </a:solidFill>
                <a:latin typeface="Arial" panose="020B0604020202020204" pitchFamily="34" charset="0"/>
                <a:cs typeface="Arial" panose="020B0604020202020204" pitchFamily="34" charset="0"/>
              </a:rPr>
              <a:t>d</a:t>
            </a:r>
            <a:r>
              <a:rPr lang="en-US" b="1" baseline="-25000" dirty="0" smtClean="0">
                <a:solidFill>
                  <a:schemeClr val="tx1"/>
                </a:solidFill>
                <a:latin typeface="Arial" panose="020B0604020202020204" pitchFamily="34" charset="0"/>
                <a:cs typeface="Arial" panose="020B0604020202020204" pitchFamily="34" charset="0"/>
              </a:rPr>
              <a:t> </a:t>
            </a:r>
            <a:r>
              <a:rPr lang="ru-RU" b="1" dirty="0" smtClean="0">
                <a:solidFill>
                  <a:schemeClr val="tx1"/>
                </a:solidFill>
                <a:latin typeface="Arial" panose="020B0604020202020204" pitchFamily="34" charset="0"/>
                <a:cs typeface="Arial" panose="020B0604020202020204" pitchFamily="34" charset="0"/>
              </a:rPr>
              <a:t>= 0-4</a:t>
            </a:r>
            <a:r>
              <a:rPr lang="en-US" b="1" dirty="0" smtClean="0">
                <a:solidFill>
                  <a:schemeClr val="tx1"/>
                </a:solidFill>
                <a:latin typeface="Arial" panose="020B0604020202020204" pitchFamily="34" charset="0"/>
                <a:cs typeface="Arial" panose="020B0604020202020204" pitchFamily="34" charset="0"/>
              </a:rPr>
              <a:t> </a:t>
            </a:r>
            <a:r>
              <a:rPr lang="ru-RU" b="1" dirty="0" smtClean="0">
                <a:solidFill>
                  <a:schemeClr val="tx1"/>
                </a:solidFill>
                <a:latin typeface="Arial" panose="020B0604020202020204" pitchFamily="34" charset="0"/>
                <a:cs typeface="Arial" panose="020B0604020202020204" pitchFamily="34" charset="0"/>
              </a:rPr>
              <a:t>(отношение плотностей тока газовых и металлических ионов)</a:t>
            </a:r>
            <a:endParaRPr lang="ru-RU" b="1" dirty="0">
              <a:solidFill>
                <a:schemeClr val="tx1"/>
              </a:solidFill>
              <a:latin typeface="Arial" panose="020B0604020202020204" pitchFamily="34" charset="0"/>
              <a:cs typeface="Arial" panose="020B0604020202020204" pitchFamily="34" charset="0"/>
            </a:endParaRPr>
          </a:p>
          <a:p>
            <a:pPr marL="0" indent="0">
              <a:lnSpc>
                <a:spcPct val="110000"/>
              </a:lnSpc>
              <a:spcBef>
                <a:spcPts val="0"/>
              </a:spcBef>
              <a:buNone/>
            </a:pPr>
            <a:endParaRPr lang="ru-RU" b="1" dirty="0">
              <a:solidFill>
                <a:srgbClr val="000099"/>
              </a:solidFill>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0"/>
              </a:spcBef>
              <a:buNone/>
            </a:pPr>
            <a:endParaRPr lang="en-US" b="1" dirty="0">
              <a:latin typeface="Arial" panose="020B0604020202020204" pitchFamily="34" charset="0"/>
              <a:cs typeface="Arial" panose="020B0604020202020204" pitchFamily="34" charset="0"/>
            </a:endParaRPr>
          </a:p>
        </p:txBody>
      </p:sp>
      <p:sp>
        <p:nvSpPr>
          <p:cNvPr id="8" name="Заголовок 1"/>
          <p:cNvSpPr txBox="1">
            <a:spLocks/>
          </p:cNvSpPr>
          <p:nvPr/>
        </p:nvSpPr>
        <p:spPr>
          <a:xfrm>
            <a:off x="882655" y="482701"/>
            <a:ext cx="8700074" cy="68613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xmlns="" val="2976865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88967" y="1913661"/>
            <a:ext cx="749130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ru-RU" b="1" dirty="0" smtClean="0"/>
              <a:t>Однослойные покрытия на основе молибдена</a:t>
            </a:r>
            <a:r>
              <a:rPr lang="en-US" b="1" dirty="0" smtClean="0"/>
              <a:t> </a:t>
            </a:r>
            <a:r>
              <a:rPr lang="ru-RU" b="1" dirty="0" smtClean="0"/>
              <a:t>и его нитридов с различной концентрацией азота</a:t>
            </a:r>
            <a:endParaRPr lang="ru-RU" b="1" dirty="0"/>
          </a:p>
        </p:txBody>
      </p:sp>
    </p:spTree>
    <p:extLst>
      <p:ext uri="{BB962C8B-B14F-4D97-AF65-F5344CB8AC3E}">
        <p14:creationId xmlns:p14="http://schemas.microsoft.com/office/powerpoint/2010/main" xmlns="" val="463714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Таблица 12"/>
          <p:cNvGraphicFramePr>
            <a:graphicFrameLocks noGrp="1"/>
          </p:cNvGraphicFramePr>
          <p:nvPr>
            <p:extLst>
              <p:ext uri="{D42A27DB-BD31-4B8C-83A1-F6EECF244321}">
                <p14:modId xmlns:p14="http://schemas.microsoft.com/office/powerpoint/2010/main" xmlns="" val="994948222"/>
              </p:ext>
            </p:extLst>
          </p:nvPr>
        </p:nvGraphicFramePr>
        <p:xfrm>
          <a:off x="480172" y="4185766"/>
          <a:ext cx="8284059" cy="2633536"/>
        </p:xfrm>
        <a:graphic>
          <a:graphicData uri="http://schemas.openxmlformats.org/drawingml/2006/table">
            <a:tbl>
              <a:tblPr firstRow="1" firstCol="1" bandRow="1">
                <a:tableStyleId>{F5AB1C69-6EDB-4FF4-983F-18BD219EF322}</a:tableStyleId>
              </a:tblPr>
              <a:tblGrid>
                <a:gridCol w="591563">
                  <a:extLst>
                    <a:ext uri="{9D8B030D-6E8A-4147-A177-3AD203B41FA5}">
                      <a16:colId xmlns:a16="http://schemas.microsoft.com/office/drawing/2014/main" xmlns="" val="3939150335"/>
                    </a:ext>
                  </a:extLst>
                </a:gridCol>
                <a:gridCol w="591563">
                  <a:extLst>
                    <a:ext uri="{9D8B030D-6E8A-4147-A177-3AD203B41FA5}">
                      <a16:colId xmlns:a16="http://schemas.microsoft.com/office/drawing/2014/main" xmlns="" val="1588146053"/>
                    </a:ext>
                  </a:extLst>
                </a:gridCol>
                <a:gridCol w="591563">
                  <a:extLst>
                    <a:ext uri="{9D8B030D-6E8A-4147-A177-3AD203B41FA5}">
                      <a16:colId xmlns:a16="http://schemas.microsoft.com/office/drawing/2014/main" xmlns="" val="1973555733"/>
                    </a:ext>
                  </a:extLst>
                </a:gridCol>
                <a:gridCol w="591563">
                  <a:extLst>
                    <a:ext uri="{9D8B030D-6E8A-4147-A177-3AD203B41FA5}">
                      <a16:colId xmlns:a16="http://schemas.microsoft.com/office/drawing/2014/main" xmlns="" val="3346480716"/>
                    </a:ext>
                  </a:extLst>
                </a:gridCol>
                <a:gridCol w="591563">
                  <a:extLst>
                    <a:ext uri="{9D8B030D-6E8A-4147-A177-3AD203B41FA5}">
                      <a16:colId xmlns:a16="http://schemas.microsoft.com/office/drawing/2014/main" xmlns="" val="2838583105"/>
                    </a:ext>
                  </a:extLst>
                </a:gridCol>
                <a:gridCol w="591563">
                  <a:extLst>
                    <a:ext uri="{9D8B030D-6E8A-4147-A177-3AD203B41FA5}">
                      <a16:colId xmlns:a16="http://schemas.microsoft.com/office/drawing/2014/main" xmlns="" val="1153821739"/>
                    </a:ext>
                  </a:extLst>
                </a:gridCol>
                <a:gridCol w="591563">
                  <a:extLst>
                    <a:ext uri="{9D8B030D-6E8A-4147-A177-3AD203B41FA5}">
                      <a16:colId xmlns:a16="http://schemas.microsoft.com/office/drawing/2014/main" xmlns="" val="639303284"/>
                    </a:ext>
                  </a:extLst>
                </a:gridCol>
                <a:gridCol w="675965">
                  <a:extLst>
                    <a:ext uri="{9D8B030D-6E8A-4147-A177-3AD203B41FA5}">
                      <a16:colId xmlns:a16="http://schemas.microsoft.com/office/drawing/2014/main" xmlns="" val="728606057"/>
                    </a:ext>
                  </a:extLst>
                </a:gridCol>
                <a:gridCol w="515889">
                  <a:extLst>
                    <a:ext uri="{9D8B030D-6E8A-4147-A177-3AD203B41FA5}">
                      <a16:colId xmlns:a16="http://schemas.microsoft.com/office/drawing/2014/main" xmlns="" val="4244616476"/>
                    </a:ext>
                  </a:extLst>
                </a:gridCol>
                <a:gridCol w="414750">
                  <a:extLst>
                    <a:ext uri="{9D8B030D-6E8A-4147-A177-3AD203B41FA5}">
                      <a16:colId xmlns:a16="http://schemas.microsoft.com/office/drawing/2014/main" xmlns="" val="3910258988"/>
                    </a:ext>
                  </a:extLst>
                </a:gridCol>
                <a:gridCol w="618484">
                  <a:extLst>
                    <a:ext uri="{9D8B030D-6E8A-4147-A177-3AD203B41FA5}">
                      <a16:colId xmlns:a16="http://schemas.microsoft.com/office/drawing/2014/main" xmlns="" val="1427344926"/>
                    </a:ext>
                  </a:extLst>
                </a:gridCol>
                <a:gridCol w="619213">
                  <a:extLst>
                    <a:ext uri="{9D8B030D-6E8A-4147-A177-3AD203B41FA5}">
                      <a16:colId xmlns:a16="http://schemas.microsoft.com/office/drawing/2014/main" xmlns="" val="2148626947"/>
                    </a:ext>
                  </a:extLst>
                </a:gridCol>
                <a:gridCol w="427836">
                  <a:extLst>
                    <a:ext uri="{9D8B030D-6E8A-4147-A177-3AD203B41FA5}">
                      <a16:colId xmlns:a16="http://schemas.microsoft.com/office/drawing/2014/main" xmlns="" val="552180213"/>
                    </a:ext>
                  </a:extLst>
                </a:gridCol>
                <a:gridCol w="870981">
                  <a:extLst>
                    <a:ext uri="{9D8B030D-6E8A-4147-A177-3AD203B41FA5}">
                      <a16:colId xmlns:a16="http://schemas.microsoft.com/office/drawing/2014/main" xmlns="" val="333901039"/>
                    </a:ext>
                  </a:extLst>
                </a:gridCol>
              </a:tblGrid>
              <a:tr h="667538">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dirty="0" err="1">
                          <a:effectLst/>
                          <a:latin typeface="Times New Roman" panose="02020603050405020304" pitchFamily="18" charset="0"/>
                          <a:cs typeface="Times New Roman" panose="02020603050405020304" pitchFamily="18" charset="0"/>
                        </a:rPr>
                        <a:t>j</a:t>
                      </a:r>
                      <a:r>
                        <a:rPr lang="en-US" sz="1400" baseline="-25000" dirty="0" err="1">
                          <a:effectLst/>
                          <a:latin typeface="Times New Roman" panose="02020603050405020304" pitchFamily="18" charset="0"/>
                          <a:cs typeface="Times New Roman" panose="02020603050405020304" pitchFamily="18" charset="0"/>
                        </a:rPr>
                        <a:t>p</a:t>
                      </a:r>
                      <a:r>
                        <a:rPr lang="en-US" sz="1400" dirty="0">
                          <a:effectLst/>
                          <a:latin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cs typeface="Times New Roman" panose="02020603050405020304" pitchFamily="18" charset="0"/>
                        </a:rPr>
                        <a:t>j</a:t>
                      </a:r>
                      <a:r>
                        <a:rPr lang="en-US" sz="1400" baseline="-25000" dirty="0" err="1">
                          <a:effectLst/>
                          <a:latin typeface="Times New Roman" panose="02020603050405020304" pitchFamily="18" charset="0"/>
                          <a:cs typeface="Times New Roman" panose="02020603050405020304" pitchFamily="18" charset="0"/>
                        </a:rPr>
                        <a:t>d</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С</a:t>
                      </a:r>
                      <a:r>
                        <a:rPr lang="en-US" sz="1400" baseline="-25000">
                          <a:effectLst/>
                          <a:latin typeface="Times New Roman" panose="02020603050405020304" pitchFamily="18" charset="0"/>
                          <a:cs typeface="Times New Roman" panose="02020603050405020304" pitchFamily="18" charset="0"/>
                        </a:rPr>
                        <a:t>Mo</a:t>
                      </a:r>
                      <a:r>
                        <a:rPr lang="en-US" sz="1400">
                          <a:effectLst/>
                          <a:latin typeface="Times New Roman" panose="02020603050405020304" pitchFamily="18" charset="0"/>
                          <a:cs typeface="Times New Roman" panose="02020603050405020304" pitchFamily="18" charset="0"/>
                        </a:rPr>
                        <a:t>, </a:t>
                      </a:r>
                      <a:r>
                        <a:rPr lang="ru-RU" sz="1400">
                          <a:effectLst/>
                          <a:latin typeface="Times New Roman" panose="02020603050405020304" pitchFamily="18" charset="0"/>
                          <a:cs typeface="Times New Roman" panose="02020603050405020304" pitchFamily="18" charset="0"/>
                        </a:rPr>
                        <a:t>ат.%</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С</a:t>
                      </a:r>
                      <a:r>
                        <a:rPr lang="en-US" sz="1400" baseline="-25000">
                          <a:effectLst/>
                          <a:latin typeface="Times New Roman" panose="02020603050405020304" pitchFamily="18" charset="0"/>
                          <a:cs typeface="Times New Roman" panose="02020603050405020304" pitchFamily="18" charset="0"/>
                        </a:rPr>
                        <a:t>N</a:t>
                      </a:r>
                      <a:r>
                        <a:rPr lang="en-US" sz="1400">
                          <a:effectLst/>
                          <a:latin typeface="Times New Roman" panose="02020603050405020304" pitchFamily="18" charset="0"/>
                          <a:cs typeface="Times New Roman" panose="02020603050405020304" pitchFamily="18" charset="0"/>
                        </a:rPr>
                        <a:t>, </a:t>
                      </a:r>
                      <a:r>
                        <a:rPr lang="ru-RU" sz="1400">
                          <a:effectLst/>
                          <a:latin typeface="Times New Roman" panose="02020603050405020304" pitchFamily="18" charset="0"/>
                          <a:cs typeface="Times New Roman" panose="02020603050405020304" pitchFamily="18" charset="0"/>
                        </a:rPr>
                        <a:t>ат.%</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latin typeface="Times New Roman" panose="02020603050405020304" pitchFamily="18" charset="0"/>
                          <a:cs typeface="Times New Roman" panose="02020603050405020304" pitchFamily="18" charset="0"/>
                        </a:rPr>
                        <a:t>φ</a:t>
                      </a:r>
                      <a:r>
                        <a:rPr lang="ru-RU" sz="1400" dirty="0" smtClean="0">
                          <a:effectLst/>
                          <a:latin typeface="Times New Roman" panose="02020603050405020304" pitchFamily="18" charset="0"/>
                          <a:cs typeface="Times New Roman" panose="02020603050405020304" pitchFamily="18" charset="0"/>
                        </a:rPr>
                        <a:t> </a:t>
                      </a:r>
                      <a:r>
                        <a:rPr lang="en-US" sz="1400" baseline="-25000" dirty="0" smtClean="0">
                          <a:effectLst/>
                          <a:latin typeface="Times New Roman" panose="02020603050405020304" pitchFamily="18" charset="0"/>
                          <a:cs typeface="Times New Roman" panose="02020603050405020304" pitchFamily="18" charset="0"/>
                        </a:rPr>
                        <a:t>Mo</a:t>
                      </a:r>
                      <a:r>
                        <a:rPr lang="en-US" sz="1400" dirty="0" smtClean="0">
                          <a:effectLst/>
                          <a:latin typeface="Times New Roman" panose="02020603050405020304" pitchFamily="18" charset="0"/>
                          <a:cs typeface="Times New Roman" panose="02020603050405020304" pitchFamily="18" charset="0"/>
                        </a:rPr>
                        <a:t>,</a:t>
                      </a:r>
                      <a:r>
                        <a:rPr lang="en-US"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вес.%</a:t>
                      </a:r>
                      <a:endParaRPr lang="ru-RU"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latin typeface="Times New Roman" panose="02020603050405020304" pitchFamily="18" charset="0"/>
                          <a:cs typeface="Times New Roman" panose="02020603050405020304" pitchFamily="18" charset="0"/>
                        </a:rPr>
                        <a:t>φ</a:t>
                      </a:r>
                      <a:r>
                        <a:rPr lang="el-GR" sz="1400" baseline="-25000" dirty="0" smtClean="0">
                          <a:effectLst/>
                          <a:latin typeface="Times New Roman" panose="02020603050405020304" pitchFamily="18" charset="0"/>
                          <a:cs typeface="Times New Roman" panose="02020603050405020304" pitchFamily="18" charset="0"/>
                        </a:rPr>
                        <a:t>β</a:t>
                      </a:r>
                      <a:r>
                        <a:rPr lang="en-US" sz="1400" baseline="-25000" dirty="0" smtClean="0">
                          <a:effectLst/>
                          <a:latin typeface="Times New Roman" panose="02020603050405020304" pitchFamily="18" charset="0"/>
                          <a:cs typeface="Times New Roman" panose="02020603050405020304" pitchFamily="18" charset="0"/>
                        </a:rPr>
                        <a:t>-</a:t>
                      </a:r>
                      <a:r>
                        <a:rPr lang="ru-RU" sz="1400" baseline="-25000" dirty="0" smtClean="0">
                          <a:effectLst/>
                          <a:latin typeface="Times New Roman" panose="02020603050405020304" pitchFamily="18" charset="0"/>
                          <a:cs typeface="Times New Roman" panose="02020603050405020304" pitchFamily="18" charset="0"/>
                        </a:rPr>
                        <a:t> </a:t>
                      </a:r>
                      <a:r>
                        <a:rPr lang="en-US" sz="1400" baseline="-25000" dirty="0" smtClean="0">
                          <a:effectLst/>
                          <a:latin typeface="Times New Roman" panose="02020603050405020304" pitchFamily="18" charset="0"/>
                          <a:cs typeface="Times New Roman" panose="02020603050405020304" pitchFamily="18" charset="0"/>
                        </a:rPr>
                        <a:t>Mo</a:t>
                      </a:r>
                      <a:r>
                        <a:rPr lang="ru-RU" sz="1400" baseline="-25000" dirty="0" smtClean="0">
                          <a:effectLst/>
                          <a:latin typeface="Times New Roman" panose="02020603050405020304" pitchFamily="18" charset="0"/>
                          <a:cs typeface="Times New Roman" panose="02020603050405020304" pitchFamily="18" charset="0"/>
                        </a:rPr>
                        <a:t>2</a:t>
                      </a:r>
                      <a:r>
                        <a:rPr lang="en-US" sz="1400" baseline="-25000" dirty="0" smtClean="0">
                          <a:effectLst/>
                          <a:latin typeface="Times New Roman" panose="02020603050405020304" pitchFamily="18" charset="0"/>
                          <a:cs typeface="Times New Roman" panose="02020603050405020304" pitchFamily="18" charset="0"/>
                        </a:rPr>
                        <a:t>N</a:t>
                      </a:r>
                      <a:r>
                        <a:rPr lang="en-US" sz="1400" dirty="0" smtClean="0">
                          <a:effectLst/>
                          <a:latin typeface="Times New Roman" panose="02020603050405020304" pitchFamily="18" charset="0"/>
                          <a:cs typeface="Times New Roman" panose="02020603050405020304" pitchFamily="18" charset="0"/>
                        </a:rPr>
                        <a:t>,</a:t>
                      </a:r>
                      <a:r>
                        <a:rPr lang="en-US"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вес.%</a:t>
                      </a:r>
                      <a:endParaRPr lang="ru-RU"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latin typeface="Times New Roman" panose="02020603050405020304" pitchFamily="18" charset="0"/>
                          <a:cs typeface="Times New Roman" panose="02020603050405020304" pitchFamily="18" charset="0"/>
                        </a:rPr>
                        <a:t>φ</a:t>
                      </a:r>
                      <a:r>
                        <a:rPr lang="el-GR" sz="1400" baseline="-25000" dirty="0" smtClean="0">
                          <a:effectLst/>
                          <a:latin typeface="Times New Roman" panose="02020603050405020304" pitchFamily="18" charset="0"/>
                          <a:cs typeface="Times New Roman" panose="02020603050405020304" pitchFamily="18" charset="0"/>
                        </a:rPr>
                        <a:t>γ</a:t>
                      </a:r>
                      <a:r>
                        <a:rPr lang="en-US" sz="1400" baseline="-25000" dirty="0" smtClean="0">
                          <a:effectLst/>
                          <a:latin typeface="Times New Roman" panose="02020603050405020304" pitchFamily="18" charset="0"/>
                          <a:cs typeface="Times New Roman" panose="02020603050405020304" pitchFamily="18" charset="0"/>
                        </a:rPr>
                        <a:t>-</a:t>
                      </a:r>
                      <a:r>
                        <a:rPr lang="ru-RU" sz="1400" baseline="-25000" dirty="0" smtClean="0">
                          <a:effectLst/>
                          <a:latin typeface="Times New Roman" panose="02020603050405020304" pitchFamily="18" charset="0"/>
                          <a:cs typeface="Times New Roman" panose="02020603050405020304" pitchFamily="18" charset="0"/>
                        </a:rPr>
                        <a:t> </a:t>
                      </a:r>
                      <a:r>
                        <a:rPr lang="en-US" sz="1400" baseline="-25000" dirty="0" smtClean="0">
                          <a:effectLst/>
                          <a:latin typeface="Times New Roman" panose="02020603050405020304" pitchFamily="18" charset="0"/>
                          <a:cs typeface="Times New Roman" panose="02020603050405020304" pitchFamily="18" charset="0"/>
                        </a:rPr>
                        <a:t>Mo</a:t>
                      </a:r>
                      <a:r>
                        <a:rPr lang="ru-RU" sz="1400" baseline="-25000" dirty="0" smtClean="0">
                          <a:effectLst/>
                          <a:latin typeface="Times New Roman" panose="02020603050405020304" pitchFamily="18" charset="0"/>
                          <a:cs typeface="Times New Roman" panose="02020603050405020304" pitchFamily="18" charset="0"/>
                        </a:rPr>
                        <a:t>2</a:t>
                      </a:r>
                      <a:r>
                        <a:rPr lang="en-US" sz="1400" baseline="-25000" dirty="0" smtClean="0">
                          <a:effectLst/>
                          <a:latin typeface="Times New Roman" panose="02020603050405020304" pitchFamily="18" charset="0"/>
                          <a:cs typeface="Times New Roman" panose="02020603050405020304" pitchFamily="18" charset="0"/>
                        </a:rPr>
                        <a:t>N</a:t>
                      </a:r>
                      <a:r>
                        <a:rPr lang="en-US" sz="1400" dirty="0" smtClean="0">
                          <a:effectLst/>
                          <a:latin typeface="Times New Roman" panose="02020603050405020304" pitchFamily="18" charset="0"/>
                          <a:cs typeface="Times New Roman" panose="02020603050405020304" pitchFamily="18" charset="0"/>
                        </a:rPr>
                        <a:t>,</a:t>
                      </a:r>
                      <a:r>
                        <a:rPr lang="en-US"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вес.%</a:t>
                      </a:r>
                      <a:endParaRPr lang="ru-RU"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effectLst/>
                          <a:latin typeface="Times New Roman" panose="02020603050405020304" pitchFamily="18" charset="0"/>
                          <a:cs typeface="Times New Roman" panose="02020603050405020304" pitchFamily="18" charset="0"/>
                        </a:rPr>
                        <a:t>φ</a:t>
                      </a:r>
                      <a:r>
                        <a:rPr lang="ru-RU" sz="1400" dirty="0" smtClean="0">
                          <a:effectLst/>
                          <a:latin typeface="Times New Roman" panose="02020603050405020304" pitchFamily="18" charset="0"/>
                          <a:cs typeface="Times New Roman" panose="02020603050405020304" pitchFamily="18" charset="0"/>
                        </a:rPr>
                        <a:t> </a:t>
                      </a:r>
                      <a:r>
                        <a:rPr lang="en-US" sz="1400" baseline="-25000" dirty="0" err="1" smtClean="0">
                          <a:effectLst/>
                          <a:latin typeface="Times New Roman" panose="02020603050405020304" pitchFamily="18" charset="0"/>
                          <a:cs typeface="Times New Roman" panose="02020603050405020304" pitchFamily="18" charset="0"/>
                        </a:rPr>
                        <a:t>MoN</a:t>
                      </a:r>
                      <a:r>
                        <a:rPr lang="en-US" sz="1400" dirty="0" smtClean="0">
                          <a:effectLst/>
                          <a:latin typeface="Times New Roman" panose="02020603050405020304" pitchFamily="18" charset="0"/>
                          <a:cs typeface="Times New Roman" panose="02020603050405020304" pitchFamily="18" charset="0"/>
                        </a:rPr>
                        <a:t>,</a:t>
                      </a:r>
                      <a:r>
                        <a:rPr lang="en-US" sz="1400" baseline="0" dirty="0" smtClean="0">
                          <a:effectLst/>
                          <a:latin typeface="Times New Roman" panose="02020603050405020304" pitchFamily="18" charset="0"/>
                          <a:cs typeface="Times New Roman" panose="02020603050405020304" pitchFamily="18" charset="0"/>
                        </a:rPr>
                        <a:t> </a:t>
                      </a:r>
                      <a:r>
                        <a:rPr lang="ru-RU" sz="1400" dirty="0" smtClean="0">
                          <a:effectLst/>
                          <a:latin typeface="Times New Roman" panose="02020603050405020304" pitchFamily="18" charset="0"/>
                          <a:cs typeface="Times New Roman" panose="02020603050405020304" pitchFamily="18" charset="0"/>
                        </a:rPr>
                        <a:t>вес.%</a:t>
                      </a:r>
                      <a:endParaRPr lang="ru-RU"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HV</a:t>
                      </a:r>
                      <a:r>
                        <a:rPr lang="ru-RU" sz="1400" baseline="-25000" dirty="0">
                          <a:effectLst/>
                          <a:latin typeface="Times New Roman" panose="02020603050405020304" pitchFamily="18" charset="0"/>
                          <a:cs typeface="Times New Roman" panose="02020603050405020304" pitchFamily="18" charset="0"/>
                        </a:rPr>
                        <a:t>0,03</a:t>
                      </a:r>
                      <a:r>
                        <a:rPr lang="ru-RU" sz="1400" dirty="0">
                          <a:effectLst/>
                          <a:latin typeface="Times New Roman" panose="02020603050405020304" pitchFamily="18" charset="0"/>
                          <a:cs typeface="Times New Roman" panose="02020603050405020304" pitchFamily="18" charset="0"/>
                        </a:rPr>
                        <a:t>, ГПа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Е, ГПа</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W</a:t>
                      </a:r>
                      <a:r>
                        <a:rPr lang="ru-RU" sz="1400" dirty="0">
                          <a:effectLst/>
                          <a:latin typeface="Times New Roman" panose="02020603050405020304" pitchFamily="18" charset="0"/>
                          <a:cs typeface="Times New Roman" panose="02020603050405020304" pitchFamily="18" charset="0"/>
                        </a:rPr>
                        <a:t>,</a:t>
                      </a:r>
                    </a:p>
                    <a:p>
                      <a:pPr algn="ctr">
                        <a:lnSpc>
                          <a:spcPct val="100000"/>
                        </a:lnSpc>
                        <a:spcAft>
                          <a:spcPts val="0"/>
                        </a:spcAft>
                      </a:pPr>
                      <a:r>
                        <a:rPr lang="ru-RU" sz="1400" dirty="0">
                          <a:effectLst/>
                          <a:latin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R</a:t>
                      </a:r>
                      <a:r>
                        <a:rPr lang="en-US" sz="1400" baseline="-25000">
                          <a:effectLst/>
                          <a:latin typeface="Times New Roman" panose="02020603050405020304" pitchFamily="18" charset="0"/>
                          <a:cs typeface="Times New Roman" panose="02020603050405020304" pitchFamily="18" charset="0"/>
                        </a:rPr>
                        <a:t>a</a:t>
                      </a:r>
                      <a:r>
                        <a:rPr lang="ru-RU" sz="1400">
                          <a:effectLst/>
                          <a:latin typeface="Times New Roman" panose="02020603050405020304" pitchFamily="18" charset="0"/>
                          <a:cs typeface="Times New Roman" panose="02020603050405020304" pitchFamily="18" charset="0"/>
                        </a:rPr>
                        <a:t>, мкм</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μ</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V</a:t>
                      </a:r>
                      <a:r>
                        <a:rPr lang="ru-RU" sz="1400" dirty="0">
                          <a:effectLst/>
                          <a:latin typeface="Times New Roman" panose="02020603050405020304" pitchFamily="18" charset="0"/>
                          <a:cs typeface="Times New Roman" panose="02020603050405020304" pitchFamily="18" charset="0"/>
                        </a:rPr>
                        <a:t>, ·10</a:t>
                      </a:r>
                      <a:r>
                        <a:rPr lang="ru-RU" sz="1400" baseline="30000" dirty="0">
                          <a:effectLst/>
                          <a:latin typeface="Times New Roman" panose="02020603050405020304" pitchFamily="18" charset="0"/>
                          <a:cs typeface="Times New Roman" panose="02020603050405020304" pitchFamily="18" charset="0"/>
                        </a:rPr>
                        <a:t>-</a:t>
                      </a:r>
                      <a:r>
                        <a:rPr lang="en-US" sz="1400" baseline="30000" dirty="0">
                          <a:effectLst/>
                          <a:latin typeface="Times New Roman" panose="02020603050405020304" pitchFamily="18" charset="0"/>
                          <a:cs typeface="Times New Roman" panose="02020603050405020304" pitchFamily="18" charset="0"/>
                        </a:rPr>
                        <a:t>7 </a:t>
                      </a:r>
                      <a:r>
                        <a:rPr lang="ru-RU" sz="1400" dirty="0">
                          <a:effectLst/>
                          <a:latin typeface="Times New Roman" panose="02020603050405020304" pitchFamily="18" charset="0"/>
                          <a:cs typeface="Times New Roman" panose="02020603050405020304" pitchFamily="18" charset="0"/>
                        </a:rPr>
                        <a:t>мм</a:t>
                      </a:r>
                      <a:r>
                        <a:rPr lang="ru-RU" sz="1400" baseline="30000" dirty="0">
                          <a:effectLst/>
                          <a:latin typeface="Times New Roman" panose="02020603050405020304" pitchFamily="18" charset="0"/>
                          <a:cs typeface="Times New Roman" panose="02020603050405020304" pitchFamily="18" charset="0"/>
                        </a:rPr>
                        <a:t>3</a:t>
                      </a:r>
                      <a:r>
                        <a:rPr lang="ru-RU" sz="1400" dirty="0">
                          <a:effectLst/>
                          <a:latin typeface="Times New Roman" panose="02020603050405020304" pitchFamily="18" charset="0"/>
                          <a:cs typeface="Times New Roman" panose="02020603050405020304" pitchFamily="18" charset="0"/>
                        </a:rPr>
                        <a:t>Н</a:t>
                      </a:r>
                      <a:r>
                        <a:rPr lang="en-US" sz="1400" baseline="30000" dirty="0">
                          <a:effectLst/>
                          <a:latin typeface="Times New Roman" panose="02020603050405020304" pitchFamily="18" charset="0"/>
                          <a:cs typeface="Times New Roman" panose="02020603050405020304" pitchFamily="18" charset="0"/>
                        </a:rPr>
                        <a:t>-1</a:t>
                      </a:r>
                      <a:r>
                        <a:rPr lang="ru-RU" sz="1400" dirty="0">
                          <a:effectLst/>
                          <a:latin typeface="Times New Roman" panose="02020603050405020304" pitchFamily="18" charset="0"/>
                          <a:cs typeface="Times New Roman" panose="02020603050405020304" pitchFamily="18" charset="0"/>
                        </a:rPr>
                        <a:t>м</a:t>
                      </a:r>
                      <a:r>
                        <a:rPr lang="en-US" sz="1400" baseline="30000" dirty="0">
                          <a:effectLst/>
                          <a:latin typeface="Times New Roman" panose="02020603050405020304" pitchFamily="18" charset="0"/>
                          <a:cs typeface="Times New Roman" panose="02020603050405020304" pitchFamily="18" charset="0"/>
                        </a:rPr>
                        <a:t>-1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516103597"/>
                  </a:ext>
                </a:extLst>
              </a:tr>
              <a:tr h="445024">
                <a:tc>
                  <a:txBody>
                    <a:bodyPr/>
                    <a:lstStyle/>
                    <a:p>
                      <a:pPr algn="ctr">
                        <a:lnSpc>
                          <a:spcPct val="100000"/>
                        </a:lnSpc>
                        <a:spcAft>
                          <a:spcPts val="0"/>
                        </a:spcAft>
                      </a:pPr>
                      <a:r>
                        <a:rPr lang="ru-RU" sz="1400" dirty="0" smtClean="0">
                          <a:effectLst/>
                          <a:latin typeface="Times New Roman" panose="02020603050405020304" pitchFamily="18" charset="0"/>
                          <a:cs typeface="Times New Roman" panose="02020603050405020304" pitchFamily="18" charset="0"/>
                        </a:rPr>
                        <a:t>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0/1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81,38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18,62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58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40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28,2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386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49</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dirty="0">
                          <a:effectLst/>
                          <a:latin typeface="Times New Roman" panose="02020603050405020304" pitchFamily="18" charset="0"/>
                          <a:cs typeface="Times New Roman" panose="02020603050405020304" pitchFamily="18" charset="0"/>
                        </a:rPr>
                        <a:t>0</a:t>
                      </a:r>
                      <a:r>
                        <a:rPr lang="en-US" sz="1400" dirty="0" smtClean="0">
                          <a:effectLst/>
                          <a:latin typeface="Times New Roman" panose="02020603050405020304" pitchFamily="18" charset="0"/>
                          <a:cs typeface="Times New Roman" panose="02020603050405020304" pitchFamily="18" charset="0"/>
                        </a:rPr>
                        <a:t>,06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0,52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4</a:t>
                      </a:r>
                      <a:r>
                        <a:rPr lang="en-US" sz="1400">
                          <a:effectLst/>
                          <a:latin typeface="Times New Roman" panose="02020603050405020304" pitchFamily="18" charset="0"/>
                          <a:cs typeface="Times New Roman" panose="02020603050405020304" pitchFamily="18" charset="0"/>
                        </a:rPr>
                        <a:t>,</a:t>
                      </a:r>
                      <a:r>
                        <a:rPr lang="ru-RU" sz="1400">
                          <a:effectLst/>
                          <a:latin typeface="Times New Roman" panose="02020603050405020304" pitchFamily="18" charset="0"/>
                          <a:cs typeface="Times New Roman" panose="02020603050405020304" pitchFamily="18" charset="0"/>
                        </a:rPr>
                        <a:t>96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2774096567"/>
                  </a:ext>
                </a:extLst>
              </a:tr>
              <a:tr h="445024">
                <a:tc>
                  <a:txBody>
                    <a:bodyPr/>
                    <a:lstStyle/>
                    <a:p>
                      <a:pPr algn="ctr">
                        <a:lnSpc>
                          <a:spcPct val="100000"/>
                        </a:lnSpc>
                        <a:spcAft>
                          <a:spcPts val="0"/>
                        </a:spcAft>
                      </a:pPr>
                      <a:r>
                        <a:rPr lang="ru-RU" sz="1400" dirty="0" smtClean="0">
                          <a:effectLst/>
                          <a:latin typeface="Times New Roman" panose="02020603050405020304" pitchFamily="18" charset="0"/>
                          <a:cs typeface="Times New Roman" panose="02020603050405020304" pitchFamily="18" charset="0"/>
                        </a:rPr>
                        <a:t>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72,14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27,86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smtClean="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97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до</a:t>
                      </a:r>
                      <a:r>
                        <a:rPr lang="ru-RU" sz="1400" baseline="0" dirty="0" smtClean="0">
                          <a:effectLst/>
                          <a:latin typeface="Times New Roman" panose="02020603050405020304" pitchFamily="18" charset="0"/>
                          <a:ea typeface="Calibri" panose="020F0502020204030204" pitchFamily="34" charset="0"/>
                          <a:cs typeface="Times New Roman" panose="02020603050405020304" pitchFamily="18" charset="0"/>
                        </a:rPr>
                        <a:t> 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31,2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489</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44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dirty="0">
                          <a:effectLst/>
                          <a:latin typeface="Times New Roman" panose="02020603050405020304" pitchFamily="18" charset="0"/>
                          <a:cs typeface="Times New Roman" panose="02020603050405020304" pitchFamily="18" charset="0"/>
                        </a:rPr>
                        <a:t>0</a:t>
                      </a:r>
                      <a:r>
                        <a:rPr lang="en-US" sz="1400" dirty="0" smtClean="0">
                          <a:effectLst/>
                          <a:latin typeface="Times New Roman" panose="02020603050405020304" pitchFamily="18" charset="0"/>
                          <a:cs typeface="Times New Roman" panose="02020603050405020304" pitchFamily="18" charset="0"/>
                        </a:rPr>
                        <a:t>,05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0,40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2</a:t>
                      </a:r>
                      <a:r>
                        <a:rPr lang="en-US" sz="1400">
                          <a:effectLst/>
                          <a:latin typeface="Times New Roman" panose="02020603050405020304" pitchFamily="18" charset="0"/>
                          <a:cs typeface="Times New Roman" panose="02020603050405020304" pitchFamily="18" charset="0"/>
                        </a:rPr>
                        <a:t>,</a:t>
                      </a:r>
                      <a:r>
                        <a:rPr lang="ru-RU" sz="1400">
                          <a:effectLst/>
                          <a:latin typeface="Times New Roman" panose="02020603050405020304" pitchFamily="18" charset="0"/>
                          <a:cs typeface="Times New Roman" panose="02020603050405020304" pitchFamily="18" charset="0"/>
                        </a:rPr>
                        <a:t>31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526252864"/>
                  </a:ext>
                </a:extLst>
              </a:tr>
              <a:tr h="445024">
                <a:tc>
                  <a:txBody>
                    <a:bodyPr/>
                    <a:lstStyle/>
                    <a:p>
                      <a:pPr algn="ctr">
                        <a:lnSpc>
                          <a:spcPct val="100000"/>
                        </a:lnSpc>
                        <a:spcAft>
                          <a:spcPts val="0"/>
                        </a:spcAft>
                      </a:pPr>
                      <a:r>
                        <a:rPr lang="ru-RU" sz="1400" dirty="0" smtClean="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2/1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68,47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31,53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46</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35,5</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482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52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dirty="0" smtClean="0">
                          <a:effectLst/>
                          <a:latin typeface="Times New Roman" panose="02020603050405020304" pitchFamily="18" charset="0"/>
                          <a:cs typeface="Times New Roman" panose="02020603050405020304" pitchFamily="18" charset="0"/>
                        </a:rPr>
                        <a:t>0,05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0,50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3</a:t>
                      </a:r>
                      <a:r>
                        <a:rPr lang="en-US" sz="1400">
                          <a:effectLst/>
                          <a:latin typeface="Times New Roman" panose="02020603050405020304" pitchFamily="18" charset="0"/>
                          <a:cs typeface="Times New Roman" panose="02020603050405020304" pitchFamily="18" charset="0"/>
                        </a:rPr>
                        <a:t>,</a:t>
                      </a:r>
                      <a:r>
                        <a:rPr lang="ru-RU" sz="1400">
                          <a:effectLst/>
                          <a:latin typeface="Times New Roman" panose="02020603050405020304" pitchFamily="18" charset="0"/>
                          <a:cs typeface="Times New Roman" panose="02020603050405020304" pitchFamily="18" charset="0"/>
                        </a:rPr>
                        <a:t>26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899015748"/>
                  </a:ext>
                </a:extLst>
              </a:tr>
              <a:tr h="445024">
                <a:tc>
                  <a:txBody>
                    <a:bodyPr/>
                    <a:lstStyle/>
                    <a:p>
                      <a:pPr algn="ctr">
                        <a:lnSpc>
                          <a:spcPct val="100000"/>
                        </a:lnSpc>
                        <a:spcAft>
                          <a:spcPts val="0"/>
                        </a:spcAft>
                      </a:pPr>
                      <a:r>
                        <a:rPr lang="ru-RU" sz="1400" dirty="0" smtClean="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3/1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62,20</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37,80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31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67</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35,8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00000"/>
                        </a:lnSpc>
                        <a:spcAft>
                          <a:spcPts val="0"/>
                        </a:spcAft>
                      </a:pPr>
                      <a:r>
                        <a:rPr lang="en-US" sz="1400" dirty="0">
                          <a:effectLst/>
                          <a:latin typeface="Times New Roman" panose="02020603050405020304" pitchFamily="18" charset="0"/>
                          <a:cs typeface="Times New Roman" panose="02020603050405020304" pitchFamily="18" charset="0"/>
                        </a:rPr>
                        <a:t>478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00000"/>
                        </a:lnSpc>
                        <a:spcAft>
                          <a:spcPts val="0"/>
                        </a:spcAft>
                      </a:pPr>
                      <a:r>
                        <a:rPr lang="en-US" sz="1400">
                          <a:effectLst/>
                          <a:latin typeface="Times New Roman" panose="02020603050405020304" pitchFamily="18" charset="0"/>
                          <a:cs typeface="Times New Roman" panose="02020603050405020304" pitchFamily="18" charset="0"/>
                        </a:rPr>
                        <a:t>48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00000"/>
                        </a:lnSpc>
                        <a:spcAft>
                          <a:spcPts val="0"/>
                        </a:spcAft>
                      </a:pPr>
                      <a:r>
                        <a:rPr lang="ru-RU" sz="1400" dirty="0">
                          <a:effectLst/>
                          <a:latin typeface="Times New Roman" panose="02020603050405020304" pitchFamily="18" charset="0"/>
                          <a:cs typeface="Times New Roman" panose="02020603050405020304" pitchFamily="18" charset="0"/>
                        </a:rPr>
                        <a:t>0</a:t>
                      </a:r>
                      <a:r>
                        <a:rPr lang="en-US" sz="1400" dirty="0" smtClean="0">
                          <a:effectLst/>
                          <a:latin typeface="Times New Roman" panose="02020603050405020304" pitchFamily="18" charset="0"/>
                          <a:cs typeface="Times New Roman" panose="02020603050405020304" pitchFamily="18" charset="0"/>
                        </a:rPr>
                        <a:t>,05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00000"/>
                        </a:lnSpc>
                        <a:spcAft>
                          <a:spcPts val="0"/>
                        </a:spcAft>
                      </a:pPr>
                      <a:r>
                        <a:rPr lang="ru-RU" sz="1400">
                          <a:effectLst/>
                          <a:latin typeface="Times New Roman" panose="02020603050405020304" pitchFamily="18" charset="0"/>
                          <a:cs typeface="Times New Roman" panose="02020603050405020304" pitchFamily="18" charset="0"/>
                        </a:rPr>
                        <a:t>0,49</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40000"/>
                        <a:lumOff val="60000"/>
                      </a:schemeClr>
                    </a:solidFill>
                  </a:tcPr>
                </a:tc>
                <a:tc>
                  <a:txBody>
                    <a:bodyPr/>
                    <a:lstStyle/>
                    <a:p>
                      <a:pPr algn="ctr">
                        <a:lnSpc>
                          <a:spcPct val="100000"/>
                        </a:lnSpc>
                        <a:spcAft>
                          <a:spcPts val="0"/>
                        </a:spcAft>
                      </a:pPr>
                      <a:r>
                        <a:rPr lang="ru-RU" sz="1400" dirty="0">
                          <a:effectLst/>
                          <a:latin typeface="Times New Roman" panose="02020603050405020304" pitchFamily="18" charset="0"/>
                          <a:cs typeface="Times New Roman" panose="02020603050405020304" pitchFamily="18" charset="0"/>
                        </a:rPr>
                        <a:t>2</a:t>
                      </a:r>
                      <a:r>
                        <a:rPr lang="en-US" sz="1400" dirty="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08</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40000"/>
                        <a:lumOff val="60000"/>
                      </a:schemeClr>
                    </a:solidFill>
                  </a:tcPr>
                </a:tc>
                <a:extLst>
                  <a:ext uri="{0D108BD9-81ED-4DB2-BD59-A6C34878D82A}">
                    <a16:rowId xmlns:a16="http://schemas.microsoft.com/office/drawing/2014/main" xmlns="" val="2635588359"/>
                  </a:ext>
                </a:extLst>
              </a:tr>
            </a:tbl>
          </a:graphicData>
        </a:graphic>
      </p:graphicFrame>
      <p:sp>
        <p:nvSpPr>
          <p:cNvPr id="14" name="Rectangle 2"/>
          <p:cNvSpPr>
            <a:spLocks noChangeArrowheads="1"/>
          </p:cNvSpPr>
          <p:nvPr/>
        </p:nvSpPr>
        <p:spPr bwMode="auto">
          <a:xfrm>
            <a:off x="120827" y="3624074"/>
            <a:ext cx="8891914" cy="561692"/>
          </a:xfrm>
          <a:prstGeom prst="rect">
            <a:avLst/>
          </a:prstGeom>
          <a:solidFill>
            <a:schemeClr val="bg1"/>
          </a:solidFill>
          <a:ln>
            <a:noFill/>
          </a:ln>
          <a:effectLs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ru-RU" altLang="ru-RU" sz="1600" dirty="0">
                <a:latin typeface="Times New Roman" panose="02020603050405020304" pitchFamily="18" charset="0"/>
                <a:ea typeface="Calibri" panose="020F0502020204030204" pitchFamily="34" charset="0"/>
                <a:cs typeface="Times New Roman" panose="02020603050405020304" pitchFamily="18" charset="0"/>
              </a:rPr>
              <a:t>Элементный состав и свойства покрытий </a:t>
            </a:r>
            <a:r>
              <a:rPr lang="en-US" altLang="ru-RU" sz="1600" dirty="0" err="1">
                <a:latin typeface="Times New Roman" panose="02020603050405020304" pitchFamily="18" charset="0"/>
                <a:ea typeface="Calibri" panose="020F0502020204030204" pitchFamily="34" charset="0"/>
                <a:cs typeface="Times New Roman" panose="02020603050405020304" pitchFamily="18" charset="0"/>
              </a:rPr>
              <a:t>MoN</a:t>
            </a:r>
            <a:r>
              <a:rPr lang="ru-RU" altLang="ru-RU"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ru-RU" sz="1600" i="1" dirty="0">
                <a:latin typeface="Times New Roman" panose="02020603050405020304" pitchFamily="18" charset="0"/>
                <a:ea typeface="Calibri" panose="020F0502020204030204" pitchFamily="34" charset="0"/>
                <a:cs typeface="Times New Roman" panose="02020603050405020304" pitchFamily="18" charset="0"/>
              </a:rPr>
              <a:t>h</a:t>
            </a:r>
            <a:r>
              <a:rPr lang="ru-RU" altLang="ru-RU" sz="1600" dirty="0">
                <a:latin typeface="Times New Roman" panose="02020603050405020304" pitchFamily="18" charset="0"/>
                <a:ea typeface="Calibri" panose="020F0502020204030204" pitchFamily="34" charset="0"/>
                <a:cs typeface="Times New Roman" panose="02020603050405020304" pitchFamily="18" charset="0"/>
              </a:rPr>
              <a:t> = 4 мкм), полученных вакуумно-дуговым методом в зависимости от параметров режима плазменного </a:t>
            </a:r>
            <a:r>
              <a:rPr lang="ru-RU" altLang="ru-RU" sz="1600" dirty="0" err="1">
                <a:latin typeface="Times New Roman" panose="02020603050405020304" pitchFamily="18" charset="0"/>
                <a:ea typeface="Calibri" panose="020F0502020204030204" pitchFamily="34" charset="0"/>
                <a:cs typeface="Times New Roman" panose="02020603050405020304" pitchFamily="18" charset="0"/>
              </a:rPr>
              <a:t>ассистирования</a:t>
            </a:r>
            <a:r>
              <a:rPr lang="ru-RU" altLang="ru-RU" sz="1600" dirty="0">
                <a:latin typeface="Times New Roman" panose="02020603050405020304" pitchFamily="18" charset="0"/>
                <a:ea typeface="Calibri" panose="020F0502020204030204" pitchFamily="34" charset="0"/>
                <a:cs typeface="Times New Roman" panose="02020603050405020304" pitchFamily="18" charset="0"/>
              </a:rPr>
              <a:t> (</a:t>
            </a:r>
            <a:r>
              <a:rPr lang="en-US" altLang="ru-RU" sz="1600" i="1" dirty="0" err="1">
                <a:latin typeface="Times New Roman" panose="02020603050405020304" pitchFamily="18" charset="0"/>
                <a:ea typeface="Calibri" panose="020F0502020204030204" pitchFamily="34" charset="0"/>
                <a:cs typeface="Times New Roman" panose="02020603050405020304" pitchFamily="18" charset="0"/>
              </a:rPr>
              <a:t>p</a:t>
            </a:r>
            <a:r>
              <a:rPr lang="en-US" altLang="ru-RU" sz="1600" i="1"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ru-RU" altLang="ru-RU" sz="1600" i="1" baseline="-30000" dirty="0">
                <a:latin typeface="Times New Roman" panose="02020603050405020304" pitchFamily="18" charset="0"/>
                <a:ea typeface="Calibri" panose="020F0502020204030204" pitchFamily="34" charset="0"/>
                <a:cs typeface="Times New Roman" panose="02020603050405020304" pitchFamily="18" charset="0"/>
              </a:rPr>
              <a:t>2</a:t>
            </a:r>
            <a:r>
              <a:rPr lang="ru-RU" altLang="ru-RU" sz="1600" dirty="0">
                <a:latin typeface="Times New Roman" panose="02020603050405020304" pitchFamily="18" charset="0"/>
                <a:ea typeface="Calibri" panose="020F0502020204030204" pitchFamily="34" charset="0"/>
                <a:cs typeface="Times New Roman" panose="02020603050405020304" pitchFamily="18" charset="0"/>
              </a:rPr>
              <a:t> = 0,06 Па; </a:t>
            </a:r>
            <a:r>
              <a:rPr lang="en-US" altLang="ru-RU" sz="1600" i="1" dirty="0">
                <a:latin typeface="Times New Roman" panose="02020603050405020304" pitchFamily="18" charset="0"/>
                <a:ea typeface="Calibri" panose="020F0502020204030204" pitchFamily="34" charset="0"/>
                <a:cs typeface="Times New Roman" panose="02020603050405020304" pitchFamily="18" charset="0"/>
              </a:rPr>
              <a:t>p</a:t>
            </a:r>
            <a:r>
              <a:rPr lang="ru-RU" altLang="ru-RU" sz="1600" dirty="0">
                <a:latin typeface="Times New Roman" panose="02020603050405020304" pitchFamily="18" charset="0"/>
                <a:ea typeface="Calibri" panose="020F0502020204030204" pitchFamily="34" charset="0"/>
                <a:cs typeface="Times New Roman" panose="02020603050405020304" pitchFamily="18" charset="0"/>
              </a:rPr>
              <a:t> = 0,3 Па</a:t>
            </a:r>
            <a:r>
              <a:rPr lang="ru-RU" altLang="ru-RU"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altLang="ru-RU" sz="16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728477" y="2944910"/>
            <a:ext cx="7787450" cy="584775"/>
          </a:xfrm>
          <a:prstGeom prst="rect">
            <a:avLst/>
          </a:prstGeom>
        </p:spPr>
        <p:txBody>
          <a:bodyPr wrap="square">
            <a:spAutoFit/>
          </a:bodyPr>
          <a:lstStyle/>
          <a:p>
            <a:pPr algn="ctr"/>
            <a:r>
              <a:rPr lang="ru-RU" sz="1600" dirty="0">
                <a:latin typeface="Times New Roman" panose="02020603050405020304" pitchFamily="18" charset="0"/>
                <a:ea typeface="Calibri" panose="020F0502020204030204" pitchFamily="34" charset="0"/>
              </a:rPr>
              <a:t>Характерные РЭМ-изображения поверхности (а) и поперечного</a:t>
            </a:r>
          </a:p>
          <a:p>
            <a:pPr algn="ctr"/>
            <a:r>
              <a:rPr lang="ru-RU" sz="1600" dirty="0">
                <a:latin typeface="Times New Roman" panose="02020603050405020304" pitchFamily="18" charset="0"/>
                <a:ea typeface="Calibri" panose="020F0502020204030204" pitchFamily="34" charset="0"/>
              </a:rPr>
              <a:t> скола (б) покрытия на основе </a:t>
            </a:r>
            <a:r>
              <a:rPr lang="ru-RU" sz="1600" dirty="0" err="1">
                <a:latin typeface="Times New Roman" panose="02020603050405020304" pitchFamily="18" charset="0"/>
                <a:ea typeface="Calibri" panose="020F0502020204030204" pitchFamily="34" charset="0"/>
              </a:rPr>
              <a:t>Mo</a:t>
            </a:r>
            <a:r>
              <a:rPr lang="ru-RU" sz="1600" dirty="0">
                <a:latin typeface="Times New Roman" panose="02020603050405020304" pitchFamily="18" charset="0"/>
                <a:ea typeface="Calibri" panose="020F0502020204030204" pitchFamily="34" charset="0"/>
              </a:rPr>
              <a:t> и его нитридов</a:t>
            </a:r>
            <a:endParaRPr lang="ru-RU" sz="1600" dirty="0"/>
          </a:p>
        </p:txBody>
      </p:sp>
      <p:grpSp>
        <p:nvGrpSpPr>
          <p:cNvPr id="21" name="Группа 20"/>
          <p:cNvGrpSpPr/>
          <p:nvPr/>
        </p:nvGrpSpPr>
        <p:grpSpPr>
          <a:xfrm>
            <a:off x="1594217" y="949892"/>
            <a:ext cx="2848474" cy="1956042"/>
            <a:chOff x="326920" y="968488"/>
            <a:chExt cx="2919095" cy="2159635"/>
          </a:xfrm>
        </p:grpSpPr>
        <p:pic>
          <p:nvPicPr>
            <p:cNvPr id="17" name="Рисунок 16"/>
            <p:cNvPicPr/>
            <p:nvPr/>
          </p:nvPicPr>
          <p:blipFill rotWithShape="1">
            <a:blip r:embed="rId2" cstate="email">
              <a:extLst>
                <a:ext uri="{BEBA8EAE-BF5A-486C-A8C5-ECC9F3942E4B}">
                  <a14:imgProps xmlns:a14="http://schemas.microsoft.com/office/drawing/2010/main" xmlns="">
                    <a14:imgLayer r:embed="rId3">
                      <a14:imgEffect>
                        <a14:sharpenSoften amount="50000"/>
                      </a14:imgEffect>
                    </a14:imgLayer>
                  </a14:imgProps>
                </a:ext>
              </a:extLst>
            </a:blip>
            <a:srcRect/>
            <a:stretch/>
          </p:blipFill>
          <p:spPr bwMode="auto">
            <a:xfrm>
              <a:off x="326920" y="968488"/>
              <a:ext cx="2919095" cy="2159635"/>
            </a:xfrm>
            <a:prstGeom prst="rect">
              <a:avLst/>
            </a:prstGeom>
            <a:ln>
              <a:noFill/>
            </a:ln>
            <a:extLst>
              <a:ext uri="{53640926-AAD7-44D8-BBD7-CCE9431645EC}">
                <a14:shadowObscured xmlns:a14="http://schemas.microsoft.com/office/drawing/2010/main" xmlns=""/>
              </a:ext>
            </a:extLst>
          </p:spPr>
        </p:pic>
        <p:sp>
          <p:nvSpPr>
            <p:cNvPr id="19" name="TextBox 18"/>
            <p:cNvSpPr txBox="1"/>
            <p:nvPr/>
          </p:nvSpPr>
          <p:spPr>
            <a:xfrm>
              <a:off x="326920" y="1040775"/>
              <a:ext cx="422514" cy="441755"/>
            </a:xfrm>
            <a:prstGeom prst="rect">
              <a:avLst/>
            </a:prstGeom>
            <a:noFill/>
          </p:spPr>
          <p:txBody>
            <a:bodyPr wrap="none" rtlCol="0">
              <a:spAutoFit/>
            </a:bodyPr>
            <a:lstStyle/>
            <a:p>
              <a:r>
                <a:rPr lang="ru-RU" sz="2000" b="1" dirty="0">
                  <a:solidFill>
                    <a:schemeClr val="bg1"/>
                  </a:solidFill>
                  <a:latin typeface="Arial" panose="020B0604020202020204" pitchFamily="34" charset="0"/>
                  <a:cs typeface="Arial" panose="020B0604020202020204" pitchFamily="34" charset="0"/>
                </a:rPr>
                <a:t>а)</a:t>
              </a:r>
            </a:p>
          </p:txBody>
        </p:sp>
      </p:grpSp>
      <p:grpSp>
        <p:nvGrpSpPr>
          <p:cNvPr id="22" name="Группа 21"/>
          <p:cNvGrpSpPr>
            <a:grpSpLocks noChangeAspect="1"/>
          </p:cNvGrpSpPr>
          <p:nvPr/>
        </p:nvGrpSpPr>
        <p:grpSpPr>
          <a:xfrm>
            <a:off x="4801421" y="949892"/>
            <a:ext cx="2656598" cy="1954800"/>
            <a:chOff x="3350049" y="968488"/>
            <a:chExt cx="3542130" cy="2606400"/>
          </a:xfrm>
        </p:grpSpPr>
        <p:pic>
          <p:nvPicPr>
            <p:cNvPr id="18" name="Рисунок 17"/>
            <p:cNvPicPr>
              <a:picLocks noChangeAspect="1"/>
            </p:cNvPicPr>
            <p:nvPr/>
          </p:nvPicPr>
          <p:blipFill rotWithShape="1">
            <a:blip r:embed="rId4" cstate="email">
              <a:extLst>
                <a:ext uri="{BEBA8EAE-BF5A-486C-A8C5-ECC9F3942E4B}">
                  <a14:imgProps xmlns:a14="http://schemas.microsoft.com/office/drawing/2010/main" xmlns="">
                    <a14:imgLayer r:embed="rId5">
                      <a14:imgEffect>
                        <a14:sharpenSoften amount="50000"/>
                      </a14:imgEffect>
                      <a14:imgEffect>
                        <a14:brightnessContrast bright="20000"/>
                      </a14:imgEffect>
                    </a14:imgLayer>
                  </a14:imgProps>
                </a:ext>
              </a:extLst>
            </a:blip>
            <a:srcRect/>
            <a:stretch/>
          </p:blipFill>
          <p:spPr bwMode="auto">
            <a:xfrm>
              <a:off x="3350049" y="968488"/>
              <a:ext cx="3542130" cy="2606400"/>
            </a:xfrm>
            <a:prstGeom prst="rect">
              <a:avLst/>
            </a:prstGeom>
            <a:ln>
              <a:noFill/>
            </a:ln>
            <a:extLst>
              <a:ext uri="{53640926-AAD7-44D8-BBD7-CCE9431645EC}">
                <a14:shadowObscured xmlns:a14="http://schemas.microsoft.com/office/drawing/2010/main" xmlns=""/>
              </a:ext>
            </a:extLst>
          </p:spPr>
        </p:pic>
        <p:sp>
          <p:nvSpPr>
            <p:cNvPr id="20" name="TextBox 19"/>
            <p:cNvSpPr txBox="1"/>
            <p:nvPr/>
          </p:nvSpPr>
          <p:spPr>
            <a:xfrm>
              <a:off x="3366984" y="1040775"/>
              <a:ext cx="534763" cy="533480"/>
            </a:xfrm>
            <a:prstGeom prst="rect">
              <a:avLst/>
            </a:prstGeom>
            <a:noFill/>
          </p:spPr>
          <p:txBody>
            <a:bodyPr wrap="none" rtlCol="0">
              <a:spAutoFit/>
            </a:bodyPr>
            <a:lstStyle/>
            <a:p>
              <a:r>
                <a:rPr lang="ru-RU" sz="2000" b="1" dirty="0">
                  <a:solidFill>
                    <a:schemeClr val="bg1"/>
                  </a:solidFill>
                  <a:latin typeface="Arial" panose="020B0604020202020204" pitchFamily="34" charset="0"/>
                  <a:cs typeface="Arial" panose="020B0604020202020204" pitchFamily="34" charset="0"/>
                </a:rPr>
                <a:t>б</a:t>
              </a:r>
              <a:r>
                <a:rPr lang="ru-RU" sz="1350" b="1" dirty="0">
                  <a:solidFill>
                    <a:schemeClr val="bg1"/>
                  </a:solidFill>
                  <a:latin typeface="Arial" panose="020B0604020202020204" pitchFamily="34" charset="0"/>
                  <a:cs typeface="Arial" panose="020B0604020202020204" pitchFamily="34" charset="0"/>
                </a:rPr>
                <a:t>)</a:t>
              </a:r>
            </a:p>
          </p:txBody>
        </p:sp>
      </p:grpSp>
      <p:sp>
        <p:nvSpPr>
          <p:cNvPr id="16" name="Заголовок 1"/>
          <p:cNvSpPr txBox="1">
            <a:spLocks/>
          </p:cNvSpPr>
          <p:nvPr/>
        </p:nvSpPr>
        <p:spPr>
          <a:xfrm>
            <a:off x="184150" y="-357199"/>
            <a:ext cx="8708313" cy="128089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a:latin typeface="Times New Roman" panose="02020603050405020304" pitchFamily="18" charset="0"/>
                <a:ea typeface="Calibri" panose="020F0502020204030204" pitchFamily="34" charset="0"/>
                <a:cs typeface="Times New Roman" panose="02020603050405020304" pitchFamily="18" charset="0"/>
              </a:rPr>
              <a:t>Синтез однослойных покрытий на основе молибдена и его нитридов </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и </a:t>
            </a:r>
            <a:r>
              <a:rPr lang="ru-RU" sz="2400" b="1" dirty="0">
                <a:latin typeface="Times New Roman" panose="02020603050405020304" pitchFamily="18" charset="0"/>
                <a:ea typeface="Calibri" panose="020F0502020204030204" pitchFamily="34" charset="0"/>
                <a:cs typeface="Times New Roman" panose="02020603050405020304" pitchFamily="18" charset="0"/>
              </a:rPr>
              <a:t>исследование их свойств, состава и структуры</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24467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9794" y="189606"/>
            <a:ext cx="3182923" cy="369332"/>
          </a:xfrm>
          <a:prstGeom prst="rect">
            <a:avLst/>
          </a:prstGeom>
          <a:noFill/>
        </p:spPr>
        <p:txBody>
          <a:bodyPr wrap="none" rtlCol="0">
            <a:spAutoFit/>
          </a:bodyPr>
          <a:lstStyle/>
          <a:p>
            <a:r>
              <a:rPr lang="ru-RU" b="1" u="sng" dirty="0">
                <a:solidFill>
                  <a:schemeClr val="accent3">
                    <a:lumMod val="75000"/>
                  </a:schemeClr>
                </a:solidFill>
                <a:latin typeface="Times New Roman" panose="02020603050405020304" pitchFamily="18" charset="0"/>
                <a:cs typeface="Times New Roman" panose="02020603050405020304" pitchFamily="18" charset="0"/>
              </a:rPr>
              <a:t>Без </a:t>
            </a:r>
            <a:r>
              <a:rPr lang="ru-RU" b="1" u="sng" dirty="0" err="1" smtClean="0">
                <a:solidFill>
                  <a:schemeClr val="accent3">
                    <a:lumMod val="75000"/>
                  </a:schemeClr>
                </a:solidFill>
                <a:latin typeface="Times New Roman" panose="02020603050405020304" pitchFamily="18" charset="0"/>
                <a:cs typeface="Times New Roman" panose="02020603050405020304" pitchFamily="18" charset="0"/>
              </a:rPr>
              <a:t>ассистирования</a:t>
            </a:r>
            <a:r>
              <a:rPr lang="en-US" b="1" u="sng" dirty="0" smtClean="0">
                <a:solidFill>
                  <a:schemeClr val="accent3">
                    <a:lumMod val="75000"/>
                  </a:schemeClr>
                </a:solidFill>
                <a:latin typeface="Times New Roman" panose="02020603050405020304" pitchFamily="18" charset="0"/>
                <a:cs typeface="Times New Roman" panose="02020603050405020304" pitchFamily="18" charset="0"/>
              </a:rPr>
              <a:t> </a:t>
            </a:r>
            <a:r>
              <a:rPr lang="en-US" b="1" u="sng" dirty="0">
                <a:solidFill>
                  <a:schemeClr val="accent3">
                    <a:lumMod val="75000"/>
                  </a:schemeClr>
                </a:solidFill>
                <a:latin typeface="Times New Roman" panose="02020603050405020304" pitchFamily="18" charset="0"/>
                <a:cs typeface="Times New Roman" panose="02020603050405020304" pitchFamily="18" charset="0"/>
              </a:rPr>
              <a:t>(</a:t>
            </a:r>
            <a:r>
              <a:rPr lang="en-US" b="1" i="1" u="sng" dirty="0" err="1">
                <a:solidFill>
                  <a:schemeClr val="accent3">
                    <a:lumMod val="75000"/>
                  </a:schemeClr>
                </a:solidFill>
                <a:latin typeface="Times New Roman" panose="02020603050405020304" pitchFamily="18" charset="0"/>
                <a:cs typeface="Times New Roman" panose="02020603050405020304" pitchFamily="18" charset="0"/>
              </a:rPr>
              <a:t>j</a:t>
            </a:r>
            <a:r>
              <a:rPr lang="en-US" b="1" i="1" u="sng" baseline="-25000" dirty="0" err="1">
                <a:solidFill>
                  <a:schemeClr val="accent3">
                    <a:lumMod val="75000"/>
                  </a:schemeClr>
                </a:solidFill>
                <a:latin typeface="Times New Roman" panose="02020603050405020304" pitchFamily="18" charset="0"/>
                <a:cs typeface="Times New Roman" panose="02020603050405020304" pitchFamily="18" charset="0"/>
              </a:rPr>
              <a:t>p</a:t>
            </a:r>
            <a:r>
              <a:rPr lang="en-US" b="1" i="1" u="sng" dirty="0">
                <a:solidFill>
                  <a:schemeClr val="accent3">
                    <a:lumMod val="75000"/>
                  </a:schemeClr>
                </a:solidFill>
                <a:latin typeface="Times New Roman" panose="02020603050405020304" pitchFamily="18" charset="0"/>
                <a:cs typeface="Times New Roman" panose="02020603050405020304" pitchFamily="18" charset="0"/>
              </a:rPr>
              <a:t>/</a:t>
            </a:r>
            <a:r>
              <a:rPr lang="en-US" b="1" i="1" u="sng" dirty="0" err="1">
                <a:solidFill>
                  <a:schemeClr val="accent3">
                    <a:lumMod val="75000"/>
                  </a:schemeClr>
                </a:solidFill>
                <a:latin typeface="Times New Roman" panose="02020603050405020304" pitchFamily="18" charset="0"/>
                <a:cs typeface="Times New Roman" panose="02020603050405020304" pitchFamily="18" charset="0"/>
              </a:rPr>
              <a:t>j</a:t>
            </a:r>
            <a:r>
              <a:rPr lang="en-US" b="1" i="1" u="sng" baseline="-25000" dirty="0" err="1">
                <a:solidFill>
                  <a:schemeClr val="accent3">
                    <a:lumMod val="75000"/>
                  </a:schemeClr>
                </a:solidFill>
                <a:latin typeface="Times New Roman" panose="02020603050405020304" pitchFamily="18" charset="0"/>
                <a:cs typeface="Times New Roman" panose="02020603050405020304" pitchFamily="18" charset="0"/>
              </a:rPr>
              <a:t>d</a:t>
            </a:r>
            <a:r>
              <a:rPr lang="en-US" b="1" u="sng" dirty="0">
                <a:solidFill>
                  <a:schemeClr val="accent3">
                    <a:lumMod val="75000"/>
                  </a:schemeClr>
                </a:solidFill>
                <a:latin typeface="Times New Roman" panose="02020603050405020304" pitchFamily="18" charset="0"/>
                <a:cs typeface="Times New Roman" panose="02020603050405020304" pitchFamily="18" charset="0"/>
              </a:rPr>
              <a:t> = 0)</a:t>
            </a:r>
            <a:endParaRPr lang="ru-RU" b="1" u="sng"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465808" y="191785"/>
            <a:ext cx="3136436" cy="369332"/>
          </a:xfrm>
          <a:prstGeom prst="rect">
            <a:avLst/>
          </a:prstGeom>
          <a:noFill/>
        </p:spPr>
        <p:txBody>
          <a:bodyPr wrap="none" rtlCol="0">
            <a:spAutoFit/>
          </a:bodyPr>
          <a:lstStyle/>
          <a:p>
            <a:r>
              <a:rPr lang="ru-RU" b="1" u="sng" dirty="0">
                <a:solidFill>
                  <a:schemeClr val="accent6">
                    <a:lumMod val="75000"/>
                  </a:schemeClr>
                </a:solidFill>
                <a:latin typeface="Times New Roman" panose="02020603050405020304" pitchFamily="18" charset="0"/>
                <a:cs typeface="Times New Roman" panose="02020603050405020304" pitchFamily="18" charset="0"/>
              </a:rPr>
              <a:t>С </a:t>
            </a:r>
            <a:r>
              <a:rPr lang="ru-RU" b="1" u="sng" dirty="0" err="1" smtClean="0">
                <a:solidFill>
                  <a:schemeClr val="accent6">
                    <a:lumMod val="75000"/>
                  </a:schemeClr>
                </a:solidFill>
                <a:latin typeface="Times New Roman" panose="02020603050405020304" pitchFamily="18" charset="0"/>
                <a:cs typeface="Times New Roman" panose="02020603050405020304" pitchFamily="18" charset="0"/>
              </a:rPr>
              <a:t>ассистированием</a:t>
            </a:r>
            <a:r>
              <a:rPr lang="en-US" b="1" u="sng"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b="1" u="sng" dirty="0">
                <a:solidFill>
                  <a:schemeClr val="accent6">
                    <a:lumMod val="75000"/>
                  </a:schemeClr>
                </a:solidFill>
                <a:latin typeface="Times New Roman" panose="02020603050405020304" pitchFamily="18" charset="0"/>
                <a:cs typeface="Times New Roman" panose="02020603050405020304" pitchFamily="18" charset="0"/>
              </a:rPr>
              <a:t>(</a:t>
            </a:r>
            <a:r>
              <a:rPr lang="en-US" b="1" i="1" u="sng" dirty="0" err="1">
                <a:solidFill>
                  <a:schemeClr val="accent6">
                    <a:lumMod val="75000"/>
                  </a:schemeClr>
                </a:solidFill>
                <a:latin typeface="Times New Roman" panose="02020603050405020304" pitchFamily="18" charset="0"/>
                <a:cs typeface="Times New Roman" panose="02020603050405020304" pitchFamily="18" charset="0"/>
              </a:rPr>
              <a:t>j</a:t>
            </a:r>
            <a:r>
              <a:rPr lang="en-US" b="1" i="1" u="sng" baseline="-25000" dirty="0" err="1">
                <a:solidFill>
                  <a:schemeClr val="accent6">
                    <a:lumMod val="75000"/>
                  </a:schemeClr>
                </a:solidFill>
                <a:latin typeface="Times New Roman" panose="02020603050405020304" pitchFamily="18" charset="0"/>
                <a:cs typeface="Times New Roman" panose="02020603050405020304" pitchFamily="18" charset="0"/>
              </a:rPr>
              <a:t>p</a:t>
            </a:r>
            <a:r>
              <a:rPr lang="en-US" b="1" i="1" u="sng" dirty="0">
                <a:solidFill>
                  <a:schemeClr val="accent6">
                    <a:lumMod val="75000"/>
                  </a:schemeClr>
                </a:solidFill>
                <a:latin typeface="Times New Roman" panose="02020603050405020304" pitchFamily="18" charset="0"/>
                <a:cs typeface="Times New Roman" panose="02020603050405020304" pitchFamily="18" charset="0"/>
              </a:rPr>
              <a:t>/</a:t>
            </a:r>
            <a:r>
              <a:rPr lang="en-US" b="1" i="1" u="sng" dirty="0" err="1">
                <a:solidFill>
                  <a:schemeClr val="accent6">
                    <a:lumMod val="75000"/>
                  </a:schemeClr>
                </a:solidFill>
                <a:latin typeface="Times New Roman" panose="02020603050405020304" pitchFamily="18" charset="0"/>
                <a:cs typeface="Times New Roman" panose="02020603050405020304" pitchFamily="18" charset="0"/>
              </a:rPr>
              <a:t>j</a:t>
            </a:r>
            <a:r>
              <a:rPr lang="en-US" b="1" i="1" u="sng" baseline="-25000" dirty="0" err="1">
                <a:solidFill>
                  <a:schemeClr val="accent6">
                    <a:lumMod val="75000"/>
                  </a:schemeClr>
                </a:solidFill>
                <a:latin typeface="Times New Roman" panose="02020603050405020304" pitchFamily="18" charset="0"/>
                <a:cs typeface="Times New Roman" panose="02020603050405020304" pitchFamily="18" charset="0"/>
              </a:rPr>
              <a:t>d</a:t>
            </a:r>
            <a:r>
              <a:rPr lang="en-US" b="1" u="sng" dirty="0">
                <a:solidFill>
                  <a:schemeClr val="accent6">
                    <a:lumMod val="75000"/>
                  </a:schemeClr>
                </a:solidFill>
                <a:latin typeface="Times New Roman" panose="02020603050405020304" pitchFamily="18" charset="0"/>
                <a:cs typeface="Times New Roman" panose="02020603050405020304" pitchFamily="18" charset="0"/>
              </a:rPr>
              <a:t> = 3)</a:t>
            </a:r>
            <a:endParaRPr lang="ru-RU" b="1" u="sng"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2" cstate="email"/>
          <a:stretch>
            <a:fillRect/>
          </a:stretch>
        </p:blipFill>
        <p:spPr>
          <a:xfrm>
            <a:off x="391818" y="974473"/>
            <a:ext cx="3960000" cy="3927669"/>
          </a:xfrm>
          <a:prstGeom prst="rect">
            <a:avLst/>
          </a:prstGeom>
        </p:spPr>
      </p:pic>
      <p:pic>
        <p:nvPicPr>
          <p:cNvPr id="23" name="Рисунок 22"/>
          <p:cNvPicPr>
            <a:picLocks noChangeAspect="1"/>
          </p:cNvPicPr>
          <p:nvPr/>
        </p:nvPicPr>
        <p:blipFill>
          <a:blip r:embed="rId3" cstate="email"/>
          <a:stretch>
            <a:fillRect/>
          </a:stretch>
        </p:blipFill>
        <p:spPr>
          <a:xfrm>
            <a:off x="4964677" y="974473"/>
            <a:ext cx="3960000" cy="5794900"/>
          </a:xfrm>
          <a:prstGeom prst="rect">
            <a:avLst/>
          </a:prstGeom>
        </p:spPr>
      </p:pic>
      <p:sp>
        <p:nvSpPr>
          <p:cNvPr id="8" name="Прямоугольник 7"/>
          <p:cNvSpPr/>
          <p:nvPr/>
        </p:nvSpPr>
        <p:spPr>
          <a:xfrm>
            <a:off x="391818" y="5119167"/>
            <a:ext cx="4114668" cy="1569660"/>
          </a:xfrm>
          <a:prstGeom prst="rect">
            <a:avLst/>
          </a:prstGeom>
          <a:solidFill>
            <a:schemeClr val="bg1"/>
          </a:solidFill>
        </p:spPr>
        <p:txBody>
          <a:bodyPr wrap="square">
            <a:spAutoFit/>
          </a:bodyPr>
          <a:lstStyle/>
          <a:p>
            <a:pPr algn="just"/>
            <a:r>
              <a:rPr lang="ru-RU" sz="1600" dirty="0">
                <a:latin typeface="Times New Roman" panose="02020603050405020304" pitchFamily="18" charset="0"/>
                <a:ea typeface="Calibri" panose="020F0502020204030204" pitchFamily="34" charset="0"/>
              </a:rPr>
              <a:t>ПЭМ-изображение структуры покрытия системы </a:t>
            </a:r>
            <a:r>
              <a:rPr lang="en-US" sz="1600" dirty="0">
                <a:latin typeface="Times New Roman" panose="02020603050405020304" pitchFamily="18" charset="0"/>
                <a:ea typeface="Calibri" panose="020F0502020204030204" pitchFamily="34" charset="0"/>
              </a:rPr>
              <a:t>Mo</a:t>
            </a:r>
            <a:r>
              <a:rPr lang="ru-RU" sz="1600" dirty="0">
                <a:latin typeface="Times New Roman" panose="02020603050405020304" pitchFamily="18" charset="0"/>
                <a:ea typeface="Calibri" panose="020F0502020204030204" pitchFamily="34" charset="0"/>
              </a:rPr>
              <a:t>-</a:t>
            </a:r>
            <a:r>
              <a:rPr lang="en-US" sz="1600" dirty="0">
                <a:latin typeface="Times New Roman" panose="02020603050405020304" pitchFamily="18" charset="0"/>
                <a:ea typeface="Calibri" panose="020F0502020204030204" pitchFamily="34" charset="0"/>
              </a:rPr>
              <a:t>N</a:t>
            </a:r>
            <a:r>
              <a:rPr lang="ru-RU" sz="1600" dirty="0">
                <a:latin typeface="Times New Roman" panose="02020603050405020304" pitchFamily="18" charset="0"/>
                <a:ea typeface="Calibri" panose="020F0502020204030204" pitchFamily="34" charset="0"/>
              </a:rPr>
              <a:t>, осажденного вакуумно-дуговым плазменно-</a:t>
            </a:r>
            <a:r>
              <a:rPr lang="ru-RU" sz="1600" dirty="0" err="1">
                <a:latin typeface="Times New Roman" panose="02020603050405020304" pitchFamily="18" charset="0"/>
                <a:ea typeface="Calibri" panose="020F0502020204030204" pitchFamily="34" charset="0"/>
              </a:rPr>
              <a:t>ассистированным</a:t>
            </a:r>
            <a:r>
              <a:rPr lang="ru-RU" sz="1600" dirty="0">
                <a:latin typeface="Times New Roman" panose="02020603050405020304" pitchFamily="18" charset="0"/>
                <a:ea typeface="Calibri" panose="020F0502020204030204" pitchFamily="34" charset="0"/>
              </a:rPr>
              <a:t> методом (режим </a:t>
            </a:r>
            <a:r>
              <a:rPr lang="en-US" sz="1600" dirty="0" smtClean="0">
                <a:latin typeface="Times New Roman" panose="02020603050405020304" pitchFamily="18" charset="0"/>
                <a:ea typeface="Calibri" panose="020F0502020204030204" pitchFamily="34" charset="0"/>
              </a:rPr>
              <a:t>1 </a:t>
            </a:r>
            <a:r>
              <a:rPr lang="ru-RU" sz="1600" dirty="0" smtClean="0">
                <a:latin typeface="Times New Roman" panose="02020603050405020304" pitchFamily="18" charset="0"/>
                <a:ea typeface="Calibri" panose="020F0502020204030204" pitchFamily="34" charset="0"/>
              </a:rPr>
              <a:t>и</a:t>
            </a:r>
            <a:r>
              <a:rPr lang="en-US" sz="1600" dirty="0" smtClean="0">
                <a:latin typeface="Times New Roman" panose="02020603050405020304" pitchFamily="18" charset="0"/>
                <a:ea typeface="Calibri" panose="020F0502020204030204" pitchFamily="34" charset="0"/>
              </a:rPr>
              <a:t> 4</a:t>
            </a:r>
            <a:r>
              <a:rPr lang="ru-RU" sz="1600" dirty="0" smtClean="0">
                <a:latin typeface="Times New Roman" panose="02020603050405020304" pitchFamily="18" charset="0"/>
                <a:ea typeface="Calibri" panose="020F0502020204030204" pitchFamily="34" charset="0"/>
              </a:rPr>
              <a:t>). На </a:t>
            </a:r>
            <a:r>
              <a:rPr lang="en-US" sz="1600" dirty="0">
                <a:latin typeface="Times New Roman" panose="02020603050405020304" pitchFamily="18" charset="0"/>
                <a:ea typeface="Calibri" panose="020F0502020204030204" pitchFamily="34" charset="0"/>
              </a:rPr>
              <a:t>h </a:t>
            </a:r>
            <a:r>
              <a:rPr lang="ru-RU" sz="1600" dirty="0">
                <a:latin typeface="Times New Roman" panose="02020603050405020304" pitchFamily="18" charset="0"/>
                <a:ea typeface="Calibri" panose="020F0502020204030204" pitchFamily="34" charset="0"/>
              </a:rPr>
              <a:t>полосками и стрелками выделены пакеты пластин </a:t>
            </a:r>
            <a:r>
              <a:rPr lang="en-US" sz="1600" dirty="0" err="1">
                <a:latin typeface="Times New Roman" panose="02020603050405020304" pitchFamily="18" charset="0"/>
                <a:ea typeface="Calibri" panose="020F0502020204030204" pitchFamily="34" charset="0"/>
              </a:rPr>
              <a:t>MoN</a:t>
            </a:r>
            <a:r>
              <a:rPr lang="ru-RU" sz="1600" dirty="0">
                <a:latin typeface="Times New Roman" panose="02020603050405020304" pitchFamily="18" charset="0"/>
                <a:ea typeface="Calibri" panose="020F0502020204030204" pitchFamily="34" charset="0"/>
              </a:rPr>
              <a:t>/</a:t>
            </a:r>
            <a:r>
              <a:rPr lang="en-US" sz="1600" dirty="0">
                <a:latin typeface="Times New Roman" panose="02020603050405020304" pitchFamily="18" charset="0"/>
                <a:ea typeface="Calibri" panose="020F0502020204030204" pitchFamily="34" charset="0"/>
              </a:rPr>
              <a:t>Mo</a:t>
            </a:r>
            <a:r>
              <a:rPr lang="ru-RU" sz="1600" baseline="-25000" dirty="0">
                <a:latin typeface="Times New Roman" panose="02020603050405020304" pitchFamily="18" charset="0"/>
                <a:ea typeface="Calibri" panose="020F0502020204030204" pitchFamily="34" charset="0"/>
              </a:rPr>
              <a:t>2</a:t>
            </a:r>
            <a:r>
              <a:rPr lang="en-US" sz="1600" dirty="0">
                <a:latin typeface="Times New Roman" panose="02020603050405020304" pitchFamily="18" charset="0"/>
                <a:ea typeface="Calibri" panose="020F0502020204030204" pitchFamily="34" charset="0"/>
              </a:rPr>
              <a:t>N</a:t>
            </a:r>
            <a:endParaRPr lang="ru-RU" sz="1600" dirty="0"/>
          </a:p>
        </p:txBody>
      </p:sp>
    </p:spTree>
    <p:extLst>
      <p:ext uri="{BB962C8B-B14F-4D97-AF65-F5344CB8AC3E}">
        <p14:creationId xmlns:p14="http://schemas.microsoft.com/office/powerpoint/2010/main" xmlns="" val="3812880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412239" y="1913661"/>
            <a:ext cx="749130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ru-RU" b="1" dirty="0" smtClean="0"/>
              <a:t>Многослойные покрытия на основе молибдена</a:t>
            </a:r>
            <a:r>
              <a:rPr lang="en-US" b="1" dirty="0" smtClean="0"/>
              <a:t> </a:t>
            </a:r>
            <a:r>
              <a:rPr lang="ru-RU" b="1" dirty="0" smtClean="0"/>
              <a:t>и его нитридов</a:t>
            </a:r>
            <a:endParaRPr lang="ru-RU" b="1" dirty="0"/>
          </a:p>
        </p:txBody>
      </p:sp>
    </p:spTree>
    <p:extLst>
      <p:ext uri="{BB962C8B-B14F-4D97-AF65-F5344CB8AC3E}">
        <p14:creationId xmlns:p14="http://schemas.microsoft.com/office/powerpoint/2010/main" xmlns="" val="1933931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257163" y="1017572"/>
            <a:ext cx="2155921" cy="2369545"/>
          </a:xfrm>
          <a:prstGeom prst="rect">
            <a:avLst/>
          </a:prstGeom>
        </p:spPr>
      </p:pic>
      <p:sp>
        <p:nvSpPr>
          <p:cNvPr id="3" name="Прямоугольник 2"/>
          <p:cNvSpPr/>
          <p:nvPr/>
        </p:nvSpPr>
        <p:spPr>
          <a:xfrm>
            <a:off x="311113" y="169336"/>
            <a:ext cx="8570347" cy="683264"/>
          </a:xfrm>
          <a:prstGeom prst="rect">
            <a:avLst/>
          </a:prstGeom>
        </p:spPr>
        <p:txBody>
          <a:bodyPr wrap="square">
            <a:spAutoFit/>
          </a:bodyPr>
          <a:lstStyle/>
          <a:p>
            <a:pPr algn="ctr">
              <a:lnSpc>
                <a:spcPct val="80000"/>
              </a:lnSpc>
              <a:spcAft>
                <a:spcPts val="0"/>
              </a:spcAft>
            </a:pPr>
            <a:r>
              <a:rPr lang="ru-RU"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Синтез многослойных покрытий на основе молибдена и его нитридов, свойства, состав и структура</a:t>
            </a:r>
            <a:endParaRPr lang="ru-RU"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Группа 4"/>
          <p:cNvGrpSpPr/>
          <p:nvPr/>
        </p:nvGrpSpPr>
        <p:grpSpPr>
          <a:xfrm>
            <a:off x="2413084" y="1017572"/>
            <a:ext cx="6586294" cy="2239199"/>
            <a:chOff x="4317850" y="535179"/>
            <a:chExt cx="5668347" cy="1876974"/>
          </a:xfrm>
        </p:grpSpPr>
        <p:pic>
          <p:nvPicPr>
            <p:cNvPr id="6" name="Рисунок 5"/>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4317850" y="595222"/>
              <a:ext cx="1944525" cy="1800000"/>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332465" y="576153"/>
              <a:ext cx="3653732" cy="1836000"/>
            </a:xfrm>
            <a:prstGeom prst="rect">
              <a:avLst/>
            </a:prstGeom>
          </p:spPr>
        </p:pic>
        <p:sp>
          <p:nvSpPr>
            <p:cNvPr id="8" name="TextBox 7"/>
            <p:cNvSpPr txBox="1"/>
            <p:nvPr/>
          </p:nvSpPr>
          <p:spPr>
            <a:xfrm>
              <a:off x="4349362" y="535179"/>
              <a:ext cx="311304" cy="400110"/>
            </a:xfrm>
            <a:prstGeom prst="rect">
              <a:avLst/>
            </a:prstGeom>
            <a:noFill/>
          </p:spPr>
          <p:txBody>
            <a:bodyPr wrap="none" rtlCol="0">
              <a:spAutoFit/>
            </a:bodyPr>
            <a:lstStyle/>
            <a:p>
              <a:r>
                <a:rPr lang="ru-RU" sz="2000" b="1" dirty="0" smtClean="0">
                  <a:solidFill>
                    <a:schemeClr val="bg1"/>
                  </a:solidFill>
                </a:rPr>
                <a:t>а</a:t>
              </a:r>
              <a:endParaRPr lang="ru-RU" sz="2000" b="1" dirty="0">
                <a:solidFill>
                  <a:schemeClr val="bg1"/>
                </a:solidFill>
              </a:endParaRPr>
            </a:p>
          </p:txBody>
        </p:sp>
      </p:grpSp>
      <p:sp>
        <p:nvSpPr>
          <p:cNvPr id="9" name="Прямоугольник 8"/>
          <p:cNvSpPr/>
          <p:nvPr/>
        </p:nvSpPr>
        <p:spPr>
          <a:xfrm>
            <a:off x="2238084" y="3256771"/>
            <a:ext cx="6761294" cy="1015663"/>
          </a:xfrm>
          <a:prstGeom prst="rect">
            <a:avLst/>
          </a:prstGeom>
        </p:spPr>
        <p:txBody>
          <a:bodyPr wrap="square">
            <a:spAutoFit/>
          </a:bodyPr>
          <a:lstStyle/>
          <a:p>
            <a:pPr algn="just">
              <a:lnSpc>
                <a:spcPct val="80000"/>
              </a:lnSpc>
            </a:pPr>
            <a:r>
              <a:rPr lang="ru-RU" sz="1500" dirty="0">
                <a:latin typeface="Times New Roman" panose="02020603050405020304" pitchFamily="18" charset="0"/>
                <a:ea typeface="Calibri" panose="020F0502020204030204" pitchFamily="34" charset="0"/>
              </a:rPr>
              <a:t>ПЭМ-изображение структуры многослойного покрытия </a:t>
            </a:r>
            <a:r>
              <a:rPr lang="en-US" sz="1500" dirty="0">
                <a:latin typeface="Times New Roman" panose="02020603050405020304" pitchFamily="18" charset="0"/>
                <a:ea typeface="Calibri" panose="020F0502020204030204" pitchFamily="34" charset="0"/>
              </a:rPr>
              <a:t>Mo</a:t>
            </a:r>
            <a:r>
              <a:rPr lang="ru-RU" sz="1500" dirty="0">
                <a:latin typeface="Times New Roman" panose="02020603050405020304" pitchFamily="18" charset="0"/>
                <a:ea typeface="Calibri" panose="020F0502020204030204" pitchFamily="34" charset="0"/>
              </a:rPr>
              <a:t>/</a:t>
            </a:r>
            <a:r>
              <a:rPr lang="en-US" sz="1500" dirty="0" err="1" smtClean="0">
                <a:latin typeface="Times New Roman" panose="02020603050405020304" pitchFamily="18" charset="0"/>
                <a:ea typeface="Calibri" panose="020F0502020204030204" pitchFamily="34" charset="0"/>
              </a:rPr>
              <a:t>MoN</a:t>
            </a:r>
            <a:r>
              <a:rPr lang="ru-RU" sz="1500" dirty="0" smtClean="0">
                <a:latin typeface="Times New Roman" panose="02020603050405020304" pitchFamily="18" charset="0"/>
                <a:ea typeface="Calibri" panose="020F0502020204030204" pitchFamily="34" charset="0"/>
              </a:rPr>
              <a:t> с резким </a:t>
            </a:r>
            <a:r>
              <a:rPr lang="ru-RU" sz="1500" dirty="0">
                <a:latin typeface="Times New Roman" panose="02020603050405020304" pitchFamily="18" charset="0"/>
                <a:ea typeface="Calibri" panose="020F0502020204030204" pitchFamily="34" charset="0"/>
              </a:rPr>
              <a:t>переходом между слоями: </a:t>
            </a:r>
            <a:r>
              <a:rPr lang="ru-RU" sz="1500" dirty="0" smtClean="0">
                <a:latin typeface="Times New Roman" panose="02020603050405020304" pitchFamily="18" charset="0"/>
                <a:ea typeface="Calibri" panose="020F0502020204030204" pitchFamily="34" charset="0"/>
              </a:rPr>
              <a:t>а – светлое поле, б </a:t>
            </a:r>
            <a:r>
              <a:rPr lang="ru-RU" sz="1500" dirty="0">
                <a:latin typeface="Times New Roman" panose="02020603050405020304" pitchFamily="18" charset="0"/>
                <a:ea typeface="Calibri" panose="020F0502020204030204" pitchFamily="34" charset="0"/>
              </a:rPr>
              <a:t>– </a:t>
            </a:r>
            <a:r>
              <a:rPr lang="ru-RU" sz="1500" dirty="0" smtClean="0">
                <a:latin typeface="Times New Roman" panose="02020603050405020304" pitchFamily="18" charset="0"/>
                <a:ea typeface="Calibri" panose="020F0502020204030204" pitchFamily="34" charset="0"/>
              </a:rPr>
              <a:t>темное поле, полученное </a:t>
            </a:r>
            <a:r>
              <a:rPr lang="ru-RU" sz="1500" dirty="0">
                <a:latin typeface="Times New Roman" panose="02020603050405020304" pitchFamily="18" charset="0"/>
                <a:ea typeface="Calibri" panose="020F0502020204030204" pitchFamily="34" charset="0"/>
              </a:rPr>
              <a:t>в </a:t>
            </a:r>
            <a:r>
              <a:rPr lang="ru-RU" sz="1500" dirty="0" smtClean="0">
                <a:latin typeface="Times New Roman" panose="02020603050405020304" pitchFamily="18" charset="0"/>
                <a:ea typeface="Calibri" panose="020F0502020204030204" pitchFamily="34" charset="0"/>
              </a:rPr>
              <a:t>рефлексе </a:t>
            </a:r>
            <a:r>
              <a:rPr lang="ru-RU" sz="1500" dirty="0">
                <a:latin typeface="Times New Roman" panose="02020603050405020304" pitchFamily="18" charset="0"/>
                <a:ea typeface="Calibri" panose="020F0502020204030204" pitchFamily="34" charset="0"/>
              </a:rPr>
              <a:t>1 – [112]</a:t>
            </a:r>
            <a:r>
              <a:rPr lang="en-US" sz="1500" dirty="0">
                <a:latin typeface="Times New Roman" panose="02020603050405020304" pitchFamily="18" charset="0"/>
                <a:ea typeface="Calibri" panose="020F0502020204030204" pitchFamily="34" charset="0"/>
              </a:rPr>
              <a:t>Mo</a:t>
            </a:r>
            <a:r>
              <a:rPr lang="ru-RU" sz="1500" baseline="-25000" dirty="0">
                <a:latin typeface="Times New Roman" panose="02020603050405020304" pitchFamily="18" charset="0"/>
                <a:ea typeface="Calibri" panose="020F0502020204030204" pitchFamily="34" charset="0"/>
              </a:rPr>
              <a:t>2</a:t>
            </a:r>
            <a:r>
              <a:rPr lang="en-US" sz="1500" dirty="0" smtClean="0">
                <a:latin typeface="Times New Roman" panose="02020603050405020304" pitchFamily="18" charset="0"/>
                <a:ea typeface="Calibri" panose="020F0502020204030204" pitchFamily="34" charset="0"/>
              </a:rPr>
              <a:t>N</a:t>
            </a:r>
            <a:r>
              <a:rPr lang="ru-RU" sz="1500" dirty="0" smtClean="0">
                <a:latin typeface="Times New Roman" panose="02020603050405020304" pitchFamily="18" charset="0"/>
                <a:ea typeface="Calibri" panose="020F0502020204030204" pitchFamily="34" charset="0"/>
              </a:rPr>
              <a:t>. </a:t>
            </a:r>
            <a:r>
              <a:rPr lang="ru-RU" sz="1500" dirty="0">
                <a:latin typeface="Times New Roman" panose="02020603050405020304" pitchFamily="18" charset="0"/>
                <a:ea typeface="Calibri" panose="020F0502020204030204" pitchFamily="34" charset="0"/>
              </a:rPr>
              <a:t>2 – [200]</a:t>
            </a:r>
            <a:r>
              <a:rPr lang="en-US" sz="1500" dirty="0">
                <a:latin typeface="Times New Roman" panose="02020603050405020304" pitchFamily="18" charset="0"/>
                <a:ea typeface="Calibri" panose="020F0502020204030204" pitchFamily="34" charset="0"/>
              </a:rPr>
              <a:t>Mo</a:t>
            </a:r>
            <a:r>
              <a:rPr lang="ru-RU" sz="1500" baseline="-25000" dirty="0">
                <a:latin typeface="Times New Roman" panose="02020603050405020304" pitchFamily="18" charset="0"/>
                <a:ea typeface="Calibri" panose="020F0502020204030204" pitchFamily="34" charset="0"/>
              </a:rPr>
              <a:t>2</a:t>
            </a:r>
            <a:r>
              <a:rPr lang="en-US" sz="1500" dirty="0" smtClean="0">
                <a:latin typeface="Times New Roman" panose="02020603050405020304" pitchFamily="18" charset="0"/>
                <a:ea typeface="Calibri" panose="020F0502020204030204" pitchFamily="34" charset="0"/>
              </a:rPr>
              <a:t>N</a:t>
            </a:r>
            <a:r>
              <a:rPr lang="ru-RU" sz="1500" dirty="0" smtClean="0">
                <a:latin typeface="Times New Roman" panose="02020603050405020304" pitchFamily="18" charset="0"/>
                <a:ea typeface="Calibri" panose="020F0502020204030204" pitchFamily="34" charset="0"/>
              </a:rPr>
              <a:t>, </a:t>
            </a:r>
            <a:r>
              <a:rPr lang="ru-RU" sz="1500" dirty="0">
                <a:latin typeface="Times New Roman" panose="02020603050405020304" pitchFamily="18" charset="0"/>
                <a:ea typeface="Calibri" panose="020F0502020204030204" pitchFamily="34" charset="0"/>
              </a:rPr>
              <a:t>3 – </a:t>
            </a:r>
            <a:r>
              <a:rPr lang="ru-RU" sz="1500" dirty="0" smtClean="0">
                <a:latin typeface="Times New Roman" panose="02020603050405020304" pitchFamily="18" charset="0"/>
                <a:ea typeface="Calibri" panose="020F0502020204030204" pitchFamily="34" charset="0"/>
              </a:rPr>
              <a:t>[220]</a:t>
            </a:r>
            <a:r>
              <a:rPr lang="en-US" sz="1500" dirty="0">
                <a:latin typeface="Times New Roman" panose="02020603050405020304" pitchFamily="18" charset="0"/>
                <a:ea typeface="Calibri" panose="020F0502020204030204" pitchFamily="34" charset="0"/>
              </a:rPr>
              <a:t>Mo</a:t>
            </a:r>
            <a:r>
              <a:rPr lang="ru-RU" sz="1500" baseline="-25000" dirty="0">
                <a:latin typeface="Times New Roman" panose="02020603050405020304" pitchFamily="18" charset="0"/>
                <a:ea typeface="Calibri" panose="020F0502020204030204" pitchFamily="34" charset="0"/>
              </a:rPr>
              <a:t>2</a:t>
            </a:r>
            <a:r>
              <a:rPr lang="en-US" sz="1500" dirty="0" smtClean="0">
                <a:latin typeface="Times New Roman" panose="02020603050405020304" pitchFamily="18" charset="0"/>
                <a:ea typeface="Calibri" panose="020F0502020204030204" pitchFamily="34" charset="0"/>
              </a:rPr>
              <a:t>N</a:t>
            </a:r>
            <a:r>
              <a:rPr lang="ru-RU" sz="1500" dirty="0" smtClean="0">
                <a:latin typeface="Times New Roman" panose="02020603050405020304" pitchFamily="18" charset="0"/>
                <a:ea typeface="Calibri" panose="020F0502020204030204" pitchFamily="34" charset="0"/>
              </a:rPr>
              <a:t>, 4 </a:t>
            </a:r>
            <a:r>
              <a:rPr lang="ru-RU" sz="1500" dirty="0">
                <a:latin typeface="Times New Roman" panose="02020603050405020304" pitchFamily="18" charset="0"/>
                <a:ea typeface="Calibri" panose="020F0502020204030204" pitchFamily="34" charset="0"/>
              </a:rPr>
              <a:t>– [</a:t>
            </a:r>
            <a:r>
              <a:rPr lang="ru-RU" sz="1500" dirty="0" smtClean="0">
                <a:latin typeface="Times New Roman" panose="02020603050405020304" pitchFamily="18" charset="0"/>
                <a:ea typeface="Calibri" panose="020F0502020204030204" pitchFamily="34" charset="0"/>
              </a:rPr>
              <a:t>311]</a:t>
            </a:r>
            <a:r>
              <a:rPr lang="en-US" sz="1500" dirty="0" smtClean="0">
                <a:latin typeface="Times New Roman" panose="02020603050405020304" pitchFamily="18" charset="0"/>
                <a:ea typeface="Calibri" panose="020F0502020204030204" pitchFamily="34" charset="0"/>
              </a:rPr>
              <a:t>Mo</a:t>
            </a:r>
            <a:r>
              <a:rPr lang="ru-RU" sz="1500" baseline="-25000" dirty="0" smtClean="0">
                <a:latin typeface="Times New Roman" panose="02020603050405020304" pitchFamily="18" charset="0"/>
                <a:ea typeface="Calibri" panose="020F0502020204030204" pitchFamily="34" charset="0"/>
              </a:rPr>
              <a:t>2</a:t>
            </a:r>
            <a:r>
              <a:rPr lang="en-US" sz="1500" dirty="0" smtClean="0">
                <a:latin typeface="Times New Roman" panose="02020603050405020304" pitchFamily="18" charset="0"/>
                <a:ea typeface="Calibri" panose="020F0502020204030204" pitchFamily="34" charset="0"/>
              </a:rPr>
              <a:t>N</a:t>
            </a:r>
            <a:r>
              <a:rPr lang="ru-RU" sz="1500" dirty="0" smtClean="0">
                <a:latin typeface="Times New Roman" panose="02020603050405020304" pitchFamily="18" charset="0"/>
                <a:ea typeface="Calibri" panose="020F0502020204030204" pitchFamily="34" charset="0"/>
              </a:rPr>
              <a:t>, </a:t>
            </a:r>
            <a:r>
              <a:rPr lang="ru-RU" sz="1500" dirty="0">
                <a:latin typeface="Times New Roman" panose="02020603050405020304" pitchFamily="18" charset="0"/>
                <a:ea typeface="Calibri" panose="020F0502020204030204" pitchFamily="34" charset="0"/>
              </a:rPr>
              <a:t>5 – [112]</a:t>
            </a:r>
            <a:r>
              <a:rPr lang="en-US" sz="1500" dirty="0">
                <a:latin typeface="Times New Roman" panose="02020603050405020304" pitchFamily="18" charset="0"/>
                <a:ea typeface="Calibri" panose="020F0502020204030204" pitchFamily="34" charset="0"/>
              </a:rPr>
              <a:t>Mo</a:t>
            </a:r>
            <a:r>
              <a:rPr lang="ru-RU" sz="1500" baseline="-25000" dirty="0">
                <a:latin typeface="Times New Roman" panose="02020603050405020304" pitchFamily="18" charset="0"/>
                <a:ea typeface="Calibri" panose="020F0502020204030204" pitchFamily="34" charset="0"/>
              </a:rPr>
              <a:t>2</a:t>
            </a:r>
            <a:r>
              <a:rPr lang="en-US" sz="1500" dirty="0">
                <a:latin typeface="Times New Roman" panose="02020603050405020304" pitchFamily="18" charset="0"/>
                <a:ea typeface="Calibri" panose="020F0502020204030204" pitchFamily="34" charset="0"/>
              </a:rPr>
              <a:t>N</a:t>
            </a:r>
            <a:r>
              <a:rPr lang="ru-RU" sz="1500" dirty="0">
                <a:latin typeface="Times New Roman" panose="02020603050405020304" pitchFamily="18" charset="0"/>
                <a:ea typeface="Calibri" panose="020F0502020204030204" pitchFamily="34" charset="0"/>
              </a:rPr>
              <a:t>(γ)+[200]</a:t>
            </a:r>
            <a:r>
              <a:rPr lang="en-US" sz="1500" dirty="0" err="1">
                <a:latin typeface="Times New Roman" panose="02020603050405020304" pitchFamily="18" charset="0"/>
                <a:ea typeface="Calibri" panose="020F0502020204030204" pitchFamily="34" charset="0"/>
              </a:rPr>
              <a:t>MoN</a:t>
            </a:r>
            <a:r>
              <a:rPr lang="ru-RU" sz="1500" dirty="0">
                <a:latin typeface="Times New Roman" panose="02020603050405020304" pitchFamily="18" charset="0"/>
                <a:ea typeface="Calibri" panose="020F0502020204030204" pitchFamily="34" charset="0"/>
              </a:rPr>
              <a:t>, 6 – [112]</a:t>
            </a:r>
            <a:r>
              <a:rPr lang="en-US" sz="1500" dirty="0">
                <a:latin typeface="Times New Roman" panose="02020603050405020304" pitchFamily="18" charset="0"/>
                <a:ea typeface="Calibri" panose="020F0502020204030204" pitchFamily="34" charset="0"/>
              </a:rPr>
              <a:t>Mo</a:t>
            </a:r>
            <a:r>
              <a:rPr lang="ru-RU" sz="1500" baseline="-25000" dirty="0">
                <a:latin typeface="Times New Roman" panose="02020603050405020304" pitchFamily="18" charset="0"/>
                <a:ea typeface="Calibri" panose="020F0502020204030204" pitchFamily="34" charset="0"/>
              </a:rPr>
              <a:t>2</a:t>
            </a:r>
            <a:r>
              <a:rPr lang="en-US" sz="1500" dirty="0">
                <a:latin typeface="Times New Roman" panose="02020603050405020304" pitchFamily="18" charset="0"/>
                <a:ea typeface="Calibri" panose="020F0502020204030204" pitchFamily="34" charset="0"/>
              </a:rPr>
              <a:t>N</a:t>
            </a:r>
            <a:r>
              <a:rPr lang="ru-RU" sz="1500" dirty="0">
                <a:latin typeface="Times New Roman" panose="02020603050405020304" pitchFamily="18" charset="0"/>
                <a:ea typeface="Calibri" panose="020F0502020204030204" pitchFamily="34" charset="0"/>
              </a:rPr>
              <a:t>(γ)+[110]</a:t>
            </a:r>
            <a:r>
              <a:rPr lang="en-US" sz="1500" dirty="0" smtClean="0">
                <a:latin typeface="Times New Roman" panose="02020603050405020304" pitchFamily="18" charset="0"/>
                <a:ea typeface="Calibri" panose="020F0502020204030204" pitchFamily="34" charset="0"/>
              </a:rPr>
              <a:t>Mo</a:t>
            </a:r>
            <a:r>
              <a:rPr lang="ru-RU" sz="1500" dirty="0" smtClean="0">
                <a:latin typeface="Times New Roman" panose="02020603050405020304" pitchFamily="18" charset="0"/>
                <a:ea typeface="Calibri" panose="020F0502020204030204" pitchFamily="34" charset="0"/>
              </a:rPr>
              <a:t>;  в </a:t>
            </a:r>
            <a:r>
              <a:rPr lang="ru-RU" sz="1500" dirty="0">
                <a:latin typeface="Times New Roman" panose="02020603050405020304" pitchFamily="18" charset="0"/>
                <a:ea typeface="Calibri" panose="020F0502020204030204" pitchFamily="34" charset="0"/>
              </a:rPr>
              <a:t>– </a:t>
            </a:r>
            <a:r>
              <a:rPr lang="ru-RU" sz="1500" dirty="0" err="1" smtClean="0">
                <a:latin typeface="Times New Roman" panose="02020603050405020304" pitchFamily="18" charset="0"/>
                <a:ea typeface="Calibri" panose="020F0502020204030204" pitchFamily="34" charset="0"/>
              </a:rPr>
              <a:t>микроэлектронограмма</a:t>
            </a:r>
            <a:endParaRPr lang="ru-RU" sz="1500" dirty="0"/>
          </a:p>
        </p:txBody>
      </p:sp>
      <p:sp>
        <p:nvSpPr>
          <p:cNvPr id="10" name="Прямоугольник 9"/>
          <p:cNvSpPr/>
          <p:nvPr/>
        </p:nvSpPr>
        <p:spPr>
          <a:xfrm>
            <a:off x="311113" y="4507253"/>
            <a:ext cx="8688265" cy="2185214"/>
          </a:xfrm>
          <a:prstGeom prst="rect">
            <a:avLst/>
          </a:prstGeom>
          <a:solidFill>
            <a:schemeClr val="bg1"/>
          </a:solidFill>
          <a:ln w="15875">
            <a:solidFill>
              <a:srgbClr val="FF00FF"/>
            </a:solidFill>
          </a:ln>
        </p:spPr>
        <p:txBody>
          <a:bodyPr wrap="square">
            <a:spAutoFit/>
          </a:bodyPr>
          <a:lstStyle/>
          <a:p>
            <a:pPr algn="just">
              <a:lnSpc>
                <a:spcPct val="80000"/>
              </a:lnSpc>
              <a:spcAft>
                <a:spcPts val="0"/>
              </a:spcAft>
            </a:pPr>
            <a:r>
              <a:rPr lang="ru-RU" sz="1700" dirty="0" smtClean="0">
                <a:latin typeface="Times New Roman" panose="02020603050405020304" pitchFamily="18" charset="0"/>
                <a:ea typeface="Calibri" panose="020F0502020204030204" pitchFamily="34" charset="0"/>
                <a:cs typeface="Times New Roman" panose="02020603050405020304" pitchFamily="18" charset="0"/>
              </a:rPr>
              <a:t>Выявлено</a:t>
            </a:r>
            <a:r>
              <a:rPr lang="ru-RU" sz="1700" dirty="0">
                <a:latin typeface="Times New Roman" panose="02020603050405020304" pitchFamily="18" charset="0"/>
                <a:ea typeface="Calibri" panose="020F0502020204030204" pitchFamily="34" charset="0"/>
                <a:cs typeface="Times New Roman" panose="02020603050405020304" pitchFamily="18" charset="0"/>
              </a:rPr>
              <a:t>, что износостойкие многослойные многофазные </a:t>
            </a:r>
            <a:r>
              <a:rPr lang="en-US" sz="1700" dirty="0">
                <a:latin typeface="Times New Roman" panose="02020603050405020304" pitchFamily="18" charset="0"/>
                <a:ea typeface="Calibri" panose="020F0502020204030204" pitchFamily="34" charset="0"/>
                <a:cs typeface="Times New Roman" panose="02020603050405020304" pitchFamily="18" charset="0"/>
              </a:rPr>
              <a:t>Mo</a:t>
            </a:r>
            <a:r>
              <a:rPr lang="ru-RU" sz="1700" dirty="0">
                <a:latin typeface="Times New Roman" panose="02020603050405020304" pitchFamily="18" charset="0"/>
                <a:ea typeface="Calibri" panose="020F0502020204030204" pitchFamily="34" charset="0"/>
                <a:cs typeface="Times New Roman" panose="02020603050405020304" pitchFamily="18" charset="0"/>
              </a:rPr>
              <a:t>/</a:t>
            </a:r>
            <a:r>
              <a:rPr lang="en-US" sz="1700" dirty="0" err="1">
                <a:latin typeface="Times New Roman" panose="02020603050405020304" pitchFamily="18" charset="0"/>
                <a:ea typeface="Calibri" panose="020F0502020204030204" pitchFamily="34" charset="0"/>
                <a:cs typeface="Times New Roman" panose="02020603050405020304" pitchFamily="18" charset="0"/>
              </a:rPr>
              <a:t>MoN</a:t>
            </a:r>
            <a:r>
              <a:rPr lang="ru-RU" sz="1700" dirty="0">
                <a:latin typeface="Times New Roman" panose="02020603050405020304" pitchFamily="18" charset="0"/>
                <a:ea typeface="Calibri" panose="020F0502020204030204" pitchFamily="34" charset="0"/>
                <a:cs typeface="Times New Roman" panose="02020603050405020304" pitchFamily="18" charset="0"/>
              </a:rPr>
              <a:t>-покрытия, полученные по оптимальным режимам осаждения новым малоинерционным методом вакуумно-дугового плазменно-</a:t>
            </a:r>
            <a:r>
              <a:rPr lang="ru-RU" sz="1700" dirty="0" err="1">
                <a:latin typeface="Times New Roman" panose="02020603050405020304" pitchFamily="18" charset="0"/>
                <a:ea typeface="Calibri" panose="020F0502020204030204" pitchFamily="34" charset="0"/>
                <a:cs typeface="Times New Roman" panose="02020603050405020304" pitchFamily="18" charset="0"/>
              </a:rPr>
              <a:t>ассистированного</a:t>
            </a:r>
            <a:r>
              <a:rPr lang="ru-RU" sz="1700" dirty="0">
                <a:latin typeface="Times New Roman" panose="02020603050405020304" pitchFamily="18" charset="0"/>
                <a:ea typeface="Calibri" panose="020F0502020204030204" pitchFamily="34" charset="0"/>
                <a:cs typeface="Times New Roman" panose="02020603050405020304" pitchFamily="18" charset="0"/>
              </a:rPr>
              <a:t> синтеза, являются сверхтвердыми (</a:t>
            </a:r>
            <a:r>
              <a:rPr lang="en-US" sz="1700" dirty="0">
                <a:latin typeface="Times New Roman" panose="02020603050405020304" pitchFamily="18" charset="0"/>
                <a:ea typeface="Calibri" panose="020F0502020204030204" pitchFamily="34" charset="0"/>
                <a:cs typeface="Times New Roman" panose="02020603050405020304" pitchFamily="18" charset="0"/>
              </a:rPr>
              <a:t>HV</a:t>
            </a:r>
            <a:r>
              <a:rPr lang="ru-RU" sz="1700" dirty="0">
                <a:latin typeface="Times New Roman" panose="02020603050405020304" pitchFamily="18" charset="0"/>
                <a:ea typeface="Calibri" panose="020F0502020204030204" pitchFamily="34" charset="0"/>
                <a:cs typeface="Times New Roman" panose="02020603050405020304" pitchFamily="18" charset="0"/>
              </a:rPr>
              <a:t> до 45 ГПа), обладают относительно низкой шероховатостью (</a:t>
            </a:r>
            <a:r>
              <a:rPr lang="en-US" sz="1700" dirty="0">
                <a:latin typeface="Times New Roman" panose="02020603050405020304" pitchFamily="18" charset="0"/>
                <a:ea typeface="Calibri" panose="020F0502020204030204" pitchFamily="34" charset="0"/>
                <a:cs typeface="Times New Roman" panose="02020603050405020304" pitchFamily="18" charset="0"/>
              </a:rPr>
              <a:t>R</a:t>
            </a:r>
            <a:r>
              <a:rPr lang="en-US" sz="1700" baseline="-25000" dirty="0">
                <a:latin typeface="Times New Roman" panose="02020603050405020304" pitchFamily="18" charset="0"/>
                <a:ea typeface="Calibri" panose="020F0502020204030204" pitchFamily="34" charset="0"/>
                <a:cs typeface="Times New Roman" panose="02020603050405020304" pitchFamily="18" charset="0"/>
              </a:rPr>
              <a:t>a</a:t>
            </a:r>
            <a:r>
              <a:rPr lang="ru-RU" sz="1700" dirty="0">
                <a:latin typeface="Times New Roman" panose="02020603050405020304" pitchFamily="18" charset="0"/>
                <a:ea typeface="Calibri" panose="020F0502020204030204" pitchFamily="34" charset="0"/>
                <a:cs typeface="Times New Roman" panose="02020603050405020304" pitchFamily="18" charset="0"/>
              </a:rPr>
              <a:t>=40-50 </a:t>
            </a:r>
            <a:r>
              <a:rPr lang="ru-RU" sz="1700" dirty="0" err="1">
                <a:latin typeface="Times New Roman" panose="02020603050405020304" pitchFamily="18" charset="0"/>
                <a:ea typeface="Calibri" panose="020F0502020204030204" pitchFamily="34" charset="0"/>
                <a:cs typeface="Times New Roman" panose="02020603050405020304" pitchFamily="18" charset="0"/>
              </a:rPr>
              <a:t>нм</a:t>
            </a:r>
            <a:r>
              <a:rPr lang="ru-RU" sz="1700" dirty="0">
                <a:latin typeface="Times New Roman" panose="02020603050405020304" pitchFamily="18" charset="0"/>
                <a:ea typeface="Calibri" panose="020F0502020204030204" pitchFamily="34" charset="0"/>
                <a:cs typeface="Times New Roman" panose="02020603050405020304" pitchFamily="18" charset="0"/>
              </a:rPr>
              <a:t>), относительно низким коэффициентом трения (0,3), высокой степенью упругого восстановления (до 60 %), достаточным индексом пластичности (0,1), высокой износостойкостью (параметр износа ~10</a:t>
            </a:r>
            <a:r>
              <a:rPr lang="ru-RU" sz="1700" baseline="30000" dirty="0">
                <a:latin typeface="Times New Roman" panose="02020603050405020304" pitchFamily="18" charset="0"/>
                <a:ea typeface="Calibri" panose="020F0502020204030204" pitchFamily="34" charset="0"/>
                <a:cs typeface="Times New Roman" panose="02020603050405020304" pitchFamily="18" charset="0"/>
              </a:rPr>
              <a:t>-7</a:t>
            </a:r>
            <a:r>
              <a:rPr lang="ru-RU" sz="1700" dirty="0">
                <a:latin typeface="Times New Roman" panose="02020603050405020304" pitchFamily="18" charset="0"/>
                <a:ea typeface="Calibri" panose="020F0502020204030204" pitchFamily="34" charset="0"/>
                <a:cs typeface="Times New Roman" panose="02020603050405020304" pitchFamily="18" charset="0"/>
              </a:rPr>
              <a:t>мм</a:t>
            </a:r>
            <a:r>
              <a:rPr lang="ru-RU" sz="1700" baseline="30000" dirty="0">
                <a:latin typeface="Times New Roman" panose="02020603050405020304" pitchFamily="18" charset="0"/>
                <a:ea typeface="Calibri" panose="020F0502020204030204" pitchFamily="34" charset="0"/>
                <a:cs typeface="Times New Roman" panose="02020603050405020304" pitchFamily="18" charset="0"/>
              </a:rPr>
              <a:t>3</a:t>
            </a:r>
            <a:r>
              <a:rPr lang="ru-RU" sz="1700" dirty="0">
                <a:latin typeface="Times New Roman" panose="02020603050405020304" pitchFamily="18" charset="0"/>
                <a:ea typeface="Calibri" panose="020F0502020204030204" pitchFamily="34" charset="0"/>
                <a:cs typeface="Times New Roman" panose="02020603050405020304" pitchFamily="18" charset="0"/>
              </a:rPr>
              <a:t>Н</a:t>
            </a:r>
            <a:r>
              <a:rPr lang="ru-RU" sz="1700" baseline="30000" dirty="0">
                <a:latin typeface="Times New Roman" panose="02020603050405020304" pitchFamily="18" charset="0"/>
                <a:ea typeface="Calibri" panose="020F0502020204030204" pitchFamily="34" charset="0"/>
                <a:cs typeface="Times New Roman" panose="02020603050405020304" pitchFamily="18" charset="0"/>
              </a:rPr>
              <a:t>-1</a:t>
            </a:r>
            <a:r>
              <a:rPr lang="ru-RU" sz="1700" dirty="0">
                <a:latin typeface="Times New Roman" panose="02020603050405020304" pitchFamily="18" charset="0"/>
                <a:ea typeface="Calibri" panose="020F0502020204030204" pitchFamily="34" charset="0"/>
                <a:cs typeface="Times New Roman" panose="02020603050405020304" pitchFamily="18" charset="0"/>
              </a:rPr>
              <a:t>м</a:t>
            </a:r>
            <a:r>
              <a:rPr lang="ru-RU" sz="1700" baseline="30000" dirty="0">
                <a:latin typeface="Times New Roman" panose="02020603050405020304" pitchFamily="18" charset="0"/>
                <a:ea typeface="Calibri" panose="020F0502020204030204" pitchFamily="34" charset="0"/>
                <a:cs typeface="Times New Roman" panose="02020603050405020304" pitchFamily="18" charset="0"/>
              </a:rPr>
              <a:t>-1</a:t>
            </a:r>
            <a:r>
              <a:rPr lang="ru-RU" sz="1700" dirty="0">
                <a:latin typeface="Times New Roman" panose="02020603050405020304" pitchFamily="18" charset="0"/>
                <a:ea typeface="Calibri" panose="020F0502020204030204" pitchFamily="34" charset="0"/>
                <a:cs typeface="Times New Roman" panose="02020603050405020304" pitchFamily="18" charset="0"/>
              </a:rPr>
              <a:t>). Покрытия являются </a:t>
            </a:r>
            <a:r>
              <a:rPr lang="ru-RU" sz="1700" dirty="0" err="1">
                <a:latin typeface="Times New Roman" panose="02020603050405020304" pitchFamily="18" charset="0"/>
                <a:ea typeface="Calibri" panose="020F0502020204030204" pitchFamily="34" charset="0"/>
                <a:cs typeface="Times New Roman" panose="02020603050405020304" pitchFamily="18" charset="0"/>
              </a:rPr>
              <a:t>нанокристаллическими</a:t>
            </a:r>
            <a:r>
              <a:rPr lang="ru-RU" sz="1700" dirty="0">
                <a:latin typeface="Times New Roman" panose="02020603050405020304" pitchFamily="18" charset="0"/>
                <a:ea typeface="Calibri" panose="020F0502020204030204" pitchFamily="34" charset="0"/>
                <a:cs typeface="Times New Roman" panose="02020603050405020304" pitchFamily="18" charset="0"/>
              </a:rPr>
              <a:t>, состоят из кристаллитов фаз </a:t>
            </a:r>
            <a:r>
              <a:rPr lang="en-US" sz="1700" dirty="0">
                <a:latin typeface="Times New Roman" panose="02020603050405020304" pitchFamily="18" charset="0"/>
                <a:ea typeface="Calibri" panose="020F0502020204030204" pitchFamily="34" charset="0"/>
                <a:cs typeface="Times New Roman" panose="02020603050405020304" pitchFamily="18" charset="0"/>
              </a:rPr>
              <a:t>Mo</a:t>
            </a:r>
            <a:r>
              <a:rPr lang="ru-RU" sz="1700" dirty="0">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latin typeface="Times New Roman" panose="02020603050405020304" pitchFamily="18" charset="0"/>
                <a:ea typeface="Calibri" panose="020F0502020204030204" pitchFamily="34" charset="0"/>
                <a:cs typeface="Times New Roman" panose="02020603050405020304" pitchFamily="18" charset="0"/>
              </a:rPr>
              <a:t>MoN</a:t>
            </a:r>
            <a:r>
              <a:rPr lang="en-US" sz="1700" dirty="0">
                <a:latin typeface="Times New Roman" panose="02020603050405020304" pitchFamily="18" charset="0"/>
                <a:ea typeface="Calibri" panose="020F0502020204030204" pitchFamily="34" charset="0"/>
                <a:cs typeface="Times New Roman" panose="02020603050405020304" pitchFamily="18" charset="0"/>
              </a:rPr>
              <a:t> </a:t>
            </a:r>
            <a:r>
              <a:rPr lang="ru-RU" sz="1700" dirty="0">
                <a:latin typeface="Times New Roman" panose="02020603050405020304" pitchFamily="18" charset="0"/>
                <a:ea typeface="Calibri" panose="020F0502020204030204" pitchFamily="34" charset="0"/>
                <a:cs typeface="Times New Roman" panose="02020603050405020304" pitchFamily="18" charset="0"/>
              </a:rPr>
              <a:t>и </a:t>
            </a:r>
            <a:r>
              <a:rPr lang="en-US" sz="1700" dirty="0">
                <a:latin typeface="Times New Roman" panose="02020603050405020304" pitchFamily="18" charset="0"/>
                <a:ea typeface="Calibri" panose="020F0502020204030204" pitchFamily="34" charset="0"/>
                <a:cs typeface="Times New Roman" panose="02020603050405020304" pitchFamily="18" charset="0"/>
              </a:rPr>
              <a:t>Mo</a:t>
            </a:r>
            <a:r>
              <a:rPr lang="ru-RU" sz="17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700" dirty="0">
                <a:latin typeface="Times New Roman" panose="02020603050405020304" pitchFamily="18" charset="0"/>
                <a:ea typeface="Calibri" panose="020F0502020204030204" pitchFamily="34" charset="0"/>
                <a:cs typeface="Times New Roman" panose="02020603050405020304" pitchFamily="18" charset="0"/>
              </a:rPr>
              <a:t>N </a:t>
            </a:r>
            <a:r>
              <a:rPr lang="ru-RU" sz="1700" dirty="0">
                <a:latin typeface="Times New Roman" panose="02020603050405020304" pitchFamily="18" charset="0"/>
                <a:ea typeface="Calibri" panose="020F0502020204030204" pitchFamily="34" charset="0"/>
                <a:cs typeface="Times New Roman" panose="02020603050405020304" pitchFamily="18" charset="0"/>
              </a:rPr>
              <a:t>с размерами </a:t>
            </a:r>
            <a:r>
              <a:rPr lang="en-US" sz="1700" dirty="0">
                <a:latin typeface="Times New Roman" panose="02020603050405020304" pitchFamily="18" charset="0"/>
                <a:ea typeface="Calibri" panose="020F0502020204030204" pitchFamily="34" charset="0"/>
                <a:cs typeface="Times New Roman" panose="02020603050405020304" pitchFamily="18" charset="0"/>
              </a:rPr>
              <a:t>d</a:t>
            </a:r>
            <a:r>
              <a:rPr lang="ru-RU" sz="1700" dirty="0">
                <a:latin typeface="Times New Roman" panose="02020603050405020304" pitchFamily="18" charset="0"/>
                <a:ea typeface="Calibri" panose="020F0502020204030204" pitchFamily="34" charset="0"/>
                <a:cs typeface="Times New Roman" panose="02020603050405020304" pitchFamily="18" charset="0"/>
              </a:rPr>
              <a:t>=1-7 </a:t>
            </a:r>
            <a:r>
              <a:rPr lang="ru-RU" sz="1700" dirty="0" err="1">
                <a:latin typeface="Times New Roman" panose="02020603050405020304" pitchFamily="18" charset="0"/>
                <a:ea typeface="Calibri" panose="020F0502020204030204" pitchFamily="34" charset="0"/>
                <a:cs typeface="Times New Roman" panose="02020603050405020304" pitchFamily="18" charset="0"/>
              </a:rPr>
              <a:t>нм</a:t>
            </a:r>
            <a:r>
              <a:rPr lang="ru-RU" sz="1700" dirty="0">
                <a:latin typeface="Times New Roman" panose="02020603050405020304" pitchFamily="18" charset="0"/>
                <a:ea typeface="Calibri" panose="020F0502020204030204" pitchFamily="34" charset="0"/>
                <a:cs typeface="Times New Roman" panose="02020603050405020304" pitchFamily="18" charset="0"/>
              </a:rPr>
              <a:t>, которые собираются в столбики с поперечными размерами 5-57 </a:t>
            </a:r>
            <a:r>
              <a:rPr lang="ru-RU" sz="1700" dirty="0" err="1">
                <a:latin typeface="Times New Roman" panose="02020603050405020304" pitchFamily="18" charset="0"/>
                <a:ea typeface="Calibri" panose="020F0502020204030204" pitchFamily="34" charset="0"/>
                <a:cs typeface="Times New Roman" panose="02020603050405020304" pitchFamily="18" charset="0"/>
              </a:rPr>
              <a:t>нм</a:t>
            </a:r>
            <a:r>
              <a:rPr lang="ru-RU" sz="1700" dirty="0">
                <a:latin typeface="Times New Roman" panose="02020603050405020304" pitchFamily="18" charset="0"/>
                <a:ea typeface="Calibri" panose="020F0502020204030204" pitchFamily="34" charset="0"/>
                <a:cs typeface="Times New Roman" panose="02020603050405020304" pitchFamily="18" charset="0"/>
              </a:rPr>
              <a:t>. Покрытие обладает хорошим сцеплением между слоями и высокой адгезией к металлической и металлокерамической подложке</a:t>
            </a:r>
            <a:r>
              <a:rPr lang="ru-RU" sz="17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39458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88967" y="1913661"/>
            <a:ext cx="7491307"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ru-RU" b="1" dirty="0"/>
              <a:t>Многослойные </a:t>
            </a:r>
            <a:r>
              <a:rPr lang="en-US" b="1" dirty="0" err="1" smtClean="0"/>
              <a:t>Nb</a:t>
            </a:r>
            <a:r>
              <a:rPr lang="en-US" b="1" dirty="0" smtClean="0"/>
              <a:t>/</a:t>
            </a:r>
            <a:r>
              <a:rPr lang="en-US" b="1" dirty="0" err="1" smtClean="0"/>
              <a:t>NbN</a:t>
            </a:r>
            <a:r>
              <a:rPr lang="ru-RU" b="1" dirty="0" smtClean="0"/>
              <a:t>-покрытия, осажденные вакуумно-дуговым плазменно-</a:t>
            </a:r>
            <a:r>
              <a:rPr lang="ru-RU" b="1" dirty="0" err="1" smtClean="0"/>
              <a:t>ассистированным</a:t>
            </a:r>
            <a:r>
              <a:rPr lang="ru-RU" b="1" dirty="0" smtClean="0"/>
              <a:t> методом</a:t>
            </a:r>
            <a:r>
              <a:rPr lang="en-US" b="1" dirty="0" smtClean="0"/>
              <a:t> </a:t>
            </a:r>
            <a:endParaRPr lang="ru-RU" b="1" dirty="0"/>
          </a:p>
        </p:txBody>
      </p:sp>
    </p:spTree>
    <p:extLst>
      <p:ext uri="{BB962C8B-B14F-4D97-AF65-F5344CB8AC3E}">
        <p14:creationId xmlns:p14="http://schemas.microsoft.com/office/powerpoint/2010/main" xmlns="" val="1047930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0633" y="128700"/>
            <a:ext cx="6589199" cy="1280890"/>
          </a:xfrm>
        </p:spPr>
        <p:txBody>
          <a:bodyPr>
            <a:normAutofit/>
          </a:bodyPr>
          <a:lstStyle/>
          <a:p>
            <a:r>
              <a:rPr lang="ru-RU" sz="3000" b="1" dirty="0" smtClean="0"/>
              <a:t>Свойства и фазовый состав </a:t>
            </a:r>
            <a:r>
              <a:rPr lang="en-US" sz="3000" b="1" dirty="0" err="1" smtClean="0"/>
              <a:t>Nb</a:t>
            </a:r>
            <a:r>
              <a:rPr lang="en-US" sz="3000" b="1" dirty="0" smtClean="0"/>
              <a:t>/</a:t>
            </a:r>
            <a:r>
              <a:rPr lang="en-US" sz="3000" b="1" dirty="0" err="1" smtClean="0"/>
              <a:t>NbN</a:t>
            </a:r>
            <a:r>
              <a:rPr lang="en-US" sz="3000" b="1" dirty="0" smtClean="0"/>
              <a:t>-</a:t>
            </a:r>
            <a:r>
              <a:rPr lang="ru-RU" sz="3000" b="1" dirty="0" smtClean="0"/>
              <a:t>покрытий</a:t>
            </a:r>
            <a:endParaRPr lang="ru-RU" sz="3000" b="1" dirty="0"/>
          </a:p>
        </p:txBody>
      </p:sp>
      <p:pic>
        <p:nvPicPr>
          <p:cNvPr id="6" name="Рисунок 5"/>
          <p:cNvPicPr>
            <a:picLocks noChangeAspect="1"/>
          </p:cNvPicPr>
          <p:nvPr/>
        </p:nvPicPr>
        <p:blipFill rotWithShape="1">
          <a:blip r:embed="rId2" cstate="email">
            <a:extLst>
              <a:ext uri="{BEBA8EAE-BF5A-486C-A8C5-ECC9F3942E4B}">
                <a14:imgProps xmlns:a14="http://schemas.microsoft.com/office/drawing/2010/main" xmlns="">
                  <a14:imgLayer r:embed="rId3">
                    <a14:imgEffect>
                      <a14:sharpenSoften amount="50000"/>
                    </a14:imgEffect>
                  </a14:imgLayer>
                </a14:imgProps>
              </a:ext>
            </a:extLst>
          </a:blip>
          <a:srcRect/>
          <a:stretch/>
        </p:blipFill>
        <p:spPr>
          <a:xfrm>
            <a:off x="258474" y="1477566"/>
            <a:ext cx="3200381" cy="1832177"/>
          </a:xfrm>
          <a:prstGeom prst="rect">
            <a:avLst/>
          </a:prstGeom>
        </p:spPr>
      </p:pic>
      <p:pic>
        <p:nvPicPr>
          <p:cNvPr id="7" name="Рисунок 6"/>
          <p:cNvPicPr>
            <a:picLocks noChangeAspect="1"/>
          </p:cNvPicPr>
          <p:nvPr/>
        </p:nvPicPr>
        <p:blipFill rotWithShape="1">
          <a:blip r:embed="rId4" cstate="email"/>
          <a:srcRect l="-41"/>
          <a:stretch/>
        </p:blipFill>
        <p:spPr>
          <a:xfrm>
            <a:off x="353311" y="3063683"/>
            <a:ext cx="1259381" cy="125179"/>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xmlns="" val="3612856160"/>
              </p:ext>
            </p:extLst>
          </p:nvPr>
        </p:nvGraphicFramePr>
        <p:xfrm>
          <a:off x="3736572" y="1474059"/>
          <a:ext cx="5172074" cy="1761363"/>
        </p:xfrm>
        <a:graphic>
          <a:graphicData uri="http://schemas.openxmlformats.org/drawingml/2006/table">
            <a:tbl>
              <a:tblPr firstRow="1" firstCol="1" bandRow="1">
                <a:tableStyleId>{F5AB1C69-6EDB-4FF4-983F-18BD219EF322}</a:tableStyleId>
              </a:tblPr>
              <a:tblGrid>
                <a:gridCol w="738691">
                  <a:extLst>
                    <a:ext uri="{9D8B030D-6E8A-4147-A177-3AD203B41FA5}">
                      <a16:colId xmlns:a16="http://schemas.microsoft.com/office/drawing/2014/main" xmlns="" val="3160627404"/>
                    </a:ext>
                  </a:extLst>
                </a:gridCol>
                <a:gridCol w="738691">
                  <a:extLst>
                    <a:ext uri="{9D8B030D-6E8A-4147-A177-3AD203B41FA5}">
                      <a16:colId xmlns:a16="http://schemas.microsoft.com/office/drawing/2014/main" xmlns="" val="680981338"/>
                    </a:ext>
                  </a:extLst>
                </a:gridCol>
                <a:gridCol w="738691">
                  <a:extLst>
                    <a:ext uri="{9D8B030D-6E8A-4147-A177-3AD203B41FA5}">
                      <a16:colId xmlns:a16="http://schemas.microsoft.com/office/drawing/2014/main" xmlns="" val="3253724854"/>
                    </a:ext>
                  </a:extLst>
                </a:gridCol>
                <a:gridCol w="738691">
                  <a:extLst>
                    <a:ext uri="{9D8B030D-6E8A-4147-A177-3AD203B41FA5}">
                      <a16:colId xmlns:a16="http://schemas.microsoft.com/office/drawing/2014/main" xmlns="" val="697962814"/>
                    </a:ext>
                  </a:extLst>
                </a:gridCol>
                <a:gridCol w="738691">
                  <a:extLst>
                    <a:ext uri="{9D8B030D-6E8A-4147-A177-3AD203B41FA5}">
                      <a16:colId xmlns:a16="http://schemas.microsoft.com/office/drawing/2014/main" xmlns="" val="1503247340"/>
                    </a:ext>
                  </a:extLst>
                </a:gridCol>
                <a:gridCol w="738691">
                  <a:extLst>
                    <a:ext uri="{9D8B030D-6E8A-4147-A177-3AD203B41FA5}">
                      <a16:colId xmlns:a16="http://schemas.microsoft.com/office/drawing/2014/main" xmlns="" val="3200809479"/>
                    </a:ext>
                  </a:extLst>
                </a:gridCol>
                <a:gridCol w="739928">
                  <a:extLst>
                    <a:ext uri="{9D8B030D-6E8A-4147-A177-3AD203B41FA5}">
                      <a16:colId xmlns:a16="http://schemas.microsoft.com/office/drawing/2014/main" xmlns="" val="1795078144"/>
                    </a:ext>
                  </a:extLst>
                </a:gridCol>
              </a:tblGrid>
              <a:tr h="321310">
                <a:tc>
                  <a:txBody>
                    <a:bodyPr/>
                    <a:lstStyle/>
                    <a:p>
                      <a:pPr algn="ctr">
                        <a:lnSpc>
                          <a:spcPct val="107000"/>
                        </a:lnSpc>
                        <a:spcAft>
                          <a:spcPts val="0"/>
                        </a:spcAft>
                      </a:pPr>
                      <a:r>
                        <a:rPr lang="en-US" sz="1200">
                          <a:effectLst/>
                        </a:rPr>
                        <a:t>h</a:t>
                      </a:r>
                      <a:r>
                        <a:rPr lang="ru-RU" sz="1200">
                          <a:effectLst/>
                        </a:rPr>
                        <a:t>, нм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P</a:t>
                      </a:r>
                      <a:r>
                        <a:rPr lang="en-US" sz="1200" baseline="-25000">
                          <a:effectLst/>
                        </a:rPr>
                        <a:t>n</a:t>
                      </a:r>
                      <a:r>
                        <a:rPr lang="en-US" sz="1200">
                          <a:effectLst/>
                        </a:rPr>
                        <a:t>, </a:t>
                      </a:r>
                      <a:r>
                        <a:rPr lang="ru-RU" sz="1200">
                          <a:effectLst/>
                        </a:rPr>
                        <a:t>мН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HV</a:t>
                      </a:r>
                      <a:r>
                        <a:rPr lang="ru-RU" sz="1200">
                          <a:effectLst/>
                        </a:rPr>
                        <a:t>, ГПа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Е, ГПа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W</a:t>
                      </a: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V</a:t>
                      </a:r>
                      <a:r>
                        <a:rPr lang="ru-RU" sz="1200">
                          <a:effectLst/>
                        </a:rPr>
                        <a:t>, ·10</a:t>
                      </a:r>
                      <a:r>
                        <a:rPr lang="ru-RU" sz="1200" baseline="30000">
                          <a:effectLst/>
                        </a:rPr>
                        <a:t>-6 </a:t>
                      </a:r>
                      <a:r>
                        <a:rPr lang="ru-RU" sz="1200">
                          <a:effectLst/>
                        </a:rPr>
                        <a:t>мм</a:t>
                      </a:r>
                      <a:r>
                        <a:rPr lang="ru-RU" sz="1200" baseline="30000">
                          <a:effectLst/>
                        </a:rPr>
                        <a:t>3</a:t>
                      </a:r>
                      <a:r>
                        <a:rPr lang="ru-RU" sz="1200">
                          <a:effectLst/>
                        </a:rPr>
                        <a:t>Н</a:t>
                      </a:r>
                      <a:r>
                        <a:rPr lang="ru-RU" sz="1200" baseline="30000">
                          <a:effectLst/>
                        </a:rPr>
                        <a:t>-1</a:t>
                      </a:r>
                      <a:r>
                        <a:rPr lang="ru-RU" sz="1200">
                          <a:effectLst/>
                        </a:rPr>
                        <a:t>м</a:t>
                      </a:r>
                      <a:r>
                        <a:rPr lang="ru-RU" sz="1200" baseline="300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114491232"/>
                  </a:ext>
                </a:extLst>
              </a:tr>
              <a:tr h="165735">
                <a:tc rowSpan="3">
                  <a:txBody>
                    <a:bodyPr/>
                    <a:lstStyle/>
                    <a:p>
                      <a:pPr algn="ctr">
                        <a:lnSpc>
                          <a:spcPct val="107000"/>
                        </a:lnSpc>
                        <a:spcAft>
                          <a:spcPts val="0"/>
                        </a:spcAft>
                      </a:pPr>
                      <a:r>
                        <a:rPr lang="en-US" sz="12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dirty="0">
                          <a:effectLst/>
                        </a:rPr>
                        <a:t>30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46.7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508.5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64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ru-RU" sz="1200">
                          <a:effectLst/>
                        </a:rPr>
                        <a:t>0.47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ru-RU" sz="1200">
                          <a:effectLst/>
                        </a:rPr>
                        <a:t>0.555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63813225"/>
                  </a:ext>
                </a:extLst>
              </a:tr>
              <a:tr h="165735">
                <a:tc vMerge="1">
                  <a:txBody>
                    <a:bodyPr/>
                    <a:lstStyle/>
                    <a:p>
                      <a:endParaRPr lang="ru-RU"/>
                    </a:p>
                  </a:txBody>
                  <a:tcPr/>
                </a:tc>
                <a:tc>
                  <a:txBody>
                    <a:bodyPr/>
                    <a:lstStyle/>
                    <a:p>
                      <a:pPr algn="ctr">
                        <a:lnSpc>
                          <a:spcPct val="107000"/>
                        </a:lnSpc>
                        <a:spcAft>
                          <a:spcPts val="0"/>
                        </a:spcAft>
                      </a:pPr>
                      <a:r>
                        <a:rPr lang="en-US" sz="1200">
                          <a:effectLst/>
                        </a:rPr>
                        <a:t>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45.3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467.7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63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059055129"/>
                  </a:ext>
                </a:extLst>
              </a:tr>
              <a:tr h="165735">
                <a:tc vMerge="1">
                  <a:txBody>
                    <a:bodyPr/>
                    <a:lstStyle/>
                    <a:p>
                      <a:endParaRPr lang="ru-RU"/>
                    </a:p>
                  </a:txBody>
                  <a:tcPr/>
                </a:tc>
                <a:tc>
                  <a:txBody>
                    <a:bodyPr/>
                    <a:lstStyle/>
                    <a:p>
                      <a:pPr algn="ctr">
                        <a:lnSpc>
                          <a:spcPct val="107000"/>
                        </a:lnSpc>
                        <a:spcAft>
                          <a:spcPts val="0"/>
                        </a:spcAft>
                      </a:pPr>
                      <a:r>
                        <a:rPr lang="en-US" sz="1200">
                          <a:effectLst/>
                        </a:rPr>
                        <a:t>100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43.3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444.0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63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77671861"/>
                  </a:ext>
                </a:extLst>
              </a:tr>
              <a:tr h="165735">
                <a:tc rowSpan="3">
                  <a:txBody>
                    <a:bodyPr/>
                    <a:lstStyle/>
                    <a:p>
                      <a:pPr algn="ctr">
                        <a:lnSpc>
                          <a:spcPct val="107000"/>
                        </a:lnSpc>
                        <a:spcAft>
                          <a:spcPts val="0"/>
                        </a:spcAft>
                      </a:pPr>
                      <a:r>
                        <a:rPr lang="en-US" sz="1200">
                          <a:effectLst/>
                        </a:rPr>
                        <a:t>100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51.5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525.1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ru-RU" sz="1200">
                          <a:effectLst/>
                        </a:rPr>
                        <a:t>0.53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ru-RU" sz="1200">
                          <a:effectLst/>
                        </a:rPr>
                        <a:t>0.533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17279888"/>
                  </a:ext>
                </a:extLst>
              </a:tr>
              <a:tr h="165735">
                <a:tc vMerge="1">
                  <a:txBody>
                    <a:bodyPr/>
                    <a:lstStyle/>
                    <a:p>
                      <a:endParaRPr lang="ru-RU"/>
                    </a:p>
                  </a:txBody>
                  <a:tcPr/>
                </a:tc>
                <a:tc>
                  <a:txBody>
                    <a:bodyPr/>
                    <a:lstStyle/>
                    <a:p>
                      <a:pPr algn="ctr">
                        <a:lnSpc>
                          <a:spcPct val="107000"/>
                        </a:lnSpc>
                        <a:spcAft>
                          <a:spcPts val="0"/>
                        </a:spcAft>
                      </a:pPr>
                      <a:r>
                        <a:rPr lang="en-US" sz="1200">
                          <a:effectLst/>
                        </a:rPr>
                        <a:t>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46.5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462.3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60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498913509"/>
                  </a:ext>
                </a:extLst>
              </a:tr>
              <a:tr h="165735">
                <a:tc vMerge="1">
                  <a:txBody>
                    <a:bodyPr/>
                    <a:lstStyle/>
                    <a:p>
                      <a:endParaRPr lang="ru-RU"/>
                    </a:p>
                  </a:txBody>
                  <a:tcPr/>
                </a:tc>
                <a:tc>
                  <a:txBody>
                    <a:bodyPr/>
                    <a:lstStyle/>
                    <a:p>
                      <a:pPr algn="ctr">
                        <a:lnSpc>
                          <a:spcPct val="107000"/>
                        </a:lnSpc>
                        <a:spcAft>
                          <a:spcPts val="0"/>
                        </a:spcAft>
                      </a:pPr>
                      <a:r>
                        <a:rPr lang="en-US" sz="1200">
                          <a:effectLst/>
                        </a:rPr>
                        <a:t>100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45.2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a:effectLst/>
                        </a:rPr>
                        <a:t>469.5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dirty="0">
                          <a:effectLst/>
                        </a:rPr>
                        <a:t>63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3808916681"/>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xmlns="" val="1954243837"/>
              </p:ext>
            </p:extLst>
          </p:nvPr>
        </p:nvGraphicFramePr>
        <p:xfrm>
          <a:off x="1280162" y="3503575"/>
          <a:ext cx="6356639" cy="1421622"/>
        </p:xfrm>
        <a:graphic>
          <a:graphicData uri="http://schemas.openxmlformats.org/drawingml/2006/table">
            <a:tbl>
              <a:tblPr firstRow="1" firstCol="1" lastRow="1" lastCol="1" bandRow="1" bandCol="1">
                <a:tableStyleId>{5940675A-B579-460E-94D1-54222C63F5DA}</a:tableStyleId>
              </a:tblPr>
              <a:tblGrid>
                <a:gridCol w="2164703">
                  <a:extLst>
                    <a:ext uri="{9D8B030D-6E8A-4147-A177-3AD203B41FA5}">
                      <a16:colId xmlns:a16="http://schemas.microsoft.com/office/drawing/2014/main" xmlns="" val="2392287890"/>
                    </a:ext>
                  </a:extLst>
                </a:gridCol>
                <a:gridCol w="1323769">
                  <a:extLst>
                    <a:ext uri="{9D8B030D-6E8A-4147-A177-3AD203B41FA5}">
                      <a16:colId xmlns:a16="http://schemas.microsoft.com/office/drawing/2014/main" xmlns="" val="740821210"/>
                    </a:ext>
                  </a:extLst>
                </a:gridCol>
                <a:gridCol w="1127240">
                  <a:extLst>
                    <a:ext uri="{9D8B030D-6E8A-4147-A177-3AD203B41FA5}">
                      <a16:colId xmlns:a16="http://schemas.microsoft.com/office/drawing/2014/main" xmlns="" val="3280506008"/>
                    </a:ext>
                  </a:extLst>
                </a:gridCol>
                <a:gridCol w="912723">
                  <a:extLst>
                    <a:ext uri="{9D8B030D-6E8A-4147-A177-3AD203B41FA5}">
                      <a16:colId xmlns:a16="http://schemas.microsoft.com/office/drawing/2014/main" xmlns="" val="289375481"/>
                    </a:ext>
                  </a:extLst>
                </a:gridCol>
                <a:gridCol w="828204">
                  <a:extLst>
                    <a:ext uri="{9D8B030D-6E8A-4147-A177-3AD203B41FA5}">
                      <a16:colId xmlns:a16="http://schemas.microsoft.com/office/drawing/2014/main" xmlns="" val="2498167437"/>
                    </a:ext>
                  </a:extLst>
                </a:gridCol>
              </a:tblGrid>
              <a:tr h="536410">
                <a:tc>
                  <a:txBody>
                    <a:bodyPr/>
                    <a:lstStyle/>
                    <a:p>
                      <a:pPr algn="ctr">
                        <a:lnSpc>
                          <a:spcPct val="107000"/>
                        </a:lnSpc>
                        <a:spcAft>
                          <a:spcPts val="0"/>
                        </a:spcAft>
                      </a:pPr>
                      <a:r>
                        <a:rPr lang="ru-RU" sz="1100" b="1">
                          <a:effectLst/>
                        </a:rPr>
                        <a:t>Обнаруженные фазы, тип кристаллической решетки</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100" b="1">
                          <a:effectLst/>
                        </a:rPr>
                        <a:t>Содержание фаз, об. %</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100" b="1">
                          <a:effectLst/>
                        </a:rPr>
                        <a:t>Параметры решетки, Å</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100" b="1">
                          <a:effectLst/>
                        </a:rPr>
                        <a:t>Размер ОКР, нм</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100" b="1">
                          <a:effectLst/>
                          <a:sym typeface="Symbol" panose="05050102010706020507" pitchFamily="18" charset="2"/>
                        </a:rPr>
                        <a:t></a:t>
                      </a:r>
                      <a:r>
                        <a:rPr lang="en-US" sz="1100" b="1">
                          <a:effectLst/>
                        </a:rPr>
                        <a:t>d</a:t>
                      </a:r>
                      <a:r>
                        <a:rPr lang="ru-RU" sz="1100" b="1">
                          <a:effectLst/>
                        </a:rPr>
                        <a:t>/</a:t>
                      </a:r>
                      <a:r>
                        <a:rPr lang="en-US" sz="1100" b="1">
                          <a:effectLst/>
                        </a:rPr>
                        <a:t>d</a:t>
                      </a:r>
                      <a:r>
                        <a:rPr lang="ru-RU" sz="1100" b="1">
                          <a:effectLst/>
                        </a:rPr>
                        <a:t>, ·10</a:t>
                      </a:r>
                      <a:r>
                        <a:rPr lang="ru-RU" sz="1100" b="1" baseline="30000">
                          <a:effectLst/>
                        </a:rPr>
                        <a:t>-3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4191931260"/>
                  </a:ext>
                </a:extLst>
              </a:tr>
              <a:tr h="219835">
                <a:tc>
                  <a:txBody>
                    <a:bodyPr/>
                    <a:lstStyle/>
                    <a:p>
                      <a:pPr algn="ctr">
                        <a:lnSpc>
                          <a:spcPct val="107000"/>
                        </a:lnSpc>
                        <a:spcAft>
                          <a:spcPts val="0"/>
                        </a:spcAft>
                      </a:pPr>
                      <a:r>
                        <a:rPr lang="en-US" sz="1100" b="1">
                          <a:effectLst/>
                        </a:rPr>
                        <a:t>NbN</a:t>
                      </a:r>
                      <a:r>
                        <a:rPr lang="ru-RU" sz="1100" b="1">
                          <a:effectLst/>
                        </a:rPr>
                        <a:t>, кубическая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100" b="1">
                          <a:effectLst/>
                        </a:rPr>
                        <a:t>41.7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100" b="1">
                          <a:effectLst/>
                        </a:rPr>
                        <a:t>a = 4.3220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100" b="1">
                          <a:effectLst/>
                        </a:rPr>
                        <a:t>10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100" b="1">
                          <a:effectLst/>
                        </a:rPr>
                        <a:t>6.2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2874672834"/>
                  </a:ext>
                </a:extLst>
              </a:tr>
              <a:tr h="219835">
                <a:tc>
                  <a:txBody>
                    <a:bodyPr/>
                    <a:lstStyle/>
                    <a:p>
                      <a:pPr algn="ctr">
                        <a:lnSpc>
                          <a:spcPct val="107000"/>
                        </a:lnSpc>
                        <a:spcAft>
                          <a:spcPts val="0"/>
                        </a:spcAft>
                      </a:pPr>
                      <a:r>
                        <a:rPr lang="en-US" sz="1100" b="1">
                          <a:effectLst/>
                        </a:rPr>
                        <a:t>Nb</a:t>
                      </a:r>
                      <a:r>
                        <a:rPr lang="ru-RU" sz="1100" b="1">
                          <a:effectLst/>
                        </a:rPr>
                        <a:t>, кубическая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100" b="1">
                          <a:effectLst/>
                        </a:rPr>
                        <a:t>5.5</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100" b="1">
                          <a:effectLst/>
                        </a:rPr>
                        <a:t>a = 3.3232</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100" b="1">
                          <a:effectLst/>
                        </a:rPr>
                        <a:t>55</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100" b="1">
                          <a:effectLst/>
                        </a:rPr>
                        <a:t>1.7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1637782382"/>
                  </a:ext>
                </a:extLst>
              </a:tr>
              <a:tr h="445542">
                <a:tc>
                  <a:txBody>
                    <a:bodyPr/>
                    <a:lstStyle/>
                    <a:p>
                      <a:pPr algn="ctr">
                        <a:lnSpc>
                          <a:spcPct val="107000"/>
                        </a:lnSpc>
                        <a:spcAft>
                          <a:spcPts val="0"/>
                        </a:spcAft>
                      </a:pPr>
                      <a:r>
                        <a:rPr lang="en-US" sz="1100" b="1">
                          <a:effectLst/>
                        </a:rPr>
                        <a:t>Nb</a:t>
                      </a:r>
                      <a:r>
                        <a:rPr lang="en-US" sz="1100" b="1" baseline="-25000">
                          <a:effectLst/>
                        </a:rPr>
                        <a:t>2</a:t>
                      </a:r>
                      <a:r>
                        <a:rPr lang="en-US" sz="1100" b="1">
                          <a:effectLst/>
                        </a:rPr>
                        <a:t>N</a:t>
                      </a:r>
                      <a:r>
                        <a:rPr lang="ru-RU" sz="1100" b="1">
                          <a:effectLst/>
                        </a:rPr>
                        <a:t>, гексагональная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100" b="1">
                          <a:effectLst/>
                        </a:rPr>
                        <a:t>52.8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100" b="1">
                          <a:effectLst/>
                        </a:rPr>
                        <a:t>a = 2.9982</a:t>
                      </a:r>
                      <a:endParaRPr lang="ru-RU" sz="1100" b="1">
                        <a:effectLst/>
                      </a:endParaRPr>
                    </a:p>
                    <a:p>
                      <a:pPr algn="ctr">
                        <a:lnSpc>
                          <a:spcPct val="107000"/>
                        </a:lnSpc>
                        <a:spcAft>
                          <a:spcPts val="0"/>
                        </a:spcAft>
                      </a:pPr>
                      <a:r>
                        <a:rPr lang="en-US" sz="1100" b="1">
                          <a:effectLst/>
                        </a:rPr>
                        <a:t>c = 5.0819</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100" b="1">
                          <a:effectLst/>
                        </a:rPr>
                        <a:t>10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100" b="1" dirty="0">
                          <a:effectLst/>
                        </a:rPr>
                        <a:t>4.4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1564223090"/>
                  </a:ext>
                </a:extLst>
              </a:tr>
            </a:tbl>
          </a:graphicData>
        </a:graphic>
      </p:graphicFrame>
      <p:pic>
        <p:nvPicPr>
          <p:cNvPr id="11" name="Picture 3"/>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l="21649" t="36216" r="6503" b="12035"/>
          <a:stretch/>
        </p:blipFill>
        <p:spPr bwMode="auto">
          <a:xfrm>
            <a:off x="3057872" y="5054135"/>
            <a:ext cx="2801217" cy="161394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rot="16200000">
            <a:off x="2421801" y="5790968"/>
            <a:ext cx="948978" cy="323165"/>
          </a:xfrm>
          <a:prstGeom prst="rect">
            <a:avLst/>
          </a:prstGeom>
          <a:noFill/>
        </p:spPr>
        <p:txBody>
          <a:bodyPr wrap="none" rtlCol="0">
            <a:spAutoFit/>
          </a:bodyPr>
          <a:lstStyle/>
          <a:p>
            <a:r>
              <a:rPr lang="en-US" sz="1500" dirty="0" smtClean="0">
                <a:latin typeface="Times New Roman" panose="02020603050405020304" pitchFamily="18" charset="0"/>
                <a:cs typeface="Times New Roman" panose="02020603050405020304" pitchFamily="18" charset="0"/>
              </a:rPr>
              <a:t>I</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отн</a:t>
            </a:r>
            <a:r>
              <a:rPr lang="ru-RU" sz="1500" dirty="0" smtClean="0">
                <a:latin typeface="Times New Roman" panose="02020603050405020304" pitchFamily="18" charset="0"/>
                <a:cs typeface="Times New Roman" panose="02020603050405020304" pitchFamily="18" charset="0"/>
              </a:rPr>
              <a:t>. ед.</a:t>
            </a:r>
            <a:endParaRPr lang="ru-RU" sz="15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225083" y="6616424"/>
            <a:ext cx="420308" cy="323165"/>
          </a:xfrm>
          <a:prstGeom prst="rect">
            <a:avLst/>
          </a:prstGeom>
          <a:noFill/>
        </p:spPr>
        <p:txBody>
          <a:bodyPr wrap="none" rtlCol="0">
            <a:spAutoFit/>
          </a:bodyPr>
          <a:lstStyle/>
          <a:p>
            <a:r>
              <a:rPr lang="ru-RU" sz="1500" dirty="0" smtClean="0">
                <a:latin typeface="Times New Roman" panose="02020603050405020304" pitchFamily="18" charset="0"/>
                <a:cs typeface="Times New Roman" panose="02020603050405020304" pitchFamily="18" charset="0"/>
              </a:rPr>
              <a:t>2</a:t>
            </a:r>
            <a:r>
              <a:rPr lang="el-GR" sz="1500" dirty="0" smtClean="0">
                <a:latin typeface="Times New Roman" panose="02020603050405020304" pitchFamily="18" charset="0"/>
                <a:cs typeface="Times New Roman" panose="02020603050405020304" pitchFamily="18" charset="0"/>
              </a:rPr>
              <a:t>Θ</a:t>
            </a:r>
            <a:endParaRPr lang="ru-RU" sz="15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114473" y="5491776"/>
            <a:ext cx="2794355" cy="646331"/>
          </a:xfrm>
          <a:prstGeom prst="rect">
            <a:avLst/>
          </a:prstGeom>
          <a:noFill/>
        </p:spPr>
        <p:txBody>
          <a:bodyPr wrap="none" rtlCol="0">
            <a:spAutoFit/>
          </a:bodyPr>
          <a:lstStyle/>
          <a:p>
            <a:r>
              <a:rPr lang="ru-RU" b="1" dirty="0" smtClean="0">
                <a:solidFill>
                  <a:srgbClr val="0070C0"/>
                </a:solidFill>
              </a:rPr>
              <a:t>Рентгеноструктурный</a:t>
            </a:r>
          </a:p>
          <a:p>
            <a:r>
              <a:rPr lang="ru-RU" b="1" dirty="0" smtClean="0">
                <a:solidFill>
                  <a:srgbClr val="0070C0"/>
                </a:solidFill>
              </a:rPr>
              <a:t>анализ</a:t>
            </a:r>
            <a:endParaRPr lang="ru-RU" b="1" dirty="0">
              <a:solidFill>
                <a:srgbClr val="0070C0"/>
              </a:solidFill>
            </a:endParaRPr>
          </a:p>
        </p:txBody>
      </p:sp>
    </p:spTree>
    <p:extLst>
      <p:ext uri="{BB962C8B-B14F-4D97-AF65-F5344CB8AC3E}">
        <p14:creationId xmlns:p14="http://schemas.microsoft.com/office/powerpoint/2010/main" xmlns="" val="1332538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p:nvPr/>
        </p:nvPicPr>
        <p:blipFill>
          <a:blip r:embed="rId2" cstate="email"/>
          <a:stretch>
            <a:fillRect/>
          </a:stretch>
        </p:blipFill>
        <p:spPr>
          <a:xfrm>
            <a:off x="5006859" y="995026"/>
            <a:ext cx="3851910" cy="5759450"/>
          </a:xfrm>
          <a:prstGeom prst="rect">
            <a:avLst/>
          </a:prstGeom>
        </p:spPr>
      </p:pic>
      <p:pic>
        <p:nvPicPr>
          <p:cNvPr id="13" name="Рисунок 12"/>
          <p:cNvPicPr/>
          <p:nvPr/>
        </p:nvPicPr>
        <p:blipFill>
          <a:blip r:embed="rId3" cstate="email"/>
          <a:stretch>
            <a:fillRect/>
          </a:stretch>
        </p:blipFill>
        <p:spPr>
          <a:xfrm>
            <a:off x="623781" y="1272002"/>
            <a:ext cx="4075691" cy="2054021"/>
          </a:xfrm>
          <a:prstGeom prst="rect">
            <a:avLst/>
          </a:prstGeom>
        </p:spPr>
      </p:pic>
      <p:sp>
        <p:nvSpPr>
          <p:cNvPr id="14" name="Заголовок 1"/>
          <p:cNvSpPr>
            <a:spLocks noGrp="1"/>
          </p:cNvSpPr>
          <p:nvPr>
            <p:ph type="title"/>
          </p:nvPr>
        </p:nvSpPr>
        <p:spPr>
          <a:xfrm>
            <a:off x="1404872" y="20452"/>
            <a:ext cx="6589199" cy="1280890"/>
          </a:xfrm>
        </p:spPr>
        <p:txBody>
          <a:bodyPr>
            <a:normAutofit/>
          </a:bodyPr>
          <a:lstStyle/>
          <a:p>
            <a:r>
              <a:rPr lang="ru-RU" sz="3000" b="1" dirty="0" smtClean="0"/>
              <a:t>Структура и фазовый состав </a:t>
            </a:r>
            <a:r>
              <a:rPr lang="en-US" sz="3000" b="1" dirty="0" err="1" smtClean="0"/>
              <a:t>Nb</a:t>
            </a:r>
            <a:r>
              <a:rPr lang="en-US" sz="3000" b="1" dirty="0" smtClean="0"/>
              <a:t>/</a:t>
            </a:r>
            <a:r>
              <a:rPr lang="en-US" sz="3000" b="1" dirty="0" err="1" smtClean="0"/>
              <a:t>NbN</a:t>
            </a:r>
            <a:r>
              <a:rPr lang="en-US" sz="3000" b="1" dirty="0" smtClean="0"/>
              <a:t>-</a:t>
            </a:r>
            <a:r>
              <a:rPr lang="ru-RU" sz="3000" b="1" dirty="0" smtClean="0"/>
              <a:t>покрытий (ПЭМ)</a:t>
            </a:r>
            <a:endParaRPr lang="ru-RU" sz="3000" b="1" dirty="0"/>
          </a:p>
        </p:txBody>
      </p:sp>
      <p:sp>
        <p:nvSpPr>
          <p:cNvPr id="3" name="Прямоугольник 2"/>
          <p:cNvSpPr/>
          <p:nvPr/>
        </p:nvSpPr>
        <p:spPr>
          <a:xfrm>
            <a:off x="559551" y="3339343"/>
            <a:ext cx="4572000" cy="1477328"/>
          </a:xfrm>
          <a:prstGeom prst="rect">
            <a:avLst/>
          </a:prstGeom>
        </p:spPr>
        <p:txBody>
          <a:bodyPr>
            <a:spAutoFit/>
          </a:bodyPr>
          <a:lstStyle/>
          <a:p>
            <a:r>
              <a:rPr lang="ru-RU" sz="1500" b="1" dirty="0">
                <a:latin typeface="Times New Roman" panose="02020603050405020304" pitchFamily="18" charset="0"/>
                <a:ea typeface="Calibri" panose="020F0502020204030204" pitchFamily="34" charset="0"/>
              </a:rPr>
              <a:t>а, б – светлое поле; </a:t>
            </a:r>
            <a:endParaRPr lang="ru-RU" sz="1500" b="1" dirty="0" smtClean="0">
              <a:latin typeface="Times New Roman" panose="02020603050405020304" pitchFamily="18" charset="0"/>
              <a:ea typeface="Calibri" panose="020F0502020204030204" pitchFamily="34" charset="0"/>
            </a:endParaRPr>
          </a:p>
          <a:p>
            <a:r>
              <a:rPr lang="ru-RU" sz="1500" b="1" dirty="0" smtClean="0">
                <a:latin typeface="Times New Roman" panose="02020603050405020304" pitchFamily="18" charset="0"/>
                <a:ea typeface="Calibri" panose="020F0502020204030204" pitchFamily="34" charset="0"/>
              </a:rPr>
              <a:t>в</a:t>
            </a:r>
            <a:r>
              <a:rPr lang="ru-RU" sz="1500" b="1" dirty="0">
                <a:latin typeface="Times New Roman" panose="02020603050405020304" pitchFamily="18" charset="0"/>
                <a:ea typeface="Calibri" panose="020F0502020204030204" pitchFamily="34" charset="0"/>
              </a:rPr>
              <a:t>, г – </a:t>
            </a:r>
            <a:r>
              <a:rPr lang="ru-RU" sz="1500" b="1" dirty="0" err="1" smtClean="0">
                <a:latin typeface="Times New Roman" panose="02020603050405020304" pitchFamily="18" charset="0"/>
                <a:ea typeface="Calibri" panose="020F0502020204030204" pitchFamily="34" charset="0"/>
              </a:rPr>
              <a:t>микроэлектроннограммы</a:t>
            </a:r>
            <a:r>
              <a:rPr lang="ru-RU" sz="1500" b="1" dirty="0">
                <a:latin typeface="Times New Roman" panose="02020603050405020304" pitchFamily="18" charset="0"/>
                <a:ea typeface="Calibri" panose="020F0502020204030204" pitchFamily="34" charset="0"/>
              </a:rPr>
              <a:t>; </a:t>
            </a:r>
            <a:endParaRPr lang="ru-RU" sz="1500" b="1" dirty="0" smtClean="0">
              <a:latin typeface="Times New Roman" panose="02020603050405020304" pitchFamily="18" charset="0"/>
              <a:ea typeface="Calibri" panose="020F0502020204030204" pitchFamily="34" charset="0"/>
            </a:endParaRPr>
          </a:p>
          <a:p>
            <a:r>
              <a:rPr lang="ru-RU" sz="1500" b="1" dirty="0" smtClean="0">
                <a:latin typeface="Times New Roman" panose="02020603050405020304" pitchFamily="18" charset="0"/>
                <a:ea typeface="Calibri" panose="020F0502020204030204" pitchFamily="34" charset="0"/>
              </a:rPr>
              <a:t>д-ж </a:t>
            </a:r>
            <a:r>
              <a:rPr lang="ru-RU" sz="1500" b="1" dirty="0">
                <a:latin typeface="Times New Roman" panose="02020603050405020304" pitchFamily="18" charset="0"/>
                <a:ea typeface="Calibri" panose="020F0502020204030204" pitchFamily="34" charset="0"/>
              </a:rPr>
              <a:t>– темные поля, полученные в рефлексах [100]</a:t>
            </a:r>
            <a:r>
              <a:rPr lang="en-US" sz="1500" b="1" dirty="0" err="1">
                <a:latin typeface="Times New Roman" panose="02020603050405020304" pitchFamily="18" charset="0"/>
                <a:ea typeface="Calibri" panose="020F0502020204030204" pitchFamily="34" charset="0"/>
              </a:rPr>
              <a:t>Nb</a:t>
            </a:r>
            <a:r>
              <a:rPr lang="ru-RU" sz="1500" b="1" dirty="0">
                <a:latin typeface="Times New Roman" panose="02020603050405020304" pitchFamily="18" charset="0"/>
                <a:ea typeface="Calibri" panose="020F0502020204030204" pitchFamily="34" charset="0"/>
              </a:rPr>
              <a:t> (1) + [002]</a:t>
            </a:r>
            <a:r>
              <a:rPr lang="en-US" sz="1500" b="1" dirty="0" err="1">
                <a:latin typeface="Times New Roman" panose="02020603050405020304" pitchFamily="18" charset="0"/>
                <a:ea typeface="Calibri" panose="020F0502020204030204" pitchFamily="34" charset="0"/>
              </a:rPr>
              <a:t>Nb</a:t>
            </a:r>
            <a:r>
              <a:rPr lang="ru-RU" sz="1500" b="1" baseline="-25000" dirty="0">
                <a:latin typeface="Times New Roman" panose="02020603050405020304" pitchFamily="18" charset="0"/>
                <a:ea typeface="Calibri" panose="020F0502020204030204" pitchFamily="34" charset="0"/>
              </a:rPr>
              <a:t>4</a:t>
            </a:r>
            <a:r>
              <a:rPr lang="en-US" sz="1500" b="1" dirty="0">
                <a:latin typeface="Times New Roman" panose="02020603050405020304" pitchFamily="18" charset="0"/>
                <a:ea typeface="Calibri" panose="020F0502020204030204" pitchFamily="34" charset="0"/>
              </a:rPr>
              <a:t>N</a:t>
            </a:r>
            <a:r>
              <a:rPr lang="ru-RU" sz="1500" b="1" baseline="-25000" dirty="0">
                <a:latin typeface="Times New Roman" panose="02020603050405020304" pitchFamily="18" charset="0"/>
                <a:ea typeface="Calibri" panose="020F0502020204030204" pitchFamily="34" charset="0"/>
              </a:rPr>
              <a:t>3</a:t>
            </a:r>
            <a:r>
              <a:rPr lang="ru-RU" sz="1500" b="1" dirty="0">
                <a:latin typeface="Times New Roman" panose="02020603050405020304" pitchFamily="18" charset="0"/>
                <a:ea typeface="Calibri" panose="020F0502020204030204" pitchFamily="34" charset="0"/>
              </a:rPr>
              <a:t> (№1-2, д); [102]</a:t>
            </a:r>
            <a:r>
              <a:rPr lang="en-US" sz="1500" b="1" dirty="0" err="1">
                <a:latin typeface="Times New Roman" panose="02020603050405020304" pitchFamily="18" charset="0"/>
                <a:ea typeface="Calibri" panose="020F0502020204030204" pitchFamily="34" charset="0"/>
              </a:rPr>
              <a:t>NbN</a:t>
            </a:r>
            <a:r>
              <a:rPr lang="en-US" sz="1500" b="1" dirty="0">
                <a:latin typeface="Times New Roman" panose="02020603050405020304" pitchFamily="18" charset="0"/>
                <a:ea typeface="Calibri" panose="020F0502020204030204" pitchFamily="34" charset="0"/>
              </a:rPr>
              <a:t> </a:t>
            </a:r>
            <a:r>
              <a:rPr lang="ru-RU" sz="1500" b="1" dirty="0">
                <a:latin typeface="Times New Roman" panose="02020603050405020304" pitchFamily="18" charset="0"/>
                <a:ea typeface="Calibri" panose="020F0502020204030204" pitchFamily="34" charset="0"/>
              </a:rPr>
              <a:t>(№3, е); [110]</a:t>
            </a:r>
            <a:r>
              <a:rPr lang="en-US" sz="1500" b="1" dirty="0" err="1">
                <a:latin typeface="Times New Roman" panose="02020603050405020304" pitchFamily="18" charset="0"/>
                <a:ea typeface="Calibri" panose="020F0502020204030204" pitchFamily="34" charset="0"/>
              </a:rPr>
              <a:t>NbN</a:t>
            </a:r>
            <a:r>
              <a:rPr lang="en-US" sz="1500" b="1" dirty="0">
                <a:latin typeface="Times New Roman" panose="02020603050405020304" pitchFamily="18" charset="0"/>
                <a:ea typeface="Calibri" panose="020F0502020204030204" pitchFamily="34" charset="0"/>
              </a:rPr>
              <a:t> </a:t>
            </a:r>
            <a:r>
              <a:rPr lang="ru-RU" sz="1500" b="1" dirty="0">
                <a:latin typeface="Times New Roman" panose="02020603050405020304" pitchFamily="18" charset="0"/>
                <a:ea typeface="Calibri" panose="020F0502020204030204" pitchFamily="34" charset="0"/>
              </a:rPr>
              <a:t>+ [103]NbN</a:t>
            </a:r>
            <a:r>
              <a:rPr lang="ru-RU" sz="1500" b="1" baseline="-25000" dirty="0">
                <a:latin typeface="Times New Roman" panose="02020603050405020304" pitchFamily="18" charset="0"/>
                <a:ea typeface="Calibri" panose="020F0502020204030204" pitchFamily="34" charset="0"/>
              </a:rPr>
              <a:t>0.95</a:t>
            </a:r>
            <a:r>
              <a:rPr lang="ru-RU" sz="1500" b="1" dirty="0">
                <a:latin typeface="Times New Roman" panose="02020603050405020304" pitchFamily="18" charset="0"/>
                <a:ea typeface="Calibri" panose="020F0502020204030204" pitchFamily="34" charset="0"/>
              </a:rPr>
              <a:t> (№4, ж); [100]</a:t>
            </a:r>
            <a:r>
              <a:rPr lang="en-US" sz="1500" b="1" dirty="0" err="1">
                <a:latin typeface="Times New Roman" panose="02020603050405020304" pitchFamily="18" charset="0"/>
                <a:ea typeface="Calibri" panose="020F0502020204030204" pitchFamily="34" charset="0"/>
              </a:rPr>
              <a:t>Nb</a:t>
            </a:r>
            <a:r>
              <a:rPr lang="ru-RU" sz="1500" b="1" baseline="-25000" dirty="0">
                <a:latin typeface="Times New Roman" panose="02020603050405020304" pitchFamily="18" charset="0"/>
                <a:ea typeface="Calibri" panose="020F0502020204030204" pitchFamily="34" charset="0"/>
              </a:rPr>
              <a:t>2</a:t>
            </a:r>
            <a:r>
              <a:rPr lang="en-US" sz="1500" b="1" dirty="0">
                <a:latin typeface="Times New Roman" panose="02020603050405020304" pitchFamily="18" charset="0"/>
                <a:ea typeface="Calibri" panose="020F0502020204030204" pitchFamily="34" charset="0"/>
              </a:rPr>
              <a:t>N </a:t>
            </a:r>
            <a:r>
              <a:rPr lang="ru-RU" sz="1500" b="1" dirty="0">
                <a:latin typeface="Times New Roman" panose="02020603050405020304" pitchFamily="18" charset="0"/>
                <a:ea typeface="Calibri" panose="020F0502020204030204" pitchFamily="34" charset="0"/>
              </a:rPr>
              <a:t>(№5); [002]</a:t>
            </a:r>
            <a:r>
              <a:rPr lang="en-US" sz="1500" b="1" dirty="0" err="1">
                <a:latin typeface="Times New Roman" panose="02020603050405020304" pitchFamily="18" charset="0"/>
                <a:ea typeface="Calibri" panose="020F0502020204030204" pitchFamily="34" charset="0"/>
              </a:rPr>
              <a:t>Nb</a:t>
            </a:r>
            <a:r>
              <a:rPr lang="ru-RU" sz="1500" b="1" baseline="-25000" dirty="0">
                <a:latin typeface="Times New Roman" panose="02020603050405020304" pitchFamily="18" charset="0"/>
                <a:ea typeface="Calibri" panose="020F0502020204030204" pitchFamily="34" charset="0"/>
              </a:rPr>
              <a:t>2</a:t>
            </a:r>
            <a:r>
              <a:rPr lang="en-US" sz="1500" b="1" dirty="0">
                <a:latin typeface="Times New Roman" panose="02020603050405020304" pitchFamily="18" charset="0"/>
                <a:ea typeface="Calibri" panose="020F0502020204030204" pitchFamily="34" charset="0"/>
              </a:rPr>
              <a:t>N</a:t>
            </a:r>
            <a:r>
              <a:rPr lang="ru-RU" sz="1500" b="1" dirty="0">
                <a:latin typeface="Times New Roman" panose="02020603050405020304" pitchFamily="18" charset="0"/>
                <a:ea typeface="Calibri" panose="020F0502020204030204" pitchFamily="34" charset="0"/>
              </a:rPr>
              <a:t> + [100]</a:t>
            </a:r>
            <a:r>
              <a:rPr lang="en-US" sz="1500" b="1" dirty="0" err="1">
                <a:latin typeface="Times New Roman" panose="02020603050405020304" pitchFamily="18" charset="0"/>
                <a:ea typeface="Calibri" panose="020F0502020204030204" pitchFamily="34" charset="0"/>
              </a:rPr>
              <a:t>NbN</a:t>
            </a:r>
            <a:r>
              <a:rPr lang="ru-RU" sz="1500" b="1" dirty="0">
                <a:latin typeface="Times New Roman" panose="02020603050405020304" pitchFamily="18" charset="0"/>
                <a:ea typeface="Calibri" panose="020F0502020204030204" pitchFamily="34" charset="0"/>
              </a:rPr>
              <a:t> (№6)</a:t>
            </a:r>
            <a:endParaRPr lang="ru-RU" sz="1500" b="1" dirty="0"/>
          </a:p>
        </p:txBody>
      </p:sp>
      <p:sp>
        <p:nvSpPr>
          <p:cNvPr id="15" name="Прямоугольник 14"/>
          <p:cNvSpPr/>
          <p:nvPr/>
        </p:nvSpPr>
        <p:spPr>
          <a:xfrm>
            <a:off x="281166" y="4963192"/>
            <a:ext cx="4572000" cy="1708160"/>
          </a:xfrm>
          <a:prstGeom prst="rect">
            <a:avLst/>
          </a:prstGeom>
          <a:solidFill>
            <a:schemeClr val="bg1"/>
          </a:solidFill>
        </p:spPr>
        <p:txBody>
          <a:bodyPr>
            <a:spAutoFit/>
          </a:bodyPr>
          <a:lstStyle/>
          <a:p>
            <a:pPr algn="just">
              <a:spcAft>
                <a:spcPts val="0"/>
              </a:spcAft>
            </a:pPr>
            <a:r>
              <a:rPr lang="ru-RU" sz="1500" dirty="0" smtClean="0">
                <a:latin typeface="Times New Roman" panose="02020603050405020304" pitchFamily="18" charset="0"/>
                <a:ea typeface="Calibri" panose="020F0502020204030204" pitchFamily="34" charset="0"/>
                <a:cs typeface="Times New Roman" panose="02020603050405020304" pitchFamily="18" charset="0"/>
              </a:rPr>
              <a:t>Покрытия </a:t>
            </a:r>
            <a:r>
              <a:rPr lang="ru-RU" sz="1500" dirty="0">
                <a:latin typeface="Times New Roman" panose="02020603050405020304" pitchFamily="18" charset="0"/>
                <a:ea typeface="Calibri" panose="020F0502020204030204" pitchFamily="34" charset="0"/>
                <a:cs typeface="Times New Roman" panose="02020603050405020304" pitchFamily="18" charset="0"/>
              </a:rPr>
              <a:t>имеют столбчатую структуру, высота столбиков </a:t>
            </a:r>
            <a:r>
              <a:rPr lang="ru-RU" sz="1500" dirty="0" smtClean="0">
                <a:latin typeface="Times New Roman" panose="02020603050405020304" pitchFamily="18" charset="0"/>
                <a:ea typeface="Calibri" panose="020F0502020204030204" pitchFamily="34" charset="0"/>
                <a:cs typeface="Times New Roman" panose="02020603050405020304" pitchFamily="18" charset="0"/>
              </a:rPr>
              <a:t>изменяется </a:t>
            </a:r>
            <a:r>
              <a:rPr lang="ru-RU" sz="1500" dirty="0">
                <a:latin typeface="Times New Roman" panose="02020603050405020304" pitchFamily="18" charset="0"/>
                <a:ea typeface="Calibri" panose="020F0502020204030204" pitchFamily="34" charset="0"/>
                <a:cs typeface="Times New Roman" panose="02020603050405020304" pitchFamily="18" charset="0"/>
              </a:rPr>
              <a:t>в пределах 85-105 </a:t>
            </a:r>
            <a:r>
              <a:rPr lang="ru-RU" sz="1500" dirty="0" err="1">
                <a:latin typeface="Times New Roman" panose="02020603050405020304" pitchFamily="18" charset="0"/>
                <a:ea typeface="Calibri" panose="020F0502020204030204" pitchFamily="34" charset="0"/>
                <a:cs typeface="Times New Roman" panose="02020603050405020304" pitchFamily="18" charset="0"/>
              </a:rPr>
              <a:t>нм</a:t>
            </a:r>
            <a:r>
              <a:rPr lang="ru-RU" sz="1500" dirty="0">
                <a:latin typeface="Times New Roman" panose="02020603050405020304" pitchFamily="18" charset="0"/>
                <a:ea typeface="Calibri" panose="020F0502020204030204" pitchFamily="34" charset="0"/>
                <a:cs typeface="Times New Roman" panose="02020603050405020304" pitchFamily="18" charset="0"/>
              </a:rPr>
              <a:t>; поперечные размеры столбиков находятся в пределах 6-47 </a:t>
            </a:r>
            <a:r>
              <a:rPr lang="ru-RU" sz="1500" dirty="0" err="1">
                <a:latin typeface="Times New Roman" panose="02020603050405020304" pitchFamily="18" charset="0"/>
                <a:ea typeface="Calibri" panose="020F0502020204030204" pitchFamily="34" charset="0"/>
                <a:cs typeface="Times New Roman" panose="02020603050405020304" pitchFamily="18" charset="0"/>
              </a:rPr>
              <a:t>нм</a:t>
            </a:r>
            <a:r>
              <a:rPr lang="ru-RU" sz="1500" dirty="0">
                <a:latin typeface="Times New Roman" panose="02020603050405020304" pitchFamily="18" charset="0"/>
                <a:ea typeface="Calibri" panose="020F0502020204030204" pitchFamily="34" charset="0"/>
                <a:cs typeface="Times New Roman" panose="02020603050405020304" pitchFamily="18" charset="0"/>
              </a:rPr>
              <a:t>. Столбики в свою очередь состоят из </a:t>
            </a:r>
            <a:r>
              <a:rPr lang="ru-RU" sz="1500" dirty="0" err="1">
                <a:latin typeface="Times New Roman" panose="02020603050405020304" pitchFamily="18" charset="0"/>
                <a:ea typeface="Calibri" panose="020F0502020204030204" pitchFamily="34" charset="0"/>
                <a:cs typeface="Times New Roman" panose="02020603050405020304" pitchFamily="18" charset="0"/>
              </a:rPr>
              <a:t>наноразмерных</a:t>
            </a:r>
            <a:r>
              <a:rPr lang="ru-RU" sz="1500" dirty="0">
                <a:latin typeface="Times New Roman" panose="02020603050405020304" pitchFamily="18" charset="0"/>
                <a:ea typeface="Calibri" panose="020F0502020204030204" pitchFamily="34" charset="0"/>
                <a:cs typeface="Times New Roman" panose="02020603050405020304" pitchFamily="18" charset="0"/>
              </a:rPr>
              <a:t> кристаллитов. Размеры кристаллитов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NbN</a:t>
            </a:r>
            <a:r>
              <a:rPr lang="ru-RU" sz="1500" dirty="0">
                <a:latin typeface="Times New Roman" panose="02020603050405020304" pitchFamily="18" charset="0"/>
                <a:ea typeface="Calibri" panose="020F0502020204030204" pitchFamily="34" charset="0"/>
                <a:cs typeface="Times New Roman" panose="02020603050405020304" pitchFamily="18" charset="0"/>
              </a:rPr>
              <a:t> равны 3.3-7.9 </a:t>
            </a:r>
            <a:r>
              <a:rPr lang="ru-RU" sz="1500" dirty="0" err="1" smtClean="0">
                <a:latin typeface="Times New Roman" panose="02020603050405020304" pitchFamily="18" charset="0"/>
                <a:ea typeface="Calibri" panose="020F0502020204030204" pitchFamily="34" charset="0"/>
                <a:cs typeface="Times New Roman" panose="02020603050405020304" pitchFamily="18" charset="0"/>
              </a:rPr>
              <a:t>нм</a:t>
            </a:r>
            <a:r>
              <a:rPr lang="ru-RU" sz="1500" dirty="0" smtClean="0">
                <a:latin typeface="Times New Roman" panose="02020603050405020304" pitchFamily="18" charset="0"/>
                <a:ea typeface="Calibri" panose="020F0502020204030204" pitchFamily="34" charset="0"/>
                <a:cs typeface="Times New Roman" panose="02020603050405020304" pitchFamily="18" charset="0"/>
              </a:rPr>
              <a:t>, размеры </a:t>
            </a:r>
            <a:r>
              <a:rPr lang="ru-RU" sz="1500" dirty="0">
                <a:latin typeface="Times New Roman" panose="02020603050405020304" pitchFamily="18" charset="0"/>
                <a:ea typeface="Calibri" panose="020F0502020204030204" pitchFamily="34" charset="0"/>
                <a:cs typeface="Times New Roman" panose="02020603050405020304" pitchFamily="18" charset="0"/>
              </a:rPr>
              <a:t>кристаллитов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Nb</a:t>
            </a:r>
            <a:r>
              <a:rPr lang="en-US" sz="1500" dirty="0">
                <a:latin typeface="Times New Roman" panose="02020603050405020304" pitchFamily="18" charset="0"/>
                <a:ea typeface="Calibri" panose="020F0502020204030204" pitchFamily="34" charset="0"/>
                <a:cs typeface="Times New Roman" panose="02020603050405020304" pitchFamily="18" charset="0"/>
              </a:rPr>
              <a:t> </a:t>
            </a:r>
            <a:r>
              <a:rPr lang="ru-RU" sz="1500" dirty="0">
                <a:latin typeface="Times New Roman" panose="02020603050405020304" pitchFamily="18" charset="0"/>
                <a:ea typeface="Calibri" panose="020F0502020204030204" pitchFamily="34" charset="0"/>
                <a:cs typeface="Times New Roman" panose="02020603050405020304" pitchFamily="18" charset="0"/>
              </a:rPr>
              <a:t>– 3.3-7.1 </a:t>
            </a:r>
            <a:r>
              <a:rPr lang="ru-RU" sz="1500" dirty="0" err="1" smtClean="0">
                <a:latin typeface="Times New Roman" panose="02020603050405020304" pitchFamily="18" charset="0"/>
                <a:ea typeface="Calibri" panose="020F0502020204030204" pitchFamily="34" charset="0"/>
                <a:cs typeface="Times New Roman" panose="02020603050405020304" pitchFamily="18" charset="0"/>
              </a:rPr>
              <a:t>нм</a:t>
            </a:r>
            <a:r>
              <a:rPr lang="ru-RU" sz="15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500" dirty="0">
                <a:latin typeface="Times New Roman" panose="02020603050405020304" pitchFamily="18" charset="0"/>
                <a:ea typeface="Calibri" panose="020F0502020204030204" pitchFamily="34" charset="0"/>
                <a:cs typeface="Times New Roman" panose="02020603050405020304" pitchFamily="18" charset="0"/>
              </a:rPr>
              <a:t>размеры кристаллитов </a:t>
            </a:r>
            <a:r>
              <a:rPr lang="en-US" sz="1500" dirty="0" err="1">
                <a:latin typeface="Times New Roman" panose="02020603050405020304" pitchFamily="18" charset="0"/>
                <a:ea typeface="Calibri" panose="020F0502020204030204" pitchFamily="34" charset="0"/>
                <a:cs typeface="Times New Roman" panose="02020603050405020304" pitchFamily="18" charset="0"/>
              </a:rPr>
              <a:t>Nb</a:t>
            </a:r>
            <a:r>
              <a:rPr lang="ru-RU" sz="15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500" dirty="0">
                <a:latin typeface="Times New Roman" panose="02020603050405020304" pitchFamily="18" charset="0"/>
                <a:ea typeface="Calibri" panose="020F0502020204030204" pitchFamily="34" charset="0"/>
                <a:cs typeface="Times New Roman" panose="02020603050405020304" pitchFamily="18" charset="0"/>
              </a:rPr>
              <a:t>N</a:t>
            </a:r>
            <a:r>
              <a:rPr lang="ru-RU" sz="1500" dirty="0">
                <a:latin typeface="Times New Roman" panose="02020603050405020304" pitchFamily="18" charset="0"/>
                <a:ea typeface="Calibri" panose="020F0502020204030204" pitchFamily="34" charset="0"/>
                <a:cs typeface="Times New Roman" panose="02020603050405020304" pitchFamily="18" charset="0"/>
              </a:rPr>
              <a:t> – 3.3-9.9 </a:t>
            </a:r>
            <a:r>
              <a:rPr lang="ru-RU" sz="1500" dirty="0" err="1" smtClean="0">
                <a:latin typeface="Times New Roman" panose="02020603050405020304" pitchFamily="18" charset="0"/>
                <a:ea typeface="Calibri" panose="020F0502020204030204" pitchFamily="34" charset="0"/>
                <a:cs typeface="Times New Roman" panose="02020603050405020304" pitchFamily="18" charset="0"/>
              </a:rPr>
              <a:t>нм</a:t>
            </a:r>
            <a:r>
              <a:rPr lang="ru-RU" sz="15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424736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63782" y="1880410"/>
            <a:ext cx="7657562"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ru-RU" b="1" dirty="0"/>
              <a:t>Многослойные </a:t>
            </a:r>
            <a:r>
              <a:rPr lang="en-US" b="1" dirty="0" err="1" smtClean="0"/>
              <a:t>Nb</a:t>
            </a:r>
            <a:r>
              <a:rPr lang="en-US" b="1" dirty="0" smtClean="0"/>
              <a:t>/</a:t>
            </a:r>
            <a:r>
              <a:rPr lang="en-US" b="1" dirty="0" err="1" smtClean="0"/>
              <a:t>ZrNbN</a:t>
            </a:r>
            <a:r>
              <a:rPr lang="ru-RU" b="1" dirty="0" smtClean="0"/>
              <a:t>-покрытия, осажденные вакуумно-дуговым плазменно-</a:t>
            </a:r>
            <a:r>
              <a:rPr lang="ru-RU" b="1" dirty="0" err="1" smtClean="0"/>
              <a:t>ассистированным</a:t>
            </a:r>
            <a:r>
              <a:rPr lang="ru-RU" b="1" dirty="0" smtClean="0"/>
              <a:t> методом</a:t>
            </a:r>
            <a:r>
              <a:rPr lang="en-US" b="1" dirty="0" smtClean="0"/>
              <a:t> </a:t>
            </a:r>
            <a:endParaRPr lang="ru-RU" b="1" dirty="0"/>
          </a:p>
        </p:txBody>
      </p:sp>
    </p:spTree>
    <p:extLst>
      <p:ext uri="{BB962C8B-B14F-4D97-AF65-F5344CB8AC3E}">
        <p14:creationId xmlns:p14="http://schemas.microsoft.com/office/powerpoint/2010/main" xmlns="" val="1488390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Содержание доклада</a:t>
            </a:r>
            <a:endParaRPr lang="ru-RU" b="1" dirty="0"/>
          </a:p>
        </p:txBody>
      </p:sp>
      <p:sp>
        <p:nvSpPr>
          <p:cNvPr id="3" name="Объект 2"/>
          <p:cNvSpPr>
            <a:spLocks noGrp="1"/>
          </p:cNvSpPr>
          <p:nvPr>
            <p:ph idx="1"/>
          </p:nvPr>
        </p:nvSpPr>
        <p:spPr>
          <a:xfrm>
            <a:off x="981834" y="1431636"/>
            <a:ext cx="8014384" cy="3777622"/>
          </a:xfrm>
        </p:spPr>
        <p:txBody>
          <a:bodyPr>
            <a:noAutofit/>
          </a:bodyPr>
          <a:lstStyle/>
          <a:p>
            <a:pPr>
              <a:buAutoNum type="arabicPeriod"/>
            </a:pPr>
            <a:endParaRPr lang="ru-RU" sz="2200" b="1" dirty="0" smtClean="0">
              <a:solidFill>
                <a:srgbClr val="002060"/>
              </a:solidFill>
            </a:endParaRPr>
          </a:p>
          <a:p>
            <a:pPr>
              <a:buAutoNum type="arabicPeriod"/>
            </a:pPr>
            <a:r>
              <a:rPr lang="ru-RU" sz="2200" b="1" dirty="0" smtClean="0">
                <a:solidFill>
                  <a:srgbClr val="002060"/>
                </a:solidFill>
              </a:rPr>
              <a:t>Введение</a:t>
            </a:r>
          </a:p>
          <a:p>
            <a:pPr>
              <a:buAutoNum type="arabicPeriod"/>
            </a:pPr>
            <a:r>
              <a:rPr lang="ru-RU" sz="2200" b="1" dirty="0" smtClean="0">
                <a:solidFill>
                  <a:srgbClr val="002060"/>
                </a:solidFill>
              </a:rPr>
              <a:t>Принцип и оборудование</a:t>
            </a:r>
          </a:p>
          <a:p>
            <a:pPr>
              <a:buAutoNum type="arabicPeriod"/>
            </a:pPr>
            <a:r>
              <a:rPr lang="ru-RU" sz="2200" b="1" dirty="0" smtClean="0">
                <a:solidFill>
                  <a:srgbClr val="002060"/>
                </a:solidFill>
              </a:rPr>
              <a:t>Примеры однослойных покрытий с разной концентрацией азота</a:t>
            </a:r>
          </a:p>
          <a:p>
            <a:pPr>
              <a:buAutoNum type="arabicPeriod"/>
            </a:pPr>
            <a:r>
              <a:rPr lang="ru-RU" sz="2200" b="1" dirty="0" smtClean="0">
                <a:solidFill>
                  <a:srgbClr val="002060"/>
                </a:solidFill>
              </a:rPr>
              <a:t>Примеры градиентных по азоту покрытий </a:t>
            </a:r>
          </a:p>
          <a:p>
            <a:pPr>
              <a:buAutoNum type="arabicPeriod"/>
            </a:pPr>
            <a:r>
              <a:rPr lang="ru-RU" sz="2200" b="1" dirty="0" smtClean="0">
                <a:solidFill>
                  <a:srgbClr val="002060"/>
                </a:solidFill>
              </a:rPr>
              <a:t>Примеры многослойных покрытий типа «металл/нитрид металла»</a:t>
            </a:r>
          </a:p>
          <a:p>
            <a:pPr>
              <a:buAutoNum type="arabicPeriod"/>
            </a:pPr>
            <a:r>
              <a:rPr lang="ru-RU" sz="2200" b="1" dirty="0" smtClean="0">
                <a:solidFill>
                  <a:srgbClr val="002060"/>
                </a:solidFill>
              </a:rPr>
              <a:t>Достоинства и недостатки предложенного метода</a:t>
            </a:r>
          </a:p>
          <a:p>
            <a:pPr>
              <a:buAutoNum type="arabicPeriod"/>
            </a:pPr>
            <a:endParaRPr lang="ru-RU" sz="2200" b="1" dirty="0">
              <a:solidFill>
                <a:srgbClr val="002060"/>
              </a:solidFill>
            </a:endParaRPr>
          </a:p>
        </p:txBody>
      </p:sp>
    </p:spTree>
    <p:extLst>
      <p:ext uri="{BB962C8B-B14F-4D97-AF65-F5344CB8AC3E}">
        <p14:creationId xmlns:p14="http://schemas.microsoft.com/office/powerpoint/2010/main" xmlns="" val="794646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cstate="email"/>
          <a:srcRect/>
          <a:stretch/>
        </p:blipFill>
        <p:spPr>
          <a:xfrm>
            <a:off x="508365" y="1649477"/>
            <a:ext cx="2802285" cy="1852295"/>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xmlns="" val="3887928637"/>
              </p:ext>
            </p:extLst>
          </p:nvPr>
        </p:nvGraphicFramePr>
        <p:xfrm>
          <a:off x="3499678" y="2051691"/>
          <a:ext cx="5414531" cy="1450081"/>
        </p:xfrm>
        <a:graphic>
          <a:graphicData uri="http://schemas.openxmlformats.org/drawingml/2006/table">
            <a:tbl>
              <a:tblPr firstRow="1" firstCol="1" bandRow="1">
                <a:tableStyleId>{F5AB1C69-6EDB-4FF4-983F-18BD219EF322}</a:tableStyleId>
              </a:tblPr>
              <a:tblGrid>
                <a:gridCol w="773427">
                  <a:extLst>
                    <a:ext uri="{9D8B030D-6E8A-4147-A177-3AD203B41FA5}">
                      <a16:colId xmlns:a16="http://schemas.microsoft.com/office/drawing/2014/main" xmlns="" val="2922094383"/>
                    </a:ext>
                  </a:extLst>
                </a:gridCol>
                <a:gridCol w="773427">
                  <a:extLst>
                    <a:ext uri="{9D8B030D-6E8A-4147-A177-3AD203B41FA5}">
                      <a16:colId xmlns:a16="http://schemas.microsoft.com/office/drawing/2014/main" xmlns="" val="2687557134"/>
                    </a:ext>
                  </a:extLst>
                </a:gridCol>
                <a:gridCol w="773427">
                  <a:extLst>
                    <a:ext uri="{9D8B030D-6E8A-4147-A177-3AD203B41FA5}">
                      <a16:colId xmlns:a16="http://schemas.microsoft.com/office/drawing/2014/main" xmlns="" val="227872740"/>
                    </a:ext>
                  </a:extLst>
                </a:gridCol>
                <a:gridCol w="773427">
                  <a:extLst>
                    <a:ext uri="{9D8B030D-6E8A-4147-A177-3AD203B41FA5}">
                      <a16:colId xmlns:a16="http://schemas.microsoft.com/office/drawing/2014/main" xmlns="" val="2433381642"/>
                    </a:ext>
                  </a:extLst>
                </a:gridCol>
                <a:gridCol w="773427">
                  <a:extLst>
                    <a:ext uri="{9D8B030D-6E8A-4147-A177-3AD203B41FA5}">
                      <a16:colId xmlns:a16="http://schemas.microsoft.com/office/drawing/2014/main" xmlns="" val="1481243412"/>
                    </a:ext>
                  </a:extLst>
                </a:gridCol>
                <a:gridCol w="773427">
                  <a:extLst>
                    <a:ext uri="{9D8B030D-6E8A-4147-A177-3AD203B41FA5}">
                      <a16:colId xmlns:a16="http://schemas.microsoft.com/office/drawing/2014/main" xmlns="" val="2165977075"/>
                    </a:ext>
                  </a:extLst>
                </a:gridCol>
                <a:gridCol w="773969">
                  <a:extLst>
                    <a:ext uri="{9D8B030D-6E8A-4147-A177-3AD203B41FA5}">
                      <a16:colId xmlns:a16="http://schemas.microsoft.com/office/drawing/2014/main" xmlns="" val="3415540189"/>
                    </a:ext>
                  </a:extLst>
                </a:gridCol>
              </a:tblGrid>
              <a:tr h="589156">
                <a:tc>
                  <a:txBody>
                    <a:bodyPr/>
                    <a:lstStyle/>
                    <a:p>
                      <a:pPr algn="ctr">
                        <a:lnSpc>
                          <a:spcPct val="107000"/>
                        </a:lnSpc>
                        <a:spcAft>
                          <a:spcPts val="0"/>
                        </a:spcAft>
                      </a:pPr>
                      <a:r>
                        <a:rPr lang="en-US" sz="1200">
                          <a:effectLst/>
                        </a:rPr>
                        <a:t>λ</a:t>
                      </a:r>
                      <a:r>
                        <a:rPr lang="ru-RU" sz="1200">
                          <a:effectLst/>
                        </a:rPr>
                        <a:t>, нм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P</a:t>
                      </a:r>
                      <a:r>
                        <a:rPr lang="en-US" sz="1200" baseline="-25000">
                          <a:effectLst/>
                        </a:rPr>
                        <a:t>n</a:t>
                      </a:r>
                      <a:r>
                        <a:rPr lang="en-US" sz="1200">
                          <a:effectLst/>
                        </a:rPr>
                        <a:t>, </a:t>
                      </a:r>
                      <a:r>
                        <a:rPr lang="ru-RU" sz="1200">
                          <a:effectLst/>
                        </a:rPr>
                        <a:t>мН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HV</a:t>
                      </a:r>
                      <a:r>
                        <a:rPr lang="ru-RU" sz="1200">
                          <a:effectLst/>
                        </a:rPr>
                        <a:t>, ГПа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200" dirty="0">
                          <a:effectLst/>
                        </a:rPr>
                        <a:t>Е, ГПа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W</a:t>
                      </a:r>
                      <a:r>
                        <a:rPr lang="ru-RU" sz="1200">
                          <a:effectLst/>
                        </a:rPr>
                        <a:t>,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V</a:t>
                      </a:r>
                      <a:r>
                        <a:rPr lang="ru-RU" sz="1200">
                          <a:effectLst/>
                        </a:rPr>
                        <a:t>, ·10</a:t>
                      </a:r>
                      <a:r>
                        <a:rPr lang="ru-RU" sz="1200" baseline="30000">
                          <a:effectLst/>
                        </a:rPr>
                        <a:t>-</a:t>
                      </a:r>
                      <a:r>
                        <a:rPr lang="en-US" sz="1200" baseline="30000">
                          <a:effectLst/>
                        </a:rPr>
                        <a:t>6 </a:t>
                      </a:r>
                      <a:r>
                        <a:rPr lang="ru-RU" sz="1200">
                          <a:effectLst/>
                        </a:rPr>
                        <a:t>мм</a:t>
                      </a:r>
                      <a:r>
                        <a:rPr lang="ru-RU" sz="1200" baseline="30000">
                          <a:effectLst/>
                        </a:rPr>
                        <a:t>3</a:t>
                      </a:r>
                      <a:r>
                        <a:rPr lang="ru-RU" sz="1200">
                          <a:effectLst/>
                        </a:rPr>
                        <a:t>Н</a:t>
                      </a:r>
                      <a:r>
                        <a:rPr lang="ru-RU" sz="1200" baseline="30000">
                          <a:effectLst/>
                        </a:rPr>
                        <a:t>-1</a:t>
                      </a:r>
                      <a:r>
                        <a:rPr lang="ru-RU" sz="1200">
                          <a:effectLst/>
                        </a:rPr>
                        <a:t>м</a:t>
                      </a:r>
                      <a:r>
                        <a:rPr lang="ru-RU" sz="1200" baseline="30000">
                          <a:effectLst/>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48817567"/>
                  </a:ext>
                </a:extLst>
              </a:tr>
              <a:tr h="286975">
                <a:tc rowSpan="3">
                  <a:txBody>
                    <a:bodyPr/>
                    <a:lstStyle/>
                    <a:p>
                      <a:pPr algn="ctr">
                        <a:lnSpc>
                          <a:spcPct val="107000"/>
                        </a:lnSpc>
                        <a:spcAft>
                          <a:spcPts val="0"/>
                        </a:spcAft>
                      </a:pPr>
                      <a:r>
                        <a:rPr lang="en-US" sz="1200">
                          <a:effectLst/>
                        </a:rPr>
                        <a:t>100</a:t>
                      </a:r>
                      <a:r>
                        <a:rPr lang="ru-RU" sz="1200">
                          <a:effectLst/>
                        </a:rPr>
                        <a:t>-120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dirty="0">
                          <a:effectLst/>
                        </a:rPr>
                        <a:t>30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43.2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488.8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61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en-US" sz="1200">
                          <a:effectLst/>
                        </a:rPr>
                        <a:t>0.5</a:t>
                      </a:r>
                      <a:r>
                        <a:rPr lang="ru-RU" sz="1200">
                          <a:effectLst/>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0"/>
                        </a:spcAft>
                      </a:pPr>
                      <a:r>
                        <a:rPr lang="en-US" sz="1200">
                          <a:effectLst/>
                        </a:rPr>
                        <a:t>0.87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52475704"/>
                  </a:ext>
                </a:extLst>
              </a:tr>
              <a:tr h="286975">
                <a:tc vMerge="1">
                  <a:txBody>
                    <a:bodyPr/>
                    <a:lstStyle/>
                    <a:p>
                      <a:endParaRPr lang="ru-RU"/>
                    </a:p>
                  </a:txBody>
                  <a:tcPr/>
                </a:tc>
                <a:tc>
                  <a:txBody>
                    <a:bodyPr/>
                    <a:lstStyle/>
                    <a:p>
                      <a:pPr algn="ctr">
                        <a:lnSpc>
                          <a:spcPct val="107000"/>
                        </a:lnSpc>
                        <a:spcAft>
                          <a:spcPts val="0"/>
                        </a:spcAft>
                      </a:pPr>
                      <a:r>
                        <a:rPr lang="en-US" sz="1200">
                          <a:effectLst/>
                        </a:rPr>
                        <a:t>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38.1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462.5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57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743896971"/>
                  </a:ext>
                </a:extLst>
              </a:tr>
              <a:tr h="286975">
                <a:tc vMerge="1">
                  <a:txBody>
                    <a:bodyPr/>
                    <a:lstStyle/>
                    <a:p>
                      <a:endParaRPr lang="ru-RU"/>
                    </a:p>
                  </a:txBody>
                  <a:tcPr/>
                </a:tc>
                <a:tc>
                  <a:txBody>
                    <a:bodyPr/>
                    <a:lstStyle/>
                    <a:p>
                      <a:pPr algn="ctr">
                        <a:lnSpc>
                          <a:spcPct val="107000"/>
                        </a:lnSpc>
                        <a:spcAft>
                          <a:spcPts val="0"/>
                        </a:spcAft>
                      </a:pPr>
                      <a:r>
                        <a:rPr lang="en-US" sz="1200">
                          <a:effectLst/>
                        </a:rPr>
                        <a:t>100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33.2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a:effectLst/>
                        </a:rPr>
                        <a:t>5</a:t>
                      </a:r>
                      <a:r>
                        <a:rPr lang="ru-RU" sz="1200">
                          <a:effectLst/>
                        </a:rPr>
                        <a:t>0</a:t>
                      </a:r>
                      <a:r>
                        <a:rPr lang="en-US" sz="1200">
                          <a:effectLst/>
                        </a:rPr>
                        <a:t>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200" dirty="0">
                          <a:effectLst/>
                        </a:rPr>
                        <a:t>58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499084659"/>
                  </a:ext>
                </a:extLst>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xmlns="" val="3916140634"/>
              </p:ext>
            </p:extLst>
          </p:nvPr>
        </p:nvGraphicFramePr>
        <p:xfrm>
          <a:off x="3511196" y="5218544"/>
          <a:ext cx="5391496" cy="1419905"/>
        </p:xfrm>
        <a:graphic>
          <a:graphicData uri="http://schemas.openxmlformats.org/drawingml/2006/table">
            <a:tbl>
              <a:tblPr firstRow="1" firstCol="1" lastRow="1" lastCol="1" bandRow="1" bandCol="1">
                <a:tableStyleId>{5940675A-B579-460E-94D1-54222C63F5DA}</a:tableStyleId>
              </a:tblPr>
              <a:tblGrid>
                <a:gridCol w="1570846">
                  <a:extLst>
                    <a:ext uri="{9D8B030D-6E8A-4147-A177-3AD203B41FA5}">
                      <a16:colId xmlns:a16="http://schemas.microsoft.com/office/drawing/2014/main" xmlns="" val="522399018"/>
                    </a:ext>
                  </a:extLst>
                </a:gridCol>
                <a:gridCol w="1187607">
                  <a:extLst>
                    <a:ext uri="{9D8B030D-6E8A-4147-A177-3AD203B41FA5}">
                      <a16:colId xmlns:a16="http://schemas.microsoft.com/office/drawing/2014/main" xmlns="" val="1581532556"/>
                    </a:ext>
                  </a:extLst>
                </a:gridCol>
                <a:gridCol w="1148162">
                  <a:extLst>
                    <a:ext uri="{9D8B030D-6E8A-4147-A177-3AD203B41FA5}">
                      <a16:colId xmlns:a16="http://schemas.microsoft.com/office/drawing/2014/main" xmlns="" val="1520477705"/>
                    </a:ext>
                  </a:extLst>
                </a:gridCol>
                <a:gridCol w="757043">
                  <a:extLst>
                    <a:ext uri="{9D8B030D-6E8A-4147-A177-3AD203B41FA5}">
                      <a16:colId xmlns:a16="http://schemas.microsoft.com/office/drawing/2014/main" xmlns="" val="491102166"/>
                    </a:ext>
                  </a:extLst>
                </a:gridCol>
                <a:gridCol w="727838">
                  <a:extLst>
                    <a:ext uri="{9D8B030D-6E8A-4147-A177-3AD203B41FA5}">
                      <a16:colId xmlns:a16="http://schemas.microsoft.com/office/drawing/2014/main" xmlns="" val="1431023716"/>
                    </a:ext>
                  </a:extLst>
                </a:gridCol>
              </a:tblGrid>
              <a:tr h="832784">
                <a:tc>
                  <a:txBody>
                    <a:bodyPr/>
                    <a:lstStyle/>
                    <a:p>
                      <a:pPr algn="ctr">
                        <a:lnSpc>
                          <a:spcPct val="107000"/>
                        </a:lnSpc>
                        <a:spcAft>
                          <a:spcPts val="800"/>
                        </a:spcAft>
                      </a:pPr>
                      <a:r>
                        <a:rPr lang="ru-RU" sz="1200" b="1">
                          <a:effectLst/>
                        </a:rPr>
                        <a:t>Обнаруженные фазы, тип кристаллической решетки</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ru-RU" sz="1200" b="1">
                          <a:effectLst/>
                        </a:rPr>
                        <a:t>Содержание фаз, об. %</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ru-RU" sz="1200" b="1">
                          <a:effectLst/>
                        </a:rPr>
                        <a:t>Параметры решетки, Å</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ru-RU" sz="1200" b="1">
                          <a:effectLst/>
                        </a:rPr>
                        <a:t>Размер ОКР, нм</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800"/>
                        </a:spcAft>
                      </a:pPr>
                      <a:r>
                        <a:rPr lang="ru-RU" sz="1200" b="1">
                          <a:effectLst/>
                          <a:sym typeface="Symbol" panose="05050102010706020507" pitchFamily="18" charset="2"/>
                        </a:rPr>
                        <a:t></a:t>
                      </a:r>
                      <a:r>
                        <a:rPr lang="en-US" sz="1200" b="1">
                          <a:effectLst/>
                        </a:rPr>
                        <a:t>d</a:t>
                      </a:r>
                      <a:r>
                        <a:rPr lang="ru-RU" sz="1200" b="1">
                          <a:effectLst/>
                        </a:rPr>
                        <a:t>/</a:t>
                      </a:r>
                      <a:r>
                        <a:rPr lang="en-US" sz="1200" b="1">
                          <a:effectLst/>
                        </a:rPr>
                        <a:t>d</a:t>
                      </a:r>
                      <a:r>
                        <a:rPr lang="ru-RU" sz="1200" b="1">
                          <a:effectLst/>
                        </a:rPr>
                        <a:t>, ·10</a:t>
                      </a:r>
                      <a:r>
                        <a:rPr lang="ru-RU" sz="1200" b="1" baseline="30000">
                          <a:effectLst/>
                        </a:rPr>
                        <a:t>-3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4065883046"/>
                  </a:ext>
                </a:extLst>
              </a:tr>
              <a:tr h="194961">
                <a:tc>
                  <a:txBody>
                    <a:bodyPr/>
                    <a:lstStyle/>
                    <a:p>
                      <a:pPr algn="ctr">
                        <a:lnSpc>
                          <a:spcPct val="107000"/>
                        </a:lnSpc>
                        <a:spcAft>
                          <a:spcPts val="0"/>
                        </a:spcAft>
                      </a:pPr>
                      <a:r>
                        <a:rPr lang="en-US" sz="1200" b="1">
                          <a:effectLst/>
                        </a:rPr>
                        <a:t>ZrN</a:t>
                      </a:r>
                      <a:r>
                        <a:rPr lang="ru-RU" sz="1200" b="1">
                          <a:effectLst/>
                        </a:rPr>
                        <a:t>, кубическая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200" b="1" dirty="0">
                          <a:effectLst/>
                        </a:rPr>
                        <a:t>62.5</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a:effectLst/>
                        </a:rPr>
                        <a:t>a = 4.5791</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a:effectLst/>
                        </a:rPr>
                        <a:t>10</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a:effectLst/>
                        </a:rPr>
                        <a:t>5.8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3764755632"/>
                  </a:ext>
                </a:extLst>
              </a:tr>
              <a:tr h="194961">
                <a:tc>
                  <a:txBody>
                    <a:bodyPr/>
                    <a:lstStyle/>
                    <a:p>
                      <a:pPr algn="ctr">
                        <a:lnSpc>
                          <a:spcPct val="107000"/>
                        </a:lnSpc>
                        <a:spcAft>
                          <a:spcPts val="0"/>
                        </a:spcAft>
                      </a:pPr>
                      <a:r>
                        <a:rPr lang="en-US" sz="1200" b="1">
                          <a:effectLst/>
                        </a:rPr>
                        <a:t>NbN</a:t>
                      </a:r>
                      <a:r>
                        <a:rPr lang="ru-RU" sz="1200" b="1">
                          <a:effectLst/>
                        </a:rPr>
                        <a:t>, кубическая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a:effectLst/>
                        </a:rPr>
                        <a:t>3</a:t>
                      </a:r>
                      <a:r>
                        <a:rPr lang="ru-RU" sz="1200" b="1">
                          <a:effectLst/>
                        </a:rPr>
                        <a:t>.8</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a:effectLst/>
                        </a:rPr>
                        <a:t>a = 4.3747</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a:effectLst/>
                        </a:rPr>
                        <a:t>13</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a:effectLst/>
                        </a:rPr>
                        <a:t>1.6</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2867401838"/>
                  </a:ext>
                </a:extLst>
              </a:tr>
              <a:tr h="194961">
                <a:tc>
                  <a:txBody>
                    <a:bodyPr/>
                    <a:lstStyle/>
                    <a:p>
                      <a:pPr algn="ctr">
                        <a:lnSpc>
                          <a:spcPct val="107000"/>
                        </a:lnSpc>
                        <a:spcAft>
                          <a:spcPts val="0"/>
                        </a:spcAft>
                      </a:pPr>
                      <a:r>
                        <a:rPr lang="en-US" sz="1200" b="1">
                          <a:effectLst/>
                        </a:rPr>
                        <a:t>Nb</a:t>
                      </a:r>
                      <a:r>
                        <a:rPr lang="ru-RU" sz="1200" b="1">
                          <a:effectLst/>
                        </a:rPr>
                        <a:t>, кубическая</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200" b="1" dirty="0">
                          <a:effectLst/>
                        </a:rPr>
                        <a:t>33.7</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dirty="0">
                          <a:effectLst/>
                        </a:rPr>
                        <a:t>a = 3.2906</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dirty="0">
                          <a:effectLst/>
                        </a:rPr>
                        <a:t>10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200" b="1" dirty="0">
                          <a:effectLst/>
                        </a:rPr>
                        <a:t>6.4</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2720373753"/>
                  </a:ext>
                </a:extLst>
              </a:tr>
            </a:tbl>
          </a:graphicData>
        </a:graphic>
      </p:graphicFrame>
      <p:sp>
        <p:nvSpPr>
          <p:cNvPr id="9" name="Заголовок 1"/>
          <p:cNvSpPr>
            <a:spLocks noGrp="1"/>
          </p:cNvSpPr>
          <p:nvPr>
            <p:ph type="title"/>
          </p:nvPr>
        </p:nvSpPr>
        <p:spPr>
          <a:xfrm>
            <a:off x="1770633" y="193169"/>
            <a:ext cx="6589199" cy="1280890"/>
          </a:xfrm>
        </p:spPr>
        <p:txBody>
          <a:bodyPr>
            <a:normAutofit/>
          </a:bodyPr>
          <a:lstStyle/>
          <a:p>
            <a:r>
              <a:rPr lang="ru-RU" sz="3000" b="1" dirty="0" smtClean="0"/>
              <a:t>Свойства и фазовый состав </a:t>
            </a:r>
            <a:r>
              <a:rPr lang="en-US" sz="3000" b="1" dirty="0" err="1" smtClean="0"/>
              <a:t>Nb</a:t>
            </a:r>
            <a:r>
              <a:rPr lang="en-US" sz="3000" b="1" dirty="0" smtClean="0"/>
              <a:t>/</a:t>
            </a:r>
            <a:r>
              <a:rPr lang="en-US" sz="3000" b="1" dirty="0" err="1" smtClean="0"/>
              <a:t>ZrNbN</a:t>
            </a:r>
            <a:r>
              <a:rPr lang="en-US" sz="3000" b="1" dirty="0" smtClean="0"/>
              <a:t>-</a:t>
            </a:r>
            <a:r>
              <a:rPr lang="ru-RU" sz="3000" b="1" dirty="0" smtClean="0"/>
              <a:t>покрытий</a:t>
            </a:r>
            <a:endParaRPr lang="ru-RU" sz="3000" b="1" dirty="0"/>
          </a:p>
        </p:txBody>
      </p:sp>
      <p:pic>
        <p:nvPicPr>
          <p:cNvPr id="10" name="Рисунок 9"/>
          <p:cNvPicPr/>
          <p:nvPr/>
        </p:nvPicPr>
        <p:blipFill rotWithShape="1">
          <a:blip r:embed="rId3" cstate="email"/>
          <a:srcRect/>
          <a:stretch/>
        </p:blipFill>
        <p:spPr bwMode="auto">
          <a:xfrm>
            <a:off x="411053" y="4590265"/>
            <a:ext cx="2996911" cy="2185901"/>
          </a:xfrm>
          <a:prstGeom prst="rect">
            <a:avLst/>
          </a:prstGeom>
          <a:ln>
            <a:noFill/>
          </a:ln>
          <a:extLst>
            <a:ext uri="{53640926-AAD7-44D8-BBD7-CCE9431645EC}">
              <a14:shadowObscured xmlns:a14="http://schemas.microsoft.com/office/drawing/2010/main" xmlns=""/>
            </a:ext>
          </a:extLst>
        </p:spPr>
      </p:pic>
      <p:sp>
        <p:nvSpPr>
          <p:cNvPr id="2" name="TextBox 1"/>
          <p:cNvSpPr txBox="1"/>
          <p:nvPr/>
        </p:nvSpPr>
        <p:spPr>
          <a:xfrm>
            <a:off x="4221018" y="4590265"/>
            <a:ext cx="3667992" cy="369332"/>
          </a:xfrm>
          <a:prstGeom prst="rect">
            <a:avLst/>
          </a:prstGeom>
          <a:noFill/>
        </p:spPr>
        <p:txBody>
          <a:bodyPr wrap="none" rtlCol="0">
            <a:spAutoFit/>
          </a:bodyPr>
          <a:lstStyle/>
          <a:p>
            <a:r>
              <a:rPr lang="ru-RU" b="1" dirty="0" smtClean="0">
                <a:solidFill>
                  <a:srgbClr val="0070C0"/>
                </a:solidFill>
              </a:rPr>
              <a:t>Рентгеноструктурный анализ</a:t>
            </a:r>
            <a:endParaRPr lang="ru-RU" b="1" dirty="0">
              <a:solidFill>
                <a:srgbClr val="0070C0"/>
              </a:solidFill>
            </a:endParaRPr>
          </a:p>
        </p:txBody>
      </p:sp>
      <p:sp>
        <p:nvSpPr>
          <p:cNvPr id="3" name="TextBox 2"/>
          <p:cNvSpPr txBox="1"/>
          <p:nvPr/>
        </p:nvSpPr>
        <p:spPr>
          <a:xfrm>
            <a:off x="669424" y="3523848"/>
            <a:ext cx="2480166" cy="646331"/>
          </a:xfrm>
          <a:prstGeom prst="rect">
            <a:avLst/>
          </a:prstGeom>
          <a:noFill/>
        </p:spPr>
        <p:txBody>
          <a:bodyPr wrap="none" rtlCol="0">
            <a:spAutoFit/>
          </a:bodyPr>
          <a:lstStyle/>
          <a:p>
            <a:pPr algn="ctr"/>
            <a:r>
              <a:rPr lang="ru-RU" b="1" dirty="0" smtClean="0">
                <a:solidFill>
                  <a:srgbClr val="0070C0"/>
                </a:solidFill>
              </a:rPr>
              <a:t>РЭМ-изображение </a:t>
            </a:r>
          </a:p>
          <a:p>
            <a:pPr algn="ctr"/>
            <a:r>
              <a:rPr lang="ru-RU" b="1" dirty="0" smtClean="0">
                <a:solidFill>
                  <a:srgbClr val="0070C0"/>
                </a:solidFill>
              </a:rPr>
              <a:t>скола покрытия</a:t>
            </a:r>
            <a:endParaRPr lang="ru-RU" b="1" dirty="0">
              <a:solidFill>
                <a:srgbClr val="0070C0"/>
              </a:solidFill>
            </a:endParaRPr>
          </a:p>
        </p:txBody>
      </p:sp>
    </p:spTree>
    <p:extLst>
      <p:ext uri="{BB962C8B-B14F-4D97-AF65-F5344CB8AC3E}">
        <p14:creationId xmlns:p14="http://schemas.microsoft.com/office/powerpoint/2010/main" xmlns="" val="366143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email"/>
          <a:stretch>
            <a:fillRect/>
          </a:stretch>
        </p:blipFill>
        <p:spPr>
          <a:xfrm>
            <a:off x="4957618" y="790344"/>
            <a:ext cx="3850640" cy="5759450"/>
          </a:xfrm>
          <a:prstGeom prst="rect">
            <a:avLst/>
          </a:prstGeom>
        </p:spPr>
      </p:pic>
      <p:sp>
        <p:nvSpPr>
          <p:cNvPr id="5" name="Прямоугольник 4"/>
          <p:cNvSpPr/>
          <p:nvPr/>
        </p:nvSpPr>
        <p:spPr>
          <a:xfrm>
            <a:off x="310803" y="1291119"/>
            <a:ext cx="4572000" cy="1246495"/>
          </a:xfrm>
          <a:prstGeom prst="rect">
            <a:avLst/>
          </a:prstGeom>
        </p:spPr>
        <p:txBody>
          <a:bodyPr>
            <a:spAutoFit/>
          </a:bodyPr>
          <a:lstStyle/>
          <a:p>
            <a:r>
              <a:rPr lang="ru-RU" sz="1500" dirty="0">
                <a:latin typeface="Times New Roman" panose="02020603050405020304" pitchFamily="18" charset="0"/>
                <a:ea typeface="Calibri" panose="020F0502020204030204" pitchFamily="34" charset="0"/>
              </a:rPr>
              <a:t>ПЭМ-изображение структуры многослойного покрытия </a:t>
            </a:r>
            <a:r>
              <a:rPr lang="en-US" sz="1500" dirty="0" err="1">
                <a:latin typeface="Times New Roman" panose="02020603050405020304" pitchFamily="18" charset="0"/>
                <a:ea typeface="Calibri" panose="020F0502020204030204" pitchFamily="34" charset="0"/>
              </a:rPr>
              <a:t>Nb</a:t>
            </a:r>
            <a:r>
              <a:rPr lang="ru-RU" sz="1500" dirty="0">
                <a:latin typeface="Times New Roman" panose="02020603050405020304" pitchFamily="18" charset="0"/>
                <a:ea typeface="Calibri" panose="020F0502020204030204" pitchFamily="34" charset="0"/>
              </a:rPr>
              <a:t>/</a:t>
            </a:r>
            <a:r>
              <a:rPr lang="en-US" sz="1500" dirty="0" err="1">
                <a:latin typeface="Times New Roman" panose="02020603050405020304" pitchFamily="18" charset="0"/>
                <a:ea typeface="Calibri" panose="020F0502020204030204" pitchFamily="34" charset="0"/>
              </a:rPr>
              <a:t>ZrNbN</a:t>
            </a:r>
            <a:r>
              <a:rPr lang="ru-RU" sz="1500" dirty="0">
                <a:latin typeface="Times New Roman" panose="02020603050405020304" pitchFamily="18" charset="0"/>
                <a:ea typeface="Calibri" panose="020F0502020204030204" pitchFamily="34" charset="0"/>
              </a:rPr>
              <a:t>: а – </a:t>
            </a:r>
            <a:r>
              <a:rPr lang="ru-RU" sz="1500" dirty="0" err="1">
                <a:latin typeface="Times New Roman" panose="02020603050405020304" pitchFamily="18" charset="0"/>
                <a:ea typeface="Calibri" panose="020F0502020204030204" pitchFamily="34" charset="0"/>
              </a:rPr>
              <a:t>микроэлектронограмма</a:t>
            </a:r>
            <a:r>
              <a:rPr lang="ru-RU" sz="1500" dirty="0">
                <a:latin typeface="Times New Roman" panose="02020603050405020304" pitchFamily="18" charset="0"/>
                <a:ea typeface="Calibri" panose="020F0502020204030204" pitchFamily="34" charset="0"/>
              </a:rPr>
              <a:t>, б-е – темные поля, полученные в рефлексах </a:t>
            </a:r>
            <a:r>
              <a:rPr lang="en-US" sz="1500" dirty="0" err="1">
                <a:latin typeface="Times New Roman" panose="02020603050405020304" pitchFamily="18" charset="0"/>
                <a:ea typeface="Calibri" panose="020F0502020204030204" pitchFamily="34" charset="0"/>
              </a:rPr>
              <a:t>ZrN</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Nb</a:t>
            </a:r>
            <a:r>
              <a:rPr lang="ru-RU" sz="1500" baseline="-25000" dirty="0">
                <a:latin typeface="Times New Roman" panose="02020603050405020304" pitchFamily="18" charset="0"/>
                <a:ea typeface="Calibri" panose="020F0502020204030204" pitchFamily="34" charset="0"/>
              </a:rPr>
              <a:t>2</a:t>
            </a:r>
            <a:r>
              <a:rPr lang="en-US" sz="1500" dirty="0">
                <a:latin typeface="Times New Roman" panose="02020603050405020304" pitchFamily="18" charset="0"/>
                <a:ea typeface="Calibri" panose="020F0502020204030204" pitchFamily="34" charset="0"/>
              </a:rPr>
              <a:t>N</a:t>
            </a:r>
            <a:r>
              <a:rPr lang="ru-RU" sz="1500" dirty="0">
                <a:latin typeface="Times New Roman" panose="02020603050405020304" pitchFamily="18" charset="0"/>
                <a:ea typeface="Calibri" panose="020F0502020204030204" pitchFamily="34" charset="0"/>
              </a:rPr>
              <a:t> (№5, б); </a:t>
            </a:r>
            <a:r>
              <a:rPr lang="en-US" sz="1500" dirty="0" err="1">
                <a:latin typeface="Times New Roman" panose="02020603050405020304" pitchFamily="18" charset="0"/>
                <a:ea typeface="Calibri" panose="020F0502020204030204" pitchFamily="34" charset="0"/>
              </a:rPr>
              <a:t>Zr</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Nb</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ZrN</a:t>
            </a:r>
            <a:r>
              <a:rPr lang="ru-RU" sz="1500" baseline="-25000" dirty="0">
                <a:latin typeface="Times New Roman" panose="02020603050405020304" pitchFamily="18" charset="0"/>
                <a:ea typeface="Calibri" panose="020F0502020204030204" pitchFamily="34" charset="0"/>
              </a:rPr>
              <a:t>0.28</a:t>
            </a:r>
            <a:r>
              <a:rPr lang="ru-RU" sz="1500" dirty="0">
                <a:latin typeface="Times New Roman" panose="02020603050405020304" pitchFamily="18" charset="0"/>
                <a:ea typeface="Calibri" panose="020F0502020204030204" pitchFamily="34" charset="0"/>
              </a:rPr>
              <a:t> (№6, в); </a:t>
            </a:r>
            <a:r>
              <a:rPr lang="en-US" sz="1500" dirty="0" err="1">
                <a:latin typeface="Times New Roman" panose="02020603050405020304" pitchFamily="18" charset="0"/>
                <a:ea typeface="Calibri" panose="020F0502020204030204" pitchFamily="34" charset="0"/>
              </a:rPr>
              <a:t>Nb</a:t>
            </a:r>
            <a:r>
              <a:rPr lang="ru-RU" sz="1500" baseline="-25000" dirty="0">
                <a:latin typeface="Times New Roman" panose="02020603050405020304" pitchFamily="18" charset="0"/>
                <a:ea typeface="Calibri" panose="020F0502020204030204" pitchFamily="34" charset="0"/>
              </a:rPr>
              <a:t>2</a:t>
            </a:r>
            <a:r>
              <a:rPr lang="en-US" sz="1500" dirty="0">
                <a:latin typeface="Times New Roman" panose="02020603050405020304" pitchFamily="18" charset="0"/>
                <a:ea typeface="Calibri" panose="020F0502020204030204" pitchFamily="34" charset="0"/>
              </a:rPr>
              <a:t>N</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Zr</a:t>
            </a:r>
            <a:r>
              <a:rPr lang="ru-RU" sz="1500" dirty="0">
                <a:latin typeface="Times New Roman" panose="02020603050405020304" pitchFamily="18" charset="0"/>
                <a:ea typeface="Calibri" panose="020F0502020204030204" pitchFamily="34" charset="0"/>
              </a:rPr>
              <a:t> (№7, г); </a:t>
            </a:r>
            <a:r>
              <a:rPr lang="en-US" sz="1500" dirty="0" err="1">
                <a:latin typeface="Times New Roman" panose="02020603050405020304" pitchFamily="18" charset="0"/>
                <a:ea typeface="Calibri" panose="020F0502020204030204" pitchFamily="34" charset="0"/>
              </a:rPr>
              <a:t>NbN</a:t>
            </a:r>
            <a:r>
              <a:rPr lang="ru-RU" sz="1500" baseline="-25000" dirty="0">
                <a:latin typeface="Times New Roman" panose="02020603050405020304" pitchFamily="18" charset="0"/>
                <a:ea typeface="Calibri" panose="020F0502020204030204" pitchFamily="34" charset="0"/>
              </a:rPr>
              <a:t>0.95</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Zr</a:t>
            </a:r>
            <a:r>
              <a:rPr lang="ru-RU" sz="1500" baseline="-25000" dirty="0">
                <a:latin typeface="Times New Roman" panose="02020603050405020304" pitchFamily="18" charset="0"/>
                <a:ea typeface="Calibri" panose="020F0502020204030204" pitchFamily="34" charset="0"/>
              </a:rPr>
              <a:t>2</a:t>
            </a:r>
            <a:r>
              <a:rPr lang="en-US" sz="1500" dirty="0">
                <a:latin typeface="Times New Roman" panose="02020603050405020304" pitchFamily="18" charset="0"/>
                <a:ea typeface="Calibri" panose="020F0502020204030204" pitchFamily="34" charset="0"/>
              </a:rPr>
              <a:t>N</a:t>
            </a:r>
            <a:r>
              <a:rPr lang="ru-RU" sz="1500" dirty="0">
                <a:latin typeface="Times New Roman" panose="02020603050405020304" pitchFamily="18" charset="0"/>
                <a:ea typeface="Calibri" panose="020F0502020204030204" pitchFamily="34" charset="0"/>
              </a:rPr>
              <a:t> (№8, д); </a:t>
            </a:r>
            <a:r>
              <a:rPr lang="en-US" sz="1500" dirty="0" err="1">
                <a:latin typeface="Times New Roman" panose="02020603050405020304" pitchFamily="18" charset="0"/>
                <a:ea typeface="Calibri" panose="020F0502020204030204" pitchFamily="34" charset="0"/>
              </a:rPr>
              <a:t>Nb</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Nb</a:t>
            </a:r>
            <a:r>
              <a:rPr lang="ru-RU" sz="1500" baseline="-25000" dirty="0">
                <a:latin typeface="Times New Roman" panose="02020603050405020304" pitchFamily="18" charset="0"/>
                <a:ea typeface="Calibri" panose="020F0502020204030204" pitchFamily="34" charset="0"/>
              </a:rPr>
              <a:t>2</a:t>
            </a:r>
            <a:r>
              <a:rPr lang="en-US" sz="1500" dirty="0">
                <a:latin typeface="Times New Roman" panose="02020603050405020304" pitchFamily="18" charset="0"/>
                <a:ea typeface="Calibri" panose="020F0502020204030204" pitchFamily="34" charset="0"/>
              </a:rPr>
              <a:t>N</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NbN</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Zr</a:t>
            </a:r>
            <a:r>
              <a:rPr lang="ru-RU" sz="1500" baseline="-25000" dirty="0">
                <a:latin typeface="Times New Roman" panose="02020603050405020304" pitchFamily="18" charset="0"/>
                <a:ea typeface="Calibri" panose="020F0502020204030204" pitchFamily="34" charset="0"/>
              </a:rPr>
              <a:t>2</a:t>
            </a:r>
            <a:r>
              <a:rPr lang="en-US" sz="1500" dirty="0">
                <a:latin typeface="Times New Roman" panose="02020603050405020304" pitchFamily="18" charset="0"/>
                <a:ea typeface="Calibri" panose="020F0502020204030204" pitchFamily="34" charset="0"/>
              </a:rPr>
              <a:t>N</a:t>
            </a:r>
            <a:r>
              <a:rPr lang="ru-RU" sz="1500" dirty="0">
                <a:latin typeface="Times New Roman" panose="02020603050405020304" pitchFamily="18" charset="0"/>
                <a:ea typeface="Calibri" panose="020F0502020204030204" pitchFamily="34" charset="0"/>
              </a:rPr>
              <a:t> (№9, е)</a:t>
            </a:r>
            <a:endParaRPr lang="ru-RU" sz="1500" dirty="0"/>
          </a:p>
        </p:txBody>
      </p:sp>
      <p:sp>
        <p:nvSpPr>
          <p:cNvPr id="6" name="Заголовок 1"/>
          <p:cNvSpPr>
            <a:spLocks noGrp="1"/>
          </p:cNvSpPr>
          <p:nvPr>
            <p:ph type="title"/>
          </p:nvPr>
        </p:nvSpPr>
        <p:spPr>
          <a:xfrm>
            <a:off x="1404872" y="149899"/>
            <a:ext cx="7739128" cy="1280890"/>
          </a:xfrm>
        </p:spPr>
        <p:txBody>
          <a:bodyPr>
            <a:normAutofit/>
          </a:bodyPr>
          <a:lstStyle/>
          <a:p>
            <a:r>
              <a:rPr lang="ru-RU" sz="2600" b="1" dirty="0" smtClean="0"/>
              <a:t>Структура и фазовый состав </a:t>
            </a:r>
            <a:r>
              <a:rPr lang="en-US" sz="2600" b="1" dirty="0" err="1" smtClean="0"/>
              <a:t>Nb</a:t>
            </a:r>
            <a:r>
              <a:rPr lang="en-US" sz="2600" b="1" dirty="0" smtClean="0"/>
              <a:t>/</a:t>
            </a:r>
            <a:r>
              <a:rPr lang="en-US" sz="2600" b="1" dirty="0" err="1" smtClean="0"/>
              <a:t>ZrNbN</a:t>
            </a:r>
            <a:r>
              <a:rPr lang="en-US" sz="2600" b="1" dirty="0" smtClean="0"/>
              <a:t>-</a:t>
            </a:r>
            <a:r>
              <a:rPr lang="ru-RU" sz="2600" b="1" dirty="0" smtClean="0"/>
              <a:t>покрытий</a:t>
            </a:r>
            <a:endParaRPr lang="ru-RU" sz="2600" b="1" dirty="0"/>
          </a:p>
        </p:txBody>
      </p:sp>
      <p:pic>
        <p:nvPicPr>
          <p:cNvPr id="7" name="Рисунок 6"/>
          <p:cNvPicPr/>
          <p:nvPr/>
        </p:nvPicPr>
        <p:blipFill>
          <a:blip r:embed="rId3" cstate="email"/>
          <a:stretch>
            <a:fillRect/>
          </a:stretch>
        </p:blipFill>
        <p:spPr>
          <a:xfrm>
            <a:off x="268721" y="2695820"/>
            <a:ext cx="4651490" cy="1948498"/>
          </a:xfrm>
          <a:prstGeom prst="rect">
            <a:avLst/>
          </a:prstGeom>
        </p:spPr>
      </p:pic>
      <p:sp>
        <p:nvSpPr>
          <p:cNvPr id="9" name="Прямоугольник 8"/>
          <p:cNvSpPr/>
          <p:nvPr/>
        </p:nvSpPr>
        <p:spPr>
          <a:xfrm>
            <a:off x="202738" y="4734875"/>
            <a:ext cx="4572000" cy="1938992"/>
          </a:xfrm>
          <a:prstGeom prst="rect">
            <a:avLst/>
          </a:prstGeom>
          <a:solidFill>
            <a:schemeClr val="bg1"/>
          </a:solidFill>
        </p:spPr>
        <p:txBody>
          <a:bodyPr>
            <a:spAutoFit/>
          </a:bodyPr>
          <a:lstStyle/>
          <a:p>
            <a:r>
              <a:rPr lang="ru-RU" sz="1500" dirty="0">
                <a:latin typeface="Times New Roman" panose="02020603050405020304" pitchFamily="18" charset="0"/>
                <a:ea typeface="Calibri" panose="020F0502020204030204" pitchFamily="34" charset="0"/>
              </a:rPr>
              <a:t>Установлено, что </a:t>
            </a:r>
            <a:r>
              <a:rPr lang="en-US" sz="1500" dirty="0" err="1" smtClean="0">
                <a:latin typeface="Times New Roman" panose="02020603050405020304" pitchFamily="18" charset="0"/>
                <a:ea typeface="Calibri" panose="020F0502020204030204" pitchFamily="34" charset="0"/>
              </a:rPr>
              <a:t>Nb</a:t>
            </a:r>
            <a:r>
              <a:rPr lang="en-US" sz="1500" dirty="0" smtClean="0">
                <a:latin typeface="Times New Roman" panose="02020603050405020304" pitchFamily="18" charset="0"/>
                <a:ea typeface="Calibri" panose="020F0502020204030204" pitchFamily="34" charset="0"/>
              </a:rPr>
              <a:t>-</a:t>
            </a:r>
            <a:r>
              <a:rPr lang="ru-RU" sz="1500" dirty="0" smtClean="0">
                <a:latin typeface="Times New Roman" panose="02020603050405020304" pitchFamily="18" charset="0"/>
                <a:ea typeface="Calibri" panose="020F0502020204030204" pitchFamily="34" charset="0"/>
              </a:rPr>
              <a:t>слои имеют </a:t>
            </a:r>
            <a:r>
              <a:rPr lang="ru-RU" sz="1500" dirty="0">
                <a:latin typeface="Times New Roman" panose="02020603050405020304" pitchFamily="18" charset="0"/>
                <a:ea typeface="Calibri" panose="020F0502020204030204" pitchFamily="34" charset="0"/>
              </a:rPr>
              <a:t>столбчатую структуру в пределах толщины слоя 75-86 </a:t>
            </a:r>
            <a:r>
              <a:rPr lang="ru-RU" sz="1500" dirty="0" err="1">
                <a:latin typeface="Times New Roman" panose="02020603050405020304" pitchFamily="18" charset="0"/>
                <a:ea typeface="Calibri" panose="020F0502020204030204" pitchFamily="34" charset="0"/>
              </a:rPr>
              <a:t>нм</a:t>
            </a:r>
            <a:r>
              <a:rPr lang="ru-RU" sz="1500" dirty="0">
                <a:latin typeface="Times New Roman" panose="02020603050405020304" pitchFamily="18" charset="0"/>
                <a:ea typeface="Calibri" panose="020F0502020204030204" pitchFamily="34" charset="0"/>
              </a:rPr>
              <a:t>. Размер их кристаллитов равен 1.3-3.6 </a:t>
            </a:r>
            <a:r>
              <a:rPr lang="ru-RU" sz="1500" dirty="0" err="1">
                <a:latin typeface="Times New Roman" panose="02020603050405020304" pitchFamily="18" charset="0"/>
                <a:ea typeface="Calibri" panose="020F0502020204030204" pitchFamily="34" charset="0"/>
              </a:rPr>
              <a:t>нм</a:t>
            </a:r>
            <a:r>
              <a:rPr lang="ru-RU" sz="1500" dirty="0">
                <a:latin typeface="Times New Roman" panose="02020603050405020304" pitchFamily="18" charset="0"/>
                <a:ea typeface="Calibri" panose="020F0502020204030204" pitchFamily="34" charset="0"/>
              </a:rPr>
              <a:t>. Слои </a:t>
            </a:r>
            <a:r>
              <a:rPr lang="en-US" sz="1500" dirty="0" err="1">
                <a:latin typeface="Times New Roman" panose="02020603050405020304" pitchFamily="18" charset="0"/>
                <a:ea typeface="Calibri" panose="020F0502020204030204" pitchFamily="34" charset="0"/>
              </a:rPr>
              <a:t>ZrNbN</a:t>
            </a:r>
            <a:r>
              <a:rPr lang="ru-RU" sz="1500" dirty="0">
                <a:latin typeface="Times New Roman" panose="02020603050405020304" pitchFamily="18" charset="0"/>
                <a:ea typeface="Calibri" panose="020F0502020204030204" pitchFamily="34" charset="0"/>
              </a:rPr>
              <a:t> имеют субструктуру и состоят из подслоев толщиной 2-5 </a:t>
            </a:r>
            <a:r>
              <a:rPr lang="ru-RU" sz="1500" dirty="0" err="1">
                <a:latin typeface="Times New Roman" panose="02020603050405020304" pitchFamily="18" charset="0"/>
                <a:ea typeface="Calibri" panose="020F0502020204030204" pitchFamily="34" charset="0"/>
              </a:rPr>
              <a:t>нм</a:t>
            </a:r>
            <a:r>
              <a:rPr lang="ru-RU" sz="1500" dirty="0">
                <a:latin typeface="Times New Roman" panose="02020603050405020304" pitchFamily="18" charset="0"/>
                <a:ea typeface="Calibri" panose="020F0502020204030204" pitchFamily="34" charset="0"/>
              </a:rPr>
              <a:t> состава </a:t>
            </a:r>
            <a:r>
              <a:rPr lang="en-US" sz="1500" dirty="0" err="1">
                <a:latin typeface="Times New Roman" panose="02020603050405020304" pitchFamily="18" charset="0"/>
                <a:ea typeface="Calibri" panose="020F0502020204030204" pitchFamily="34" charset="0"/>
              </a:rPr>
              <a:t>NbN</a:t>
            </a:r>
            <a:r>
              <a:rPr lang="ru-RU" sz="1500" dirty="0">
                <a:latin typeface="Times New Roman" panose="02020603050405020304" pitchFamily="18" charset="0"/>
                <a:ea typeface="Calibri" panose="020F0502020204030204" pitchFamily="34" charset="0"/>
              </a:rPr>
              <a:t> и </a:t>
            </a:r>
            <a:r>
              <a:rPr lang="en-US" sz="1500" dirty="0" err="1">
                <a:latin typeface="Times New Roman" panose="02020603050405020304" pitchFamily="18" charset="0"/>
                <a:ea typeface="Calibri" panose="020F0502020204030204" pitchFamily="34" charset="0"/>
              </a:rPr>
              <a:t>ZrN</a:t>
            </a:r>
            <a:r>
              <a:rPr lang="ru-RU" sz="1500" dirty="0">
                <a:latin typeface="Times New Roman" panose="02020603050405020304" pitchFamily="18" charset="0"/>
                <a:ea typeface="Calibri" panose="020F0502020204030204" pitchFamily="34" charset="0"/>
              </a:rPr>
              <a:t>, размер кристаллитов обеих фаз равен 1.8-3.1 </a:t>
            </a:r>
            <a:r>
              <a:rPr lang="ru-RU" sz="1500" dirty="0" err="1">
                <a:latin typeface="Times New Roman" panose="02020603050405020304" pitchFamily="18" charset="0"/>
                <a:ea typeface="Calibri" panose="020F0502020204030204" pitchFamily="34" charset="0"/>
              </a:rPr>
              <a:t>нм</a:t>
            </a:r>
            <a:r>
              <a:rPr lang="ru-RU" sz="1500" dirty="0">
                <a:latin typeface="Times New Roman" panose="02020603050405020304" pitchFamily="18" charset="0"/>
                <a:ea typeface="Calibri" panose="020F0502020204030204" pitchFamily="34" charset="0"/>
              </a:rPr>
              <a:t>. Помимо основных фаз (</a:t>
            </a:r>
            <a:r>
              <a:rPr lang="en-US" sz="1500" dirty="0" err="1">
                <a:latin typeface="Times New Roman" panose="02020603050405020304" pitchFamily="18" charset="0"/>
                <a:ea typeface="Calibri" panose="020F0502020204030204" pitchFamily="34" charset="0"/>
              </a:rPr>
              <a:t>Nb</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NbN</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ZrN</a:t>
            </a:r>
            <a:r>
              <a:rPr lang="ru-RU" sz="1500" dirty="0">
                <a:latin typeface="Times New Roman" panose="02020603050405020304" pitchFamily="18" charset="0"/>
                <a:ea typeface="Calibri" panose="020F0502020204030204" pitchFamily="34" charset="0"/>
              </a:rPr>
              <a:t>) в составе покрытия присутствуют фазы: </a:t>
            </a:r>
            <a:r>
              <a:rPr lang="en-US" sz="1500" dirty="0" err="1">
                <a:latin typeface="Times New Roman" panose="02020603050405020304" pitchFamily="18" charset="0"/>
                <a:ea typeface="Calibri" panose="020F0502020204030204" pitchFamily="34" charset="0"/>
              </a:rPr>
              <a:t>Zr</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Nb</a:t>
            </a:r>
            <a:r>
              <a:rPr lang="ru-RU" sz="1500" baseline="-25000" dirty="0">
                <a:latin typeface="Times New Roman" panose="02020603050405020304" pitchFamily="18" charset="0"/>
                <a:ea typeface="Calibri" panose="020F0502020204030204" pitchFamily="34" charset="0"/>
              </a:rPr>
              <a:t>2</a:t>
            </a:r>
            <a:r>
              <a:rPr lang="en-US" sz="1500" dirty="0">
                <a:latin typeface="Times New Roman" panose="02020603050405020304" pitchFamily="18" charset="0"/>
                <a:ea typeface="Calibri" panose="020F0502020204030204" pitchFamily="34" charset="0"/>
              </a:rPr>
              <a:t>N</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NbN</a:t>
            </a:r>
            <a:r>
              <a:rPr lang="ru-RU" sz="1500" baseline="-25000" dirty="0">
                <a:latin typeface="Times New Roman" panose="02020603050405020304" pitchFamily="18" charset="0"/>
                <a:ea typeface="Calibri" panose="020F0502020204030204" pitchFamily="34" charset="0"/>
              </a:rPr>
              <a:t>0.95</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Zr</a:t>
            </a:r>
            <a:r>
              <a:rPr lang="ru-RU" sz="1500" baseline="-25000" dirty="0">
                <a:latin typeface="Times New Roman" panose="02020603050405020304" pitchFamily="18" charset="0"/>
                <a:ea typeface="Calibri" panose="020F0502020204030204" pitchFamily="34" charset="0"/>
              </a:rPr>
              <a:t>2</a:t>
            </a:r>
            <a:r>
              <a:rPr lang="en-US" sz="1500" dirty="0">
                <a:latin typeface="Times New Roman" panose="02020603050405020304" pitchFamily="18" charset="0"/>
                <a:ea typeface="Calibri" panose="020F0502020204030204" pitchFamily="34" charset="0"/>
              </a:rPr>
              <a:t>N</a:t>
            </a:r>
            <a:r>
              <a:rPr lang="ru-RU" sz="1500" dirty="0">
                <a:latin typeface="Times New Roman" panose="02020603050405020304" pitchFamily="18" charset="0"/>
                <a:ea typeface="Calibri" panose="020F0502020204030204" pitchFamily="34" charset="0"/>
              </a:rPr>
              <a:t>, </a:t>
            </a:r>
            <a:r>
              <a:rPr lang="en-US" sz="1500" dirty="0" err="1">
                <a:latin typeface="Times New Roman" panose="02020603050405020304" pitchFamily="18" charset="0"/>
                <a:ea typeface="Calibri" panose="020F0502020204030204" pitchFamily="34" charset="0"/>
              </a:rPr>
              <a:t>ZrN</a:t>
            </a:r>
            <a:r>
              <a:rPr lang="ru-RU" sz="1500" baseline="-25000" dirty="0">
                <a:latin typeface="Times New Roman" panose="02020603050405020304" pitchFamily="18" charset="0"/>
                <a:ea typeface="Calibri" panose="020F0502020204030204" pitchFamily="34" charset="0"/>
              </a:rPr>
              <a:t>0.28</a:t>
            </a:r>
            <a:r>
              <a:rPr lang="ru-RU" sz="1500" dirty="0">
                <a:latin typeface="Times New Roman" panose="02020603050405020304" pitchFamily="18" charset="0"/>
                <a:ea typeface="Calibri" panose="020F0502020204030204" pitchFamily="34" charset="0"/>
              </a:rPr>
              <a:t>. </a:t>
            </a:r>
            <a:endParaRPr lang="ru-RU" sz="1500" dirty="0"/>
          </a:p>
        </p:txBody>
      </p:sp>
    </p:spTree>
    <p:extLst>
      <p:ext uri="{BB962C8B-B14F-4D97-AF65-F5344CB8AC3E}">
        <p14:creationId xmlns:p14="http://schemas.microsoft.com/office/powerpoint/2010/main" xmlns="" val="1920647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238596" y="2054977"/>
            <a:ext cx="7714211"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ru-RU" b="1" dirty="0" smtClean="0"/>
              <a:t>Градиентные </a:t>
            </a:r>
            <a:r>
              <a:rPr lang="en-US" b="1" dirty="0" smtClean="0"/>
              <a:t>(</a:t>
            </a:r>
            <a:r>
              <a:rPr lang="en-US" b="1" dirty="0" err="1" smtClean="0"/>
              <a:t>Zr,Nb</a:t>
            </a:r>
            <a:r>
              <a:rPr lang="en-US" b="1" dirty="0" smtClean="0"/>
              <a:t>)N</a:t>
            </a:r>
            <a:r>
              <a:rPr lang="ru-RU" b="1" dirty="0" smtClean="0"/>
              <a:t>-покрытия, осажденные вакуумно-дуговым плазменно-</a:t>
            </a:r>
            <a:r>
              <a:rPr lang="ru-RU" b="1" dirty="0" err="1" smtClean="0"/>
              <a:t>ассистированным</a:t>
            </a:r>
            <a:r>
              <a:rPr lang="ru-RU" b="1" dirty="0" smtClean="0"/>
              <a:t> методом</a:t>
            </a:r>
            <a:r>
              <a:rPr lang="en-US" b="1" dirty="0" smtClean="0"/>
              <a:t> </a:t>
            </a:r>
            <a:endParaRPr lang="ru-RU" b="1" dirty="0"/>
          </a:p>
        </p:txBody>
      </p:sp>
    </p:spTree>
    <p:extLst>
      <p:ext uri="{BB962C8B-B14F-4D97-AF65-F5344CB8AC3E}">
        <p14:creationId xmlns:p14="http://schemas.microsoft.com/office/powerpoint/2010/main" xmlns="" val="3069802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rotWithShape="1">
          <a:blip r:embed="rId2" cstate="email"/>
          <a:srcRect/>
          <a:stretch/>
        </p:blipFill>
        <p:spPr bwMode="auto">
          <a:xfrm>
            <a:off x="276888" y="3583709"/>
            <a:ext cx="4110384" cy="2980112"/>
          </a:xfrm>
          <a:prstGeom prst="rect">
            <a:avLst/>
          </a:prstGeom>
          <a:ln>
            <a:noFill/>
          </a:ln>
          <a:extLst>
            <a:ext uri="{53640926-AAD7-44D8-BBD7-CCE9431645EC}">
              <a14:shadowObscured xmlns:a14="http://schemas.microsoft.com/office/drawing/2010/main" xmlns=""/>
            </a:ext>
          </a:extLst>
        </p:spPr>
      </p:pic>
      <p:sp>
        <p:nvSpPr>
          <p:cNvPr id="6" name="Прямоугольник 5"/>
          <p:cNvSpPr/>
          <p:nvPr/>
        </p:nvSpPr>
        <p:spPr>
          <a:xfrm>
            <a:off x="203200" y="3131341"/>
            <a:ext cx="8940800" cy="369332"/>
          </a:xfrm>
          <a:prstGeom prst="rect">
            <a:avLst/>
          </a:prstGeom>
        </p:spPr>
        <p:txBody>
          <a:bodyPr wrap="square">
            <a:spAutoFit/>
          </a:bodyPr>
          <a:lstStyle/>
          <a:p>
            <a:r>
              <a:rPr lang="ru-RU" dirty="0" smtClean="0">
                <a:latin typeface="Times New Roman" panose="02020603050405020304" pitchFamily="18" charset="0"/>
                <a:ea typeface="Calibri" panose="020F0502020204030204" pitchFamily="34" charset="0"/>
              </a:rPr>
              <a:t>Участок </a:t>
            </a:r>
            <a:r>
              <a:rPr lang="ru-RU" dirty="0">
                <a:latin typeface="Times New Roman" panose="02020603050405020304" pitchFamily="18" charset="0"/>
                <a:ea typeface="Calibri" panose="020F0502020204030204" pitchFamily="34" charset="0"/>
              </a:rPr>
              <a:t>рентгенограммы градиентного (по азоту) покрытия </a:t>
            </a:r>
            <a:r>
              <a:rPr lang="ru-RU" dirty="0" err="1">
                <a:latin typeface="Times New Roman" panose="02020603050405020304" pitchFamily="18" charset="0"/>
                <a:ea typeface="Calibri" panose="020F0502020204030204" pitchFamily="34" charset="0"/>
              </a:rPr>
              <a:t>Zr</a:t>
            </a:r>
            <a:r>
              <a:rPr lang="en-US" dirty="0" err="1">
                <a:latin typeface="Times New Roman" panose="02020603050405020304" pitchFamily="18" charset="0"/>
                <a:ea typeface="Calibri" panose="020F0502020204030204" pitchFamily="34" charset="0"/>
              </a:rPr>
              <a:t>Nb</a:t>
            </a:r>
            <a:r>
              <a:rPr lang="ru-RU" dirty="0">
                <a:latin typeface="Times New Roman" panose="02020603050405020304" pitchFamily="18" charset="0"/>
                <a:ea typeface="Calibri" panose="020F0502020204030204" pitchFamily="34" charset="0"/>
              </a:rPr>
              <a:t>N на </a:t>
            </a:r>
            <a:r>
              <a:rPr lang="ru-RU" dirty="0" smtClean="0">
                <a:latin typeface="Times New Roman" panose="02020603050405020304" pitchFamily="18" charset="0"/>
                <a:ea typeface="Calibri" panose="020F0502020204030204" pitchFamily="34" charset="0"/>
              </a:rPr>
              <a:t>подложке </a:t>
            </a:r>
            <a:r>
              <a:rPr lang="ru-RU" dirty="0">
                <a:latin typeface="Times New Roman" panose="02020603050405020304" pitchFamily="18" charset="0"/>
                <a:ea typeface="Calibri" panose="020F0502020204030204" pitchFamily="34" charset="0"/>
              </a:rPr>
              <a:t>из </a:t>
            </a:r>
            <a:r>
              <a:rPr lang="ru-RU" dirty="0" smtClean="0">
                <a:latin typeface="Times New Roman" panose="02020603050405020304" pitchFamily="18" charset="0"/>
                <a:ea typeface="Calibri" panose="020F0502020204030204" pitchFamily="34" charset="0"/>
              </a:rPr>
              <a:t>ВК-8</a:t>
            </a:r>
            <a:endParaRPr lang="ru-RU" dirty="0"/>
          </a:p>
        </p:txBody>
      </p:sp>
      <p:sp>
        <p:nvSpPr>
          <p:cNvPr id="7" name="Заголовок 1"/>
          <p:cNvSpPr>
            <a:spLocks noGrp="1"/>
          </p:cNvSpPr>
          <p:nvPr>
            <p:ph type="title"/>
          </p:nvPr>
        </p:nvSpPr>
        <p:spPr>
          <a:xfrm>
            <a:off x="1430867" y="158442"/>
            <a:ext cx="7476066" cy="1280890"/>
          </a:xfrm>
        </p:spPr>
        <p:txBody>
          <a:bodyPr>
            <a:noAutofit/>
          </a:bodyPr>
          <a:lstStyle/>
          <a:p>
            <a:r>
              <a:rPr lang="ru-RU" sz="2600" b="1" dirty="0" smtClean="0"/>
              <a:t>Свойства и фазовый состав градиентных</a:t>
            </a:r>
            <a:r>
              <a:rPr lang="en-US" sz="2600" b="1" dirty="0" smtClean="0"/>
              <a:t> </a:t>
            </a:r>
            <a:r>
              <a:rPr lang="en-US" sz="2600" b="1" dirty="0"/>
              <a:t>(</a:t>
            </a:r>
            <a:r>
              <a:rPr lang="en-US" sz="2600" b="1" dirty="0" err="1" smtClean="0"/>
              <a:t>Zr,Nb</a:t>
            </a:r>
            <a:r>
              <a:rPr lang="en-US" sz="2600" b="1" dirty="0" smtClean="0"/>
              <a:t>)N </a:t>
            </a:r>
            <a:r>
              <a:rPr lang="ru-RU" sz="2600" b="1" dirty="0" smtClean="0"/>
              <a:t>покрытий</a:t>
            </a:r>
            <a:endParaRPr lang="ru-RU" sz="2600" b="1" dirty="0"/>
          </a:p>
        </p:txBody>
      </p:sp>
      <p:graphicFrame>
        <p:nvGraphicFramePr>
          <p:cNvPr id="8" name="Таблица 7"/>
          <p:cNvGraphicFramePr>
            <a:graphicFrameLocks noGrp="1"/>
          </p:cNvGraphicFramePr>
          <p:nvPr>
            <p:extLst>
              <p:ext uri="{D42A27DB-BD31-4B8C-83A1-F6EECF244321}">
                <p14:modId xmlns:p14="http://schemas.microsoft.com/office/powerpoint/2010/main" xmlns="" val="4029042242"/>
              </p:ext>
            </p:extLst>
          </p:nvPr>
        </p:nvGraphicFramePr>
        <p:xfrm>
          <a:off x="1420283" y="1522368"/>
          <a:ext cx="6506634" cy="1013359"/>
        </p:xfrm>
        <a:graphic>
          <a:graphicData uri="http://schemas.openxmlformats.org/drawingml/2006/table">
            <a:tbl>
              <a:tblPr>
                <a:tableStyleId>{5940675A-B579-460E-94D1-54222C63F5DA}</a:tableStyleId>
              </a:tblPr>
              <a:tblGrid>
                <a:gridCol w="864079">
                  <a:extLst>
                    <a:ext uri="{9D8B030D-6E8A-4147-A177-3AD203B41FA5}">
                      <a16:colId xmlns:a16="http://schemas.microsoft.com/office/drawing/2014/main" xmlns="" val="2620211539"/>
                    </a:ext>
                  </a:extLst>
                </a:gridCol>
                <a:gridCol w="1154958">
                  <a:extLst>
                    <a:ext uri="{9D8B030D-6E8A-4147-A177-3AD203B41FA5}">
                      <a16:colId xmlns:a16="http://schemas.microsoft.com/office/drawing/2014/main" xmlns="" val="3862122859"/>
                    </a:ext>
                  </a:extLst>
                </a:gridCol>
                <a:gridCol w="1028341">
                  <a:extLst>
                    <a:ext uri="{9D8B030D-6E8A-4147-A177-3AD203B41FA5}">
                      <a16:colId xmlns:a16="http://schemas.microsoft.com/office/drawing/2014/main" xmlns="" val="3039640853"/>
                    </a:ext>
                  </a:extLst>
                </a:gridCol>
                <a:gridCol w="727194">
                  <a:extLst>
                    <a:ext uri="{9D8B030D-6E8A-4147-A177-3AD203B41FA5}">
                      <a16:colId xmlns:a16="http://schemas.microsoft.com/office/drawing/2014/main" xmlns="" val="1434510135"/>
                    </a:ext>
                  </a:extLst>
                </a:gridCol>
                <a:gridCol w="985561">
                  <a:extLst>
                    <a:ext uri="{9D8B030D-6E8A-4147-A177-3AD203B41FA5}">
                      <a16:colId xmlns:a16="http://schemas.microsoft.com/office/drawing/2014/main" xmlns="" val="608818305"/>
                    </a:ext>
                  </a:extLst>
                </a:gridCol>
                <a:gridCol w="954765">
                  <a:extLst>
                    <a:ext uri="{9D8B030D-6E8A-4147-A177-3AD203B41FA5}">
                      <a16:colId xmlns:a16="http://schemas.microsoft.com/office/drawing/2014/main" xmlns="" val="509759336"/>
                    </a:ext>
                  </a:extLst>
                </a:gridCol>
                <a:gridCol w="791736">
                  <a:extLst>
                    <a:ext uri="{9D8B030D-6E8A-4147-A177-3AD203B41FA5}">
                      <a16:colId xmlns:a16="http://schemas.microsoft.com/office/drawing/2014/main" xmlns="" val="4170984162"/>
                    </a:ext>
                  </a:extLst>
                </a:gridCol>
              </a:tblGrid>
              <a:tr h="524067">
                <a:tc>
                  <a:txBody>
                    <a:bodyPr/>
                    <a:lstStyle/>
                    <a:p>
                      <a:pPr algn="ctr">
                        <a:spcAft>
                          <a:spcPts val="0"/>
                        </a:spcAft>
                      </a:pPr>
                      <a:r>
                        <a:rPr lang="en-US" sz="1200" b="1" dirty="0" err="1">
                          <a:effectLst/>
                          <a:latin typeface="Arial" panose="020B0604020202020204" pitchFamily="34" charset="0"/>
                          <a:cs typeface="Arial" panose="020B0604020202020204" pitchFamily="34" charset="0"/>
                        </a:rPr>
                        <a:t>j</a:t>
                      </a:r>
                      <a:r>
                        <a:rPr lang="en-US" sz="1200" b="1" baseline="-25000" dirty="0" err="1">
                          <a:effectLst/>
                          <a:latin typeface="Arial" panose="020B0604020202020204" pitchFamily="34" charset="0"/>
                          <a:cs typeface="Arial" panose="020B0604020202020204" pitchFamily="34" charset="0"/>
                        </a:rPr>
                        <a:t>p</a:t>
                      </a:r>
                      <a:r>
                        <a:rPr lang="en-US" sz="1200" b="1" dirty="0">
                          <a:effectLst/>
                          <a:latin typeface="Arial" panose="020B0604020202020204" pitchFamily="34" charset="0"/>
                          <a:cs typeface="Arial" panose="020B0604020202020204" pitchFamily="34" charset="0"/>
                        </a:rPr>
                        <a:t>/</a:t>
                      </a:r>
                      <a:r>
                        <a:rPr lang="en-US" sz="1200" b="1" dirty="0" err="1">
                          <a:effectLst/>
                          <a:latin typeface="Arial" panose="020B0604020202020204" pitchFamily="34" charset="0"/>
                          <a:cs typeface="Arial" panose="020B0604020202020204" pitchFamily="34" charset="0"/>
                        </a:rPr>
                        <a:t>j</a:t>
                      </a:r>
                      <a:r>
                        <a:rPr lang="en-US" sz="1200" b="1" baseline="-25000" dirty="0" err="1">
                          <a:effectLst/>
                          <a:latin typeface="Arial" panose="020B0604020202020204" pitchFamily="34" charset="0"/>
                          <a:cs typeface="Arial" panose="020B0604020202020204" pitchFamily="34" charset="0"/>
                        </a:rPr>
                        <a:t>d</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en-US" sz="1200" b="1" dirty="0">
                          <a:effectLst/>
                          <a:latin typeface="Arial" panose="020B0604020202020204" pitchFamily="34" charset="0"/>
                          <a:cs typeface="Arial" panose="020B0604020202020204" pitchFamily="34" charset="0"/>
                        </a:rPr>
                        <a:t>HV</a:t>
                      </a:r>
                      <a:r>
                        <a:rPr lang="en-US" sz="1200" b="1" baseline="-25000" dirty="0">
                          <a:effectLst/>
                          <a:latin typeface="Arial" panose="020B0604020202020204" pitchFamily="34" charset="0"/>
                          <a:cs typeface="Arial" panose="020B0604020202020204" pitchFamily="34" charset="0"/>
                        </a:rPr>
                        <a:t>0.03</a:t>
                      </a:r>
                      <a:r>
                        <a:rPr lang="en-US" sz="1200" b="1" dirty="0">
                          <a:effectLst/>
                          <a:latin typeface="Arial" panose="020B0604020202020204" pitchFamily="34" charset="0"/>
                          <a:cs typeface="Arial" panose="020B0604020202020204" pitchFamily="34" charset="0"/>
                        </a:rPr>
                        <a:t>, </a:t>
                      </a:r>
                      <a:r>
                        <a:rPr lang="ru-RU" sz="1200" b="1" dirty="0" smtClean="0">
                          <a:effectLst/>
                          <a:latin typeface="Arial" panose="020B0604020202020204" pitchFamily="34" charset="0"/>
                          <a:cs typeface="Arial" panose="020B0604020202020204" pitchFamily="34" charset="0"/>
                        </a:rPr>
                        <a:t>ГПа</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en-US" sz="1200" b="1" dirty="0">
                          <a:effectLst/>
                          <a:latin typeface="Arial" panose="020B0604020202020204" pitchFamily="34" charset="0"/>
                          <a:cs typeface="Arial" panose="020B0604020202020204" pitchFamily="34" charset="0"/>
                        </a:rPr>
                        <a:t>Е, </a:t>
                      </a:r>
                      <a:r>
                        <a:rPr lang="ru-RU" sz="1200" b="1" dirty="0" smtClean="0">
                          <a:effectLst/>
                          <a:latin typeface="Arial" panose="020B0604020202020204" pitchFamily="34" charset="0"/>
                          <a:cs typeface="Arial" panose="020B0604020202020204" pitchFamily="34" charset="0"/>
                        </a:rPr>
                        <a:t>ГПа</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en-US" sz="1200" b="1">
                          <a:effectLst/>
                          <a:latin typeface="Arial" panose="020B0604020202020204" pitchFamily="34" charset="0"/>
                          <a:cs typeface="Arial" panose="020B0604020202020204" pitchFamily="34" charset="0"/>
                        </a:rPr>
                        <a:t>W, %</a:t>
                      </a:r>
                      <a:endParaRPr lang="ru-RU" sz="12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en-US" sz="1200" b="1" dirty="0">
                          <a:effectLst/>
                          <a:latin typeface="Arial" panose="020B0604020202020204" pitchFamily="34" charset="0"/>
                          <a:cs typeface="Arial" panose="020B0604020202020204" pitchFamily="34" charset="0"/>
                        </a:rPr>
                        <a:t>R</a:t>
                      </a:r>
                      <a:r>
                        <a:rPr lang="en-US" sz="1200" b="1" baseline="-25000" dirty="0">
                          <a:effectLst/>
                          <a:latin typeface="Arial" panose="020B0604020202020204" pitchFamily="34" charset="0"/>
                          <a:cs typeface="Arial" panose="020B0604020202020204" pitchFamily="34" charset="0"/>
                        </a:rPr>
                        <a:t>a</a:t>
                      </a:r>
                      <a:r>
                        <a:rPr lang="en-US" sz="1200" b="1" dirty="0">
                          <a:effectLst/>
                          <a:latin typeface="Arial" panose="020B0604020202020204" pitchFamily="34" charset="0"/>
                          <a:cs typeface="Arial" panose="020B0604020202020204" pitchFamily="34" charset="0"/>
                        </a:rPr>
                        <a:t>, </a:t>
                      </a:r>
                      <a:r>
                        <a:rPr lang="ru-RU" sz="1200" b="1" dirty="0" smtClean="0">
                          <a:effectLst/>
                          <a:latin typeface="Arial" panose="020B0604020202020204" pitchFamily="34" charset="0"/>
                          <a:cs typeface="Arial" panose="020B0604020202020204" pitchFamily="34" charset="0"/>
                        </a:rPr>
                        <a:t>мкм</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en-US" sz="1200" b="1" dirty="0" err="1">
                          <a:effectLst/>
                          <a:latin typeface="Arial" panose="020B0604020202020204" pitchFamily="34" charset="0"/>
                          <a:cs typeface="Arial" panose="020B0604020202020204" pitchFamily="34" charset="0"/>
                        </a:rPr>
                        <a:t>R</a:t>
                      </a:r>
                      <a:r>
                        <a:rPr lang="en-US" sz="1200" b="1" baseline="-25000" dirty="0" err="1">
                          <a:effectLst/>
                          <a:latin typeface="Arial" panose="020B0604020202020204" pitchFamily="34" charset="0"/>
                          <a:cs typeface="Arial" panose="020B0604020202020204" pitchFamily="34" charset="0"/>
                        </a:rPr>
                        <a:t>z</a:t>
                      </a:r>
                      <a:r>
                        <a:rPr lang="en-US" sz="1200" b="1" dirty="0">
                          <a:effectLst/>
                          <a:latin typeface="Arial" panose="020B0604020202020204" pitchFamily="34" charset="0"/>
                          <a:cs typeface="Arial" panose="020B0604020202020204" pitchFamily="34" charset="0"/>
                        </a:rPr>
                        <a:t>, </a:t>
                      </a:r>
                      <a:r>
                        <a:rPr lang="ru-RU" sz="1200" b="1" dirty="0" smtClean="0">
                          <a:effectLst/>
                          <a:latin typeface="Arial" panose="020B0604020202020204" pitchFamily="34" charset="0"/>
                          <a:cs typeface="Arial" panose="020B0604020202020204" pitchFamily="34" charset="0"/>
                        </a:rPr>
                        <a:t>мкм</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spcAft>
                          <a:spcPts val="0"/>
                        </a:spcAft>
                      </a:pPr>
                      <a:r>
                        <a:rPr lang="en-US" sz="1200" b="1">
                          <a:effectLst/>
                          <a:latin typeface="Arial" panose="020B0604020202020204" pitchFamily="34" charset="0"/>
                          <a:cs typeface="Arial" panose="020B0604020202020204" pitchFamily="34" charset="0"/>
                        </a:rPr>
                        <a:t>μ</a:t>
                      </a:r>
                      <a:endParaRPr lang="ru-RU" sz="12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xmlns="" val="1130139131"/>
                  </a:ext>
                </a:extLst>
              </a:tr>
              <a:tr h="489292">
                <a:tc>
                  <a:txBody>
                    <a:bodyPr/>
                    <a:lstStyle/>
                    <a:p>
                      <a:pPr algn="ctr">
                        <a:spcAft>
                          <a:spcPts val="0"/>
                        </a:spcAft>
                      </a:pPr>
                      <a:r>
                        <a:rPr lang="en-US" sz="1200" b="1" dirty="0">
                          <a:effectLst/>
                          <a:latin typeface="Arial" panose="020B0604020202020204" pitchFamily="34" charset="0"/>
                          <a:cs typeface="Arial" panose="020B0604020202020204" pitchFamily="34" charset="0"/>
                        </a:rPr>
                        <a:t>0→0.7</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spcAft>
                          <a:spcPts val="0"/>
                        </a:spcAft>
                      </a:pPr>
                      <a:r>
                        <a:rPr lang="en-US" sz="1200" b="1" dirty="0">
                          <a:effectLst/>
                          <a:latin typeface="Arial" panose="020B0604020202020204" pitchFamily="34" charset="0"/>
                          <a:cs typeface="Arial" panose="020B0604020202020204" pitchFamily="34" charset="0"/>
                        </a:rPr>
                        <a:t>40</a:t>
                      </a:r>
                      <a:r>
                        <a:rPr lang="ru-RU" sz="1200" b="1" dirty="0">
                          <a:effectLst/>
                          <a:latin typeface="Arial" panose="020B0604020202020204" pitchFamily="34" charset="0"/>
                          <a:cs typeface="Arial" panose="020B0604020202020204" pitchFamily="34" charset="0"/>
                        </a:rPr>
                        <a:t>.</a:t>
                      </a:r>
                      <a:r>
                        <a:rPr lang="en-US" sz="1200" b="1" dirty="0">
                          <a:effectLst/>
                          <a:latin typeface="Arial" panose="020B0604020202020204" pitchFamily="34" charset="0"/>
                          <a:cs typeface="Arial" panose="020B0604020202020204" pitchFamily="34" charset="0"/>
                        </a:rPr>
                        <a:t>1</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spcAft>
                          <a:spcPts val="0"/>
                        </a:spcAft>
                      </a:pPr>
                      <a:r>
                        <a:rPr lang="en-US" sz="1200" b="1" dirty="0">
                          <a:effectLst/>
                          <a:latin typeface="Arial" panose="020B0604020202020204" pitchFamily="34" charset="0"/>
                          <a:cs typeface="Arial" panose="020B0604020202020204" pitchFamily="34" charset="0"/>
                        </a:rPr>
                        <a:t>466</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spcAft>
                          <a:spcPts val="0"/>
                        </a:spcAft>
                      </a:pPr>
                      <a:r>
                        <a:rPr lang="en-US" sz="1200" b="1" dirty="0">
                          <a:effectLst/>
                          <a:latin typeface="Arial" panose="020B0604020202020204" pitchFamily="34" charset="0"/>
                          <a:cs typeface="Arial" panose="020B0604020202020204" pitchFamily="34" charset="0"/>
                        </a:rPr>
                        <a:t>57</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spcAft>
                          <a:spcPts val="0"/>
                        </a:spcAft>
                      </a:pPr>
                      <a:r>
                        <a:rPr lang="en-US" sz="1200" b="1" dirty="0">
                          <a:effectLst/>
                          <a:latin typeface="Arial" panose="020B0604020202020204" pitchFamily="34" charset="0"/>
                          <a:cs typeface="Arial" panose="020B0604020202020204" pitchFamily="34" charset="0"/>
                        </a:rPr>
                        <a:t>0</a:t>
                      </a:r>
                      <a:r>
                        <a:rPr lang="ru-RU" sz="1200" b="1" dirty="0">
                          <a:effectLst/>
                          <a:latin typeface="Arial" panose="020B0604020202020204" pitchFamily="34" charset="0"/>
                          <a:cs typeface="Arial" panose="020B0604020202020204" pitchFamily="34" charset="0"/>
                        </a:rPr>
                        <a:t>.</a:t>
                      </a:r>
                      <a:r>
                        <a:rPr lang="en-US" sz="1200" b="1" dirty="0">
                          <a:effectLst/>
                          <a:latin typeface="Arial" panose="020B0604020202020204" pitchFamily="34" charset="0"/>
                          <a:cs typeface="Arial" panose="020B0604020202020204" pitchFamily="34" charset="0"/>
                        </a:rPr>
                        <a:t>05</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spcAft>
                          <a:spcPts val="0"/>
                        </a:spcAft>
                      </a:pPr>
                      <a:r>
                        <a:rPr lang="en-US" sz="1200" b="1" dirty="0">
                          <a:effectLst/>
                          <a:latin typeface="Arial" panose="020B0604020202020204" pitchFamily="34" charset="0"/>
                          <a:cs typeface="Arial" panose="020B0604020202020204" pitchFamily="34" charset="0"/>
                        </a:rPr>
                        <a:t>0.4</a:t>
                      </a:r>
                      <a:r>
                        <a:rPr lang="ru-RU" sz="1200" b="1" dirty="0">
                          <a:effectLst/>
                          <a:latin typeface="Arial" panose="020B0604020202020204" pitchFamily="34" charset="0"/>
                          <a:cs typeface="Arial" panose="020B0604020202020204" pitchFamily="34" charset="0"/>
                        </a:rPr>
                        <a:t>5</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tc>
                  <a:txBody>
                    <a:bodyPr/>
                    <a:lstStyle/>
                    <a:p>
                      <a:pPr algn="ctr">
                        <a:spcAft>
                          <a:spcPts val="0"/>
                        </a:spcAft>
                      </a:pPr>
                      <a:r>
                        <a:rPr lang="en-US" sz="1200" b="1" dirty="0">
                          <a:effectLst/>
                          <a:latin typeface="Arial" panose="020B0604020202020204" pitchFamily="34" charset="0"/>
                          <a:cs typeface="Arial" panose="020B0604020202020204" pitchFamily="34" charset="0"/>
                        </a:rPr>
                        <a:t>0.4</a:t>
                      </a:r>
                      <a:r>
                        <a:rPr lang="ru-RU" sz="1200" b="1" dirty="0">
                          <a:effectLst/>
                          <a:latin typeface="Arial" panose="020B0604020202020204" pitchFamily="34" charset="0"/>
                          <a:cs typeface="Arial" panose="020B0604020202020204" pitchFamily="34" charset="0"/>
                        </a:rPr>
                        <a:t>3</a:t>
                      </a:r>
                      <a:endParaRPr lang="ru-RU" sz="12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accent5">
                        <a:lumMod val="20000"/>
                        <a:lumOff val="80000"/>
                      </a:schemeClr>
                    </a:solidFill>
                  </a:tcPr>
                </a:tc>
                <a:extLst>
                  <a:ext uri="{0D108BD9-81ED-4DB2-BD59-A6C34878D82A}">
                    <a16:rowId xmlns:a16="http://schemas.microsoft.com/office/drawing/2014/main" xmlns="" val="1816294571"/>
                  </a:ext>
                </a:extLst>
              </a:tr>
            </a:tbl>
          </a:graphicData>
        </a:graphic>
      </p:graphicFrame>
      <p:sp>
        <p:nvSpPr>
          <p:cNvPr id="9" name="Прямоугольник 8"/>
          <p:cNvSpPr/>
          <p:nvPr/>
        </p:nvSpPr>
        <p:spPr>
          <a:xfrm>
            <a:off x="4572000" y="4179323"/>
            <a:ext cx="4572000" cy="1708160"/>
          </a:xfrm>
          <a:prstGeom prst="rect">
            <a:avLst/>
          </a:prstGeom>
        </p:spPr>
        <p:txBody>
          <a:bodyPr>
            <a:spAutoFit/>
          </a:bodyPr>
          <a:lstStyle/>
          <a:p>
            <a:r>
              <a:rPr lang="ru-RU" sz="1500" b="1" dirty="0" smtClean="0">
                <a:solidFill>
                  <a:schemeClr val="accent2">
                    <a:lumMod val="50000"/>
                  </a:schemeClr>
                </a:solidFill>
                <a:latin typeface="Times New Roman" panose="02020603050405020304" pitchFamily="18" charset="0"/>
                <a:ea typeface="SimSun" panose="02010600030101010101" pitchFamily="2" charset="-122"/>
              </a:rPr>
              <a:t>Фазовый состав покрытий, полученный с помощью рентгеноструктурного анализа</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r>
              <a:rPr lang="en-US" sz="1500" b="1" dirty="0" err="1" smtClean="0">
                <a:solidFill>
                  <a:schemeClr val="accent2">
                    <a:lumMod val="50000"/>
                  </a:schemeClr>
                </a:solidFill>
                <a:latin typeface="Times New Roman" panose="02020603050405020304" pitchFamily="18" charset="0"/>
                <a:ea typeface="SimSun" panose="02010600030101010101" pitchFamily="2" charset="-122"/>
              </a:rPr>
              <a:t>ZrN</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с куб.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крист</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реш</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r>
              <a:rPr lang="en-US" sz="1500" b="1" dirty="0">
                <a:solidFill>
                  <a:schemeClr val="accent2">
                    <a:lumMod val="50000"/>
                  </a:schemeClr>
                </a:solidFill>
                <a:latin typeface="Times New Roman" panose="02020603050405020304" pitchFamily="18" charset="0"/>
                <a:ea typeface="SimSun" panose="02010600030101010101" pitchFamily="2" charset="-122"/>
              </a:rPr>
              <a:t>(45 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вес</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r>
              <a:rPr lang="en-US" sz="1500" b="1" dirty="0" err="1" smtClean="0">
                <a:solidFill>
                  <a:schemeClr val="accent2">
                    <a:lumMod val="50000"/>
                  </a:schemeClr>
                </a:solidFill>
                <a:latin typeface="Times New Roman" panose="02020603050405020304" pitchFamily="18" charset="0"/>
                <a:ea typeface="SimSun" panose="02010600030101010101" pitchFamily="2" charset="-122"/>
              </a:rPr>
              <a:t>NbN</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a:solidFill>
                  <a:schemeClr val="accent2">
                    <a:lumMod val="50000"/>
                  </a:schemeClr>
                </a:solidFill>
                <a:latin typeface="Times New Roman" panose="02020603050405020304" pitchFamily="18" charset="0"/>
                <a:ea typeface="SimSun" panose="02010600030101010101" pitchFamily="2" charset="-122"/>
              </a:rPr>
              <a:t>с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гекс</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err="1">
                <a:solidFill>
                  <a:schemeClr val="accent2">
                    <a:lumMod val="50000"/>
                  </a:schemeClr>
                </a:solidFill>
                <a:latin typeface="Times New Roman" panose="02020603050405020304" pitchFamily="18" charset="0"/>
                <a:ea typeface="SimSun" panose="02010600030101010101" pitchFamily="2" charset="-122"/>
              </a:rPr>
              <a:t>крист</a:t>
            </a:r>
            <a:r>
              <a:rPr lang="ru-RU" sz="1500" b="1" dirty="0">
                <a:solidFill>
                  <a:schemeClr val="accent2">
                    <a:lumMod val="50000"/>
                  </a:schemeClr>
                </a:solidFill>
                <a:latin typeface="Times New Roman" panose="02020603050405020304" pitchFamily="18" charset="0"/>
                <a:ea typeface="SimSun" panose="02010600030101010101" pitchFamily="2" charset="-122"/>
              </a:rPr>
              <a:t>. </a:t>
            </a:r>
            <a:r>
              <a:rPr lang="ru-RU" sz="1500" b="1" dirty="0" err="1">
                <a:solidFill>
                  <a:schemeClr val="accent2">
                    <a:lumMod val="50000"/>
                  </a:schemeClr>
                </a:solidFill>
                <a:latin typeface="Times New Roman" panose="02020603050405020304" pitchFamily="18" charset="0"/>
                <a:ea typeface="SimSun" panose="02010600030101010101" pitchFamily="2" charset="-122"/>
              </a:rPr>
              <a:t>реш</a:t>
            </a:r>
            <a:r>
              <a:rPr lang="ru-RU" sz="1500" b="1" dirty="0">
                <a:solidFill>
                  <a:schemeClr val="accent2">
                    <a:lumMod val="50000"/>
                  </a:schemeClr>
                </a:solidFill>
                <a:latin typeface="Times New Roman" panose="02020603050405020304" pitchFamily="18" charset="0"/>
                <a:ea typeface="SimSun" panose="02010600030101010101" pitchFamily="2" charset="-122"/>
              </a:rPr>
              <a:t>.</a:t>
            </a:r>
            <a:r>
              <a:rPr lang="en-US" sz="1500" b="1" dirty="0">
                <a:solidFill>
                  <a:schemeClr val="accent2">
                    <a:lumMod val="50000"/>
                  </a:schemeClr>
                </a:solidFill>
                <a:latin typeface="Times New Roman" panose="02020603050405020304" pitchFamily="18" charset="0"/>
                <a:ea typeface="SimSun" panose="02010600030101010101" pitchFamily="2" charset="-122"/>
              </a:rPr>
              <a:t> (24.5 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вес</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r>
              <a:rPr lang="en-US" sz="1500" b="1" dirty="0" smtClean="0">
                <a:solidFill>
                  <a:schemeClr val="accent2">
                    <a:lumMod val="50000"/>
                  </a:schemeClr>
                </a:solidFill>
                <a:latin typeface="Times New Roman" panose="02020603050405020304" pitchFamily="18" charset="0"/>
                <a:ea typeface="SimSun" panose="02010600030101010101" pitchFamily="2" charset="-122"/>
              </a:rPr>
              <a:t>Zr</a:t>
            </a:r>
            <a:r>
              <a:rPr lang="en-US" sz="1500" b="1" baseline="-25000" dirty="0" smtClean="0">
                <a:solidFill>
                  <a:schemeClr val="accent2">
                    <a:lumMod val="50000"/>
                  </a:schemeClr>
                </a:solidFill>
                <a:latin typeface="Times New Roman" panose="02020603050405020304" pitchFamily="18" charset="0"/>
                <a:ea typeface="SimSun" panose="02010600030101010101" pitchFamily="2" charset="-122"/>
              </a:rPr>
              <a:t>0.5</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Nb</a:t>
            </a:r>
            <a:r>
              <a:rPr lang="en-US" sz="1500" b="1" baseline="-25000" dirty="0" smtClean="0">
                <a:solidFill>
                  <a:schemeClr val="accent2">
                    <a:lumMod val="50000"/>
                  </a:schemeClr>
                </a:solidFill>
                <a:latin typeface="Times New Roman" panose="02020603050405020304" pitchFamily="18" charset="0"/>
                <a:ea typeface="SimSun" panose="02010600030101010101" pitchFamily="2" charset="-122"/>
              </a:rPr>
              <a:t>0.5</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N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с куб.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крист</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реш</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r>
              <a:rPr lang="en-US" sz="1500" b="1" dirty="0">
                <a:solidFill>
                  <a:schemeClr val="accent2">
                    <a:lumMod val="50000"/>
                  </a:schemeClr>
                </a:solidFill>
                <a:latin typeface="Times New Roman" panose="02020603050405020304" pitchFamily="18" charset="0"/>
                <a:ea typeface="SimSun" panose="02010600030101010101" pitchFamily="2" charset="-122"/>
              </a:rPr>
              <a:t>(1.9 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вес</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r>
              <a:rPr lang="ru-RU" sz="1500" b="1" dirty="0" smtClean="0">
                <a:solidFill>
                  <a:schemeClr val="accent2">
                    <a:lumMod val="50000"/>
                  </a:schemeClr>
                </a:solidFill>
                <a:latin typeface="Times New Roman" panose="02020603050405020304" pitchFamily="18" charset="0"/>
                <a:ea typeface="SimSun" panose="02010600030101010101" pitchFamily="2" charset="-122"/>
              </a:rPr>
              <a:t>Остальные рефлексы принадлежат подложке</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endParaRPr lang="ru-RU" sz="1500" b="1" dirty="0" smtClean="0">
              <a:solidFill>
                <a:schemeClr val="accent2">
                  <a:lumMod val="50000"/>
                </a:schemeClr>
              </a:solidFill>
              <a:latin typeface="Times New Roman" panose="02020603050405020304" pitchFamily="18" charset="0"/>
              <a:ea typeface="SimSun" panose="02010600030101010101" pitchFamily="2" charset="-122"/>
            </a:endParaRPr>
          </a:p>
          <a:p>
            <a:r>
              <a:rPr lang="ru-RU" sz="1500" b="1" dirty="0" smtClean="0">
                <a:solidFill>
                  <a:schemeClr val="accent2">
                    <a:lumMod val="50000"/>
                  </a:schemeClr>
                </a:solidFill>
                <a:latin typeface="Times New Roman" panose="02020603050405020304" pitchFamily="18" charset="0"/>
                <a:ea typeface="SimSun" panose="02010600030101010101" pitchFamily="2" charset="-122"/>
              </a:rPr>
              <a:t>(</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WC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с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гекс</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крист</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err="1">
                <a:solidFill>
                  <a:schemeClr val="accent2">
                    <a:lumMod val="50000"/>
                  </a:schemeClr>
                </a:solidFill>
                <a:latin typeface="Times New Roman" panose="02020603050405020304" pitchFamily="18" charset="0"/>
                <a:ea typeface="SimSun" panose="02010600030101010101" pitchFamily="2" charset="-122"/>
              </a:rPr>
              <a:t>р</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еш</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r>
              <a:rPr lang="en-US" sz="1500" b="1" dirty="0">
                <a:solidFill>
                  <a:schemeClr val="accent2">
                    <a:lumMod val="50000"/>
                  </a:schemeClr>
                </a:solidFill>
                <a:latin typeface="Times New Roman" panose="02020603050405020304" pitchFamily="18" charset="0"/>
                <a:ea typeface="SimSun" panose="02010600030101010101" pitchFamily="2" charset="-122"/>
              </a:rPr>
              <a:t>(28.6 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вес</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endParaRPr lang="ru-RU" sz="1500" b="1" dirty="0">
              <a:solidFill>
                <a:schemeClr val="accent2">
                  <a:lumMod val="50000"/>
                </a:schemeClr>
              </a:solidFill>
            </a:endParaRPr>
          </a:p>
        </p:txBody>
      </p:sp>
    </p:spTree>
    <p:extLst>
      <p:ext uri="{BB962C8B-B14F-4D97-AF65-F5344CB8AC3E}">
        <p14:creationId xmlns:p14="http://schemas.microsoft.com/office/powerpoint/2010/main" xmlns="" val="1308457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email"/>
          <a:stretch>
            <a:fillRect/>
          </a:stretch>
        </p:blipFill>
        <p:spPr>
          <a:xfrm>
            <a:off x="1248554" y="1114194"/>
            <a:ext cx="6814792" cy="3503987"/>
          </a:xfrm>
          <a:prstGeom prst="rect">
            <a:avLst/>
          </a:prstGeom>
        </p:spPr>
      </p:pic>
      <p:sp>
        <p:nvSpPr>
          <p:cNvPr id="7" name="Заголовок 1"/>
          <p:cNvSpPr>
            <a:spLocks noGrp="1"/>
          </p:cNvSpPr>
          <p:nvPr>
            <p:ph type="title"/>
          </p:nvPr>
        </p:nvSpPr>
        <p:spPr>
          <a:xfrm>
            <a:off x="1534181" y="134607"/>
            <a:ext cx="7739128" cy="1280890"/>
          </a:xfrm>
        </p:spPr>
        <p:txBody>
          <a:bodyPr>
            <a:normAutofit/>
          </a:bodyPr>
          <a:lstStyle/>
          <a:p>
            <a:r>
              <a:rPr lang="ru-RU" sz="2600" b="1" dirty="0" smtClean="0"/>
              <a:t>Структура и состав градиентных </a:t>
            </a:r>
            <a:br>
              <a:rPr lang="ru-RU" sz="2600" b="1" dirty="0" smtClean="0"/>
            </a:br>
            <a:r>
              <a:rPr lang="ru-RU" sz="2600" b="1" dirty="0" smtClean="0"/>
              <a:t>(</a:t>
            </a:r>
            <a:r>
              <a:rPr lang="en-US" sz="2600" b="1" dirty="0" err="1" smtClean="0"/>
              <a:t>Zr</a:t>
            </a:r>
            <a:r>
              <a:rPr lang="ru-RU" sz="2600" b="1" dirty="0"/>
              <a:t>,</a:t>
            </a:r>
            <a:r>
              <a:rPr lang="en-US" sz="2600" b="1" dirty="0" err="1" smtClean="0"/>
              <a:t>Nb</a:t>
            </a:r>
            <a:r>
              <a:rPr lang="ru-RU" sz="2600" b="1" dirty="0" smtClean="0"/>
              <a:t>)</a:t>
            </a:r>
            <a:r>
              <a:rPr lang="en-US" sz="2600" b="1" dirty="0" smtClean="0"/>
              <a:t>N-</a:t>
            </a:r>
            <a:r>
              <a:rPr lang="ru-RU" sz="2600" b="1" dirty="0" smtClean="0"/>
              <a:t>покрытий</a:t>
            </a:r>
            <a:endParaRPr lang="ru-RU" sz="2600" b="1" dirty="0"/>
          </a:p>
        </p:txBody>
      </p:sp>
      <p:sp>
        <p:nvSpPr>
          <p:cNvPr id="8" name="Прямоугольник 7"/>
          <p:cNvSpPr/>
          <p:nvPr/>
        </p:nvSpPr>
        <p:spPr>
          <a:xfrm>
            <a:off x="263235" y="4618181"/>
            <a:ext cx="8742219" cy="1200329"/>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STEM</a:t>
            </a:r>
            <a:r>
              <a:rPr lang="ru-RU" dirty="0">
                <a:latin typeface="Times New Roman" panose="02020603050405020304" pitchFamily="18" charset="0"/>
                <a:ea typeface="Calibri" panose="020F0502020204030204" pitchFamily="34" charset="0"/>
              </a:rPr>
              <a:t>-изображения участка градиентного (по азоту) покрытия </a:t>
            </a:r>
            <a:r>
              <a:rPr lang="ru-RU" dirty="0" smtClean="0">
                <a:latin typeface="Times New Roman" panose="02020603050405020304" pitchFamily="18" charset="0"/>
                <a:ea typeface="Calibri" panose="020F0502020204030204" pitchFamily="34" charset="0"/>
              </a:rPr>
              <a:t>(</a:t>
            </a:r>
            <a:r>
              <a:rPr lang="en-US" dirty="0" err="1" smtClean="0">
                <a:latin typeface="Times New Roman" panose="02020603050405020304" pitchFamily="18" charset="0"/>
                <a:ea typeface="Calibri" panose="020F0502020204030204" pitchFamily="34" charset="0"/>
              </a:rPr>
              <a:t>Zr</a:t>
            </a:r>
            <a:r>
              <a:rPr lang="ru-RU" dirty="0">
                <a:latin typeface="Times New Roman" panose="02020603050405020304" pitchFamily="18" charset="0"/>
                <a:ea typeface="Calibri" panose="020F0502020204030204" pitchFamily="34" charset="0"/>
              </a:rPr>
              <a:t>,</a:t>
            </a:r>
            <a:r>
              <a:rPr lang="en-US" dirty="0" err="1" smtClean="0">
                <a:latin typeface="Times New Roman" panose="02020603050405020304" pitchFamily="18" charset="0"/>
                <a:ea typeface="Calibri" panose="020F0502020204030204" pitchFamily="34" charset="0"/>
              </a:rPr>
              <a:t>Nb</a:t>
            </a:r>
            <a:r>
              <a:rPr lang="ru-RU" dirty="0" smtClean="0">
                <a:latin typeface="Times New Roman" panose="02020603050405020304" pitchFamily="18" charset="0"/>
                <a:ea typeface="Calibri" panose="020F0502020204030204" pitchFamily="34" charset="0"/>
              </a:rPr>
              <a:t>)</a:t>
            </a:r>
            <a:r>
              <a:rPr lang="en-US" dirty="0" smtClean="0">
                <a:latin typeface="Times New Roman" panose="02020603050405020304" pitchFamily="18" charset="0"/>
                <a:ea typeface="Calibri" panose="020F0502020204030204" pitchFamily="34" charset="0"/>
              </a:rPr>
              <a:t>N</a:t>
            </a:r>
            <a:r>
              <a:rPr lang="ru-RU" dirty="0" smtClean="0">
                <a:latin typeface="Times New Roman" panose="02020603050405020304" pitchFamily="18" charset="0"/>
                <a:ea typeface="Calibri" panose="020F0502020204030204" pitchFamily="34" charset="0"/>
              </a:rPr>
              <a:t> </a:t>
            </a:r>
            <a:r>
              <a:rPr lang="ru-RU" dirty="0">
                <a:latin typeface="Times New Roman" panose="02020603050405020304" pitchFamily="18" charset="0"/>
                <a:ea typeface="Calibri" panose="020F0502020204030204" pitchFamily="34" charset="0"/>
              </a:rPr>
              <a:t>(</a:t>
            </a:r>
            <a:r>
              <a:rPr lang="ru-RU" i="1" dirty="0">
                <a:latin typeface="Times New Roman" panose="02020603050405020304" pitchFamily="18" charset="0"/>
                <a:ea typeface="Calibri" panose="020F0502020204030204" pitchFamily="34" charset="0"/>
              </a:rPr>
              <a:t>а, в</a:t>
            </a:r>
            <a:r>
              <a:rPr lang="ru-RU" dirty="0">
                <a:latin typeface="Times New Roman" panose="02020603050405020304" pitchFamily="18" charset="0"/>
                <a:ea typeface="Calibri" panose="020F0502020204030204" pitchFamily="34" charset="0"/>
              </a:rPr>
              <a:t>); энергетический спектр, полученный с участка фольги области «0»; изображения (</a:t>
            </a:r>
            <a:r>
              <a:rPr lang="ru-RU" i="1" dirty="0">
                <a:latin typeface="Times New Roman" panose="02020603050405020304" pitchFamily="18" charset="0"/>
                <a:ea typeface="Calibri" panose="020F0502020204030204" pitchFamily="34" charset="0"/>
              </a:rPr>
              <a:t>г, д, е</a:t>
            </a:r>
            <a:r>
              <a:rPr lang="ru-RU" dirty="0">
                <a:latin typeface="Times New Roman" panose="02020603050405020304" pitchFamily="18" charset="0"/>
                <a:ea typeface="Calibri" panose="020F0502020204030204" pitchFamily="34" charset="0"/>
              </a:rPr>
              <a:t>), полученные в характеристическом рентгеновском излучении атомов </a:t>
            </a:r>
            <a:r>
              <a:rPr lang="en-US" dirty="0">
                <a:latin typeface="Times New Roman" panose="02020603050405020304" pitchFamily="18" charset="0"/>
                <a:ea typeface="Calibri" panose="020F0502020204030204" pitchFamily="34" charset="0"/>
              </a:rPr>
              <a:t>N</a:t>
            </a:r>
            <a:r>
              <a:rPr lang="ru-RU"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Zr</a:t>
            </a:r>
            <a:r>
              <a:rPr lang="ru-RU" dirty="0">
                <a:latin typeface="Times New Roman" panose="02020603050405020304" pitchFamily="18" charset="0"/>
                <a:ea typeface="Calibri" panose="020F0502020204030204" pitchFamily="34" charset="0"/>
              </a:rPr>
              <a:t> и </a:t>
            </a:r>
            <a:r>
              <a:rPr lang="en-US" dirty="0" err="1">
                <a:latin typeface="Times New Roman" panose="02020603050405020304" pitchFamily="18" charset="0"/>
                <a:ea typeface="Calibri" panose="020F0502020204030204" pitchFamily="34" charset="0"/>
              </a:rPr>
              <a:t>Nb</a:t>
            </a:r>
            <a:r>
              <a:rPr lang="ru-RU" dirty="0">
                <a:latin typeface="Times New Roman" panose="02020603050405020304" pitchFamily="18" charset="0"/>
                <a:ea typeface="Calibri" panose="020F0502020204030204" pitchFamily="34" charset="0"/>
              </a:rPr>
              <a:t>, соответственно. Стрелкой указана граница покрытия с подложкой</a:t>
            </a:r>
            <a:endParaRPr lang="ru-RU" dirty="0"/>
          </a:p>
        </p:txBody>
      </p:sp>
      <p:sp>
        <p:nvSpPr>
          <p:cNvPr id="9" name="Прямоугольник 8"/>
          <p:cNvSpPr/>
          <p:nvPr/>
        </p:nvSpPr>
        <p:spPr>
          <a:xfrm>
            <a:off x="357907" y="5818510"/>
            <a:ext cx="8552873" cy="923330"/>
          </a:xfrm>
          <a:prstGeom prst="rect">
            <a:avLst/>
          </a:prstGeom>
          <a:solidFill>
            <a:schemeClr val="bg1"/>
          </a:solidFill>
        </p:spPr>
        <p:txBody>
          <a:bodyPr wrap="square">
            <a:spAutoFit/>
          </a:bodyPr>
          <a:lstStyle/>
          <a:p>
            <a:r>
              <a:rPr lang="ru-RU" dirty="0" smtClean="0">
                <a:latin typeface="Times New Roman" panose="02020603050405020304" pitchFamily="18" charset="0"/>
                <a:ea typeface="Calibri" panose="020F0502020204030204" pitchFamily="34" charset="0"/>
              </a:rPr>
              <a:t>Толщина </a:t>
            </a:r>
            <a:r>
              <a:rPr lang="ru-RU" dirty="0">
                <a:latin typeface="Times New Roman" panose="02020603050405020304" pitchFamily="18" charset="0"/>
                <a:ea typeface="Calibri" panose="020F0502020204030204" pitchFamily="34" charset="0"/>
              </a:rPr>
              <a:t>слоев, обогащенных цирконием составляет (18,5-22,9)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обогащенных ниобием – (13,6-16,3)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Нет четко выраженной зависимости толщины слоя от расстояния до поверхности.</a:t>
            </a:r>
            <a:endParaRPr lang="ru-RU" dirty="0"/>
          </a:p>
        </p:txBody>
      </p:sp>
    </p:spTree>
    <p:extLst>
      <p:ext uri="{BB962C8B-B14F-4D97-AF65-F5344CB8AC3E}">
        <p14:creationId xmlns:p14="http://schemas.microsoft.com/office/powerpoint/2010/main" xmlns="" val="374602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email"/>
          <a:stretch>
            <a:fillRect/>
          </a:stretch>
        </p:blipFill>
        <p:spPr>
          <a:xfrm>
            <a:off x="5000393" y="835372"/>
            <a:ext cx="3718733" cy="5916410"/>
          </a:xfrm>
          <a:prstGeom prst="rect">
            <a:avLst/>
          </a:prstGeom>
        </p:spPr>
      </p:pic>
      <p:sp>
        <p:nvSpPr>
          <p:cNvPr id="5" name="Заголовок 1"/>
          <p:cNvSpPr>
            <a:spLocks noGrp="1"/>
          </p:cNvSpPr>
          <p:nvPr>
            <p:ph type="title"/>
          </p:nvPr>
        </p:nvSpPr>
        <p:spPr>
          <a:xfrm>
            <a:off x="1265382" y="130272"/>
            <a:ext cx="8848436" cy="1280890"/>
          </a:xfrm>
        </p:spPr>
        <p:txBody>
          <a:bodyPr>
            <a:normAutofit/>
          </a:bodyPr>
          <a:lstStyle/>
          <a:p>
            <a:r>
              <a:rPr lang="ru-RU" sz="2600" b="1" dirty="0" smtClean="0"/>
              <a:t>Структура и фазовый состав градиентных </a:t>
            </a:r>
            <a:br>
              <a:rPr lang="ru-RU" sz="2600" b="1" dirty="0" smtClean="0"/>
            </a:br>
            <a:r>
              <a:rPr lang="ru-RU" sz="2600" b="1" dirty="0" smtClean="0"/>
              <a:t>(</a:t>
            </a:r>
            <a:r>
              <a:rPr lang="en-US" sz="2600" b="1" dirty="0" err="1" smtClean="0"/>
              <a:t>Zr</a:t>
            </a:r>
            <a:r>
              <a:rPr lang="ru-RU" sz="2600" b="1" dirty="0"/>
              <a:t>,</a:t>
            </a:r>
            <a:r>
              <a:rPr lang="en-US" sz="2600" b="1" dirty="0" err="1" smtClean="0"/>
              <a:t>Nb</a:t>
            </a:r>
            <a:r>
              <a:rPr lang="ru-RU" sz="2600" b="1" dirty="0" smtClean="0"/>
              <a:t>)</a:t>
            </a:r>
            <a:r>
              <a:rPr lang="en-US" sz="2600" b="1" dirty="0" smtClean="0"/>
              <a:t>N-</a:t>
            </a:r>
            <a:r>
              <a:rPr lang="ru-RU" sz="2600" b="1" dirty="0" smtClean="0"/>
              <a:t>покрытий</a:t>
            </a:r>
            <a:endParaRPr lang="ru-RU" sz="2600" b="1" dirty="0"/>
          </a:p>
        </p:txBody>
      </p:sp>
      <p:sp>
        <p:nvSpPr>
          <p:cNvPr id="6" name="Прямоугольник 5"/>
          <p:cNvSpPr/>
          <p:nvPr/>
        </p:nvSpPr>
        <p:spPr>
          <a:xfrm>
            <a:off x="244763" y="1411162"/>
            <a:ext cx="4572000" cy="1754326"/>
          </a:xfrm>
          <a:prstGeom prst="rect">
            <a:avLst/>
          </a:prstGeom>
        </p:spPr>
        <p:txBody>
          <a:bodyPr>
            <a:spAutoFit/>
          </a:bodyPr>
          <a:lstStyle/>
          <a:p>
            <a:r>
              <a:rPr lang="ru-RU" dirty="0">
                <a:latin typeface="Times New Roman" panose="02020603050405020304" pitchFamily="18" charset="0"/>
                <a:ea typeface="Calibri" panose="020F0502020204030204" pitchFamily="34" charset="0"/>
              </a:rPr>
              <a:t>ПЭМ-изображения структуры верхней части покрытия; а, б – светлые поля; в – </a:t>
            </a:r>
            <a:r>
              <a:rPr lang="ru-RU" dirty="0" err="1">
                <a:latin typeface="Times New Roman" panose="02020603050405020304" pitchFamily="18" charset="0"/>
                <a:ea typeface="Calibri" panose="020F0502020204030204" pitchFamily="34" charset="0"/>
              </a:rPr>
              <a:t>микроэлектронограмма</a:t>
            </a:r>
            <a:r>
              <a:rPr lang="ru-RU" dirty="0">
                <a:latin typeface="Times New Roman" panose="02020603050405020304" pitchFamily="18" charset="0"/>
                <a:ea typeface="Calibri" panose="020F0502020204030204" pitchFamily="34" charset="0"/>
              </a:rPr>
              <a:t>; г, д – темные поля, полученные в рефлексах [111]</a:t>
            </a:r>
            <a:r>
              <a:rPr lang="en-US" dirty="0" err="1">
                <a:latin typeface="Times New Roman" panose="02020603050405020304" pitchFamily="18" charset="0"/>
                <a:ea typeface="Calibri" panose="020F0502020204030204" pitchFamily="34" charset="0"/>
              </a:rPr>
              <a:t>ZrN</a:t>
            </a:r>
            <a:r>
              <a:rPr lang="ru-RU" dirty="0">
                <a:latin typeface="Times New Roman" panose="02020603050405020304" pitchFamily="18" charset="0"/>
                <a:ea typeface="Calibri" panose="020F0502020204030204" pitchFamily="34" charset="0"/>
              </a:rPr>
              <a:t> (г), [330]</a:t>
            </a:r>
            <a:r>
              <a:rPr lang="en-US" dirty="0" err="1">
                <a:latin typeface="Times New Roman" panose="02020603050405020304" pitchFamily="18" charset="0"/>
                <a:ea typeface="Calibri" panose="020F0502020204030204" pitchFamily="34" charset="0"/>
              </a:rPr>
              <a:t>NbN</a:t>
            </a:r>
            <a:r>
              <a:rPr lang="ru-RU" dirty="0">
                <a:latin typeface="Times New Roman" panose="02020603050405020304" pitchFamily="18" charset="0"/>
                <a:ea typeface="Calibri" panose="020F0502020204030204" pitchFamily="34" charset="0"/>
              </a:rPr>
              <a:t> (д). Стрелкой указана поверхность покрытия</a:t>
            </a:r>
            <a:endParaRPr lang="ru-RU" dirty="0"/>
          </a:p>
        </p:txBody>
      </p:sp>
      <p:sp>
        <p:nvSpPr>
          <p:cNvPr id="7" name="Прямоугольник 6"/>
          <p:cNvSpPr/>
          <p:nvPr/>
        </p:nvSpPr>
        <p:spPr>
          <a:xfrm>
            <a:off x="336578" y="3903590"/>
            <a:ext cx="4572000" cy="2031325"/>
          </a:xfrm>
          <a:prstGeom prst="rect">
            <a:avLst/>
          </a:prstGeom>
          <a:solidFill>
            <a:schemeClr val="bg1"/>
          </a:solidFill>
        </p:spPr>
        <p:txBody>
          <a:bodyPr>
            <a:spAutoFit/>
          </a:bodyPr>
          <a:lstStyle/>
          <a:p>
            <a:r>
              <a:rPr lang="ru-RU" dirty="0">
                <a:latin typeface="Times New Roman" panose="02020603050405020304" pitchFamily="18" charset="0"/>
                <a:ea typeface="Calibri" panose="020F0502020204030204" pitchFamily="34" charset="0"/>
              </a:rPr>
              <a:t>Средний размер кристаллитов </a:t>
            </a:r>
            <a:r>
              <a:rPr lang="en-US" dirty="0" err="1">
                <a:latin typeface="Times New Roman" panose="02020603050405020304" pitchFamily="18" charset="0"/>
                <a:ea typeface="Calibri" panose="020F0502020204030204" pitchFamily="34" charset="0"/>
              </a:rPr>
              <a:t>ZrN</a:t>
            </a:r>
            <a:r>
              <a:rPr lang="ru-RU" dirty="0">
                <a:latin typeface="Times New Roman" panose="02020603050405020304" pitchFamily="18" charset="0"/>
                <a:ea typeface="Calibri" panose="020F0502020204030204" pitchFamily="34" charset="0"/>
              </a:rPr>
              <a:t> находится в диапазоне (1,4-3,4)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Кристаллиты объединяются в столбики с высотой до </a:t>
            </a:r>
            <a:r>
              <a:rPr lang="ru-RU" dirty="0" smtClean="0">
                <a:latin typeface="Times New Roman" panose="02020603050405020304" pitchFamily="18" charset="0"/>
                <a:ea typeface="Calibri" panose="020F0502020204030204" pitchFamily="34" charset="0"/>
              </a:rPr>
              <a:t>23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и шириной от </a:t>
            </a:r>
            <a:r>
              <a:rPr lang="ru-RU" dirty="0" smtClean="0">
                <a:latin typeface="Times New Roman" panose="02020603050405020304" pitchFamily="18" charset="0"/>
                <a:ea typeface="Calibri" panose="020F0502020204030204" pitchFamily="34" charset="0"/>
              </a:rPr>
              <a:t>3 </a:t>
            </a:r>
            <a:r>
              <a:rPr lang="ru-RU" dirty="0">
                <a:latin typeface="Times New Roman" panose="02020603050405020304" pitchFamily="18" charset="0"/>
                <a:ea typeface="Calibri" panose="020F0502020204030204" pitchFamily="34" charset="0"/>
              </a:rPr>
              <a:t>до </a:t>
            </a:r>
            <a:r>
              <a:rPr lang="ru-RU" dirty="0" smtClean="0">
                <a:latin typeface="Times New Roman" panose="02020603050405020304" pitchFamily="18" charset="0"/>
                <a:ea typeface="Calibri" panose="020F0502020204030204" pitchFamily="34" charset="0"/>
              </a:rPr>
              <a:t>7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Кристаллиты </a:t>
            </a:r>
            <a:r>
              <a:rPr lang="en-US" dirty="0" err="1">
                <a:latin typeface="Times New Roman" panose="02020603050405020304" pitchFamily="18" charset="0"/>
                <a:ea typeface="Calibri" panose="020F0502020204030204" pitchFamily="34" charset="0"/>
              </a:rPr>
              <a:t>NbN</a:t>
            </a:r>
            <a:r>
              <a:rPr lang="ru-RU" dirty="0">
                <a:latin typeface="Times New Roman" panose="02020603050405020304" pitchFamily="18" charset="0"/>
                <a:ea typeface="Calibri" panose="020F0502020204030204" pitchFamily="34" charset="0"/>
              </a:rPr>
              <a:t> имеют размеры 1,2-4,0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Их столбики имеют размеры в высоту – до </a:t>
            </a:r>
            <a:r>
              <a:rPr lang="ru-RU" dirty="0" smtClean="0">
                <a:latin typeface="Times New Roman" panose="02020603050405020304" pitchFamily="18" charset="0"/>
                <a:ea typeface="Calibri" panose="020F0502020204030204" pitchFamily="34" charset="0"/>
              </a:rPr>
              <a:t>16</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в ширину – </a:t>
            </a:r>
            <a:r>
              <a:rPr lang="ru-RU" dirty="0" smtClean="0">
                <a:latin typeface="Times New Roman" panose="02020603050405020304" pitchFamily="18" charset="0"/>
                <a:ea typeface="Calibri" panose="020F0502020204030204" pitchFamily="34" charset="0"/>
              </a:rPr>
              <a:t>2-7</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a:t>
            </a:r>
            <a:endParaRPr lang="ru-RU" dirty="0"/>
          </a:p>
        </p:txBody>
      </p:sp>
    </p:spTree>
    <p:extLst>
      <p:ext uri="{BB962C8B-B14F-4D97-AF65-F5344CB8AC3E}">
        <p14:creationId xmlns:p14="http://schemas.microsoft.com/office/powerpoint/2010/main" xmlns="" val="2352531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088969" y="1921974"/>
            <a:ext cx="7482994"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20000"/>
              </a:lnSpc>
            </a:pPr>
            <a:r>
              <a:rPr lang="ru-RU" b="1" dirty="0" smtClean="0"/>
              <a:t>Градиентные </a:t>
            </a:r>
            <a:r>
              <a:rPr lang="en-US" b="1" dirty="0" smtClean="0"/>
              <a:t>(</a:t>
            </a:r>
            <a:r>
              <a:rPr lang="en-US" b="1" dirty="0" err="1" smtClean="0"/>
              <a:t>Zr,Al,Nb</a:t>
            </a:r>
            <a:r>
              <a:rPr lang="en-US" b="1" dirty="0" smtClean="0"/>
              <a:t>)N</a:t>
            </a:r>
            <a:r>
              <a:rPr lang="ru-RU" b="1" dirty="0" smtClean="0"/>
              <a:t>-покрытия, осажденные вакуумно-дуговым плазменно-</a:t>
            </a:r>
            <a:r>
              <a:rPr lang="ru-RU" b="1" dirty="0" err="1" smtClean="0"/>
              <a:t>ассистированным</a:t>
            </a:r>
            <a:r>
              <a:rPr lang="ru-RU" b="1" dirty="0" smtClean="0"/>
              <a:t> методом</a:t>
            </a:r>
            <a:r>
              <a:rPr lang="en-US" b="1" dirty="0" smtClean="0"/>
              <a:t> </a:t>
            </a:r>
            <a:endParaRPr lang="ru-RU" b="1" dirty="0"/>
          </a:p>
        </p:txBody>
      </p:sp>
    </p:spTree>
    <p:extLst>
      <p:ext uri="{BB962C8B-B14F-4D97-AF65-F5344CB8AC3E}">
        <p14:creationId xmlns:p14="http://schemas.microsoft.com/office/powerpoint/2010/main" xmlns="" val="2016708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052711676"/>
              </p:ext>
            </p:extLst>
          </p:nvPr>
        </p:nvGraphicFramePr>
        <p:xfrm>
          <a:off x="1165628" y="1554110"/>
          <a:ext cx="6623396" cy="1182872"/>
        </p:xfrm>
        <a:graphic>
          <a:graphicData uri="http://schemas.openxmlformats.org/drawingml/2006/table">
            <a:tbl>
              <a:tblPr firstRow="1" firstCol="1" bandRow="1">
                <a:tableStyleId>{5940675A-B579-460E-94D1-54222C63F5DA}</a:tableStyleId>
              </a:tblPr>
              <a:tblGrid>
                <a:gridCol w="1054991">
                  <a:extLst>
                    <a:ext uri="{9D8B030D-6E8A-4147-A177-3AD203B41FA5}">
                      <a16:colId xmlns:a16="http://schemas.microsoft.com/office/drawing/2014/main" xmlns="" val="955078375"/>
                    </a:ext>
                  </a:extLst>
                </a:gridCol>
                <a:gridCol w="891730">
                  <a:extLst>
                    <a:ext uri="{9D8B030D-6E8A-4147-A177-3AD203B41FA5}">
                      <a16:colId xmlns:a16="http://schemas.microsoft.com/office/drawing/2014/main" xmlns="" val="4130381690"/>
                    </a:ext>
                  </a:extLst>
                </a:gridCol>
                <a:gridCol w="757403">
                  <a:extLst>
                    <a:ext uri="{9D8B030D-6E8A-4147-A177-3AD203B41FA5}">
                      <a16:colId xmlns:a16="http://schemas.microsoft.com/office/drawing/2014/main" xmlns="" val="2587923295"/>
                    </a:ext>
                  </a:extLst>
                </a:gridCol>
                <a:gridCol w="891730">
                  <a:extLst>
                    <a:ext uri="{9D8B030D-6E8A-4147-A177-3AD203B41FA5}">
                      <a16:colId xmlns:a16="http://schemas.microsoft.com/office/drawing/2014/main" xmlns="" val="2616757910"/>
                    </a:ext>
                  </a:extLst>
                </a:gridCol>
                <a:gridCol w="891730">
                  <a:extLst>
                    <a:ext uri="{9D8B030D-6E8A-4147-A177-3AD203B41FA5}">
                      <a16:colId xmlns:a16="http://schemas.microsoft.com/office/drawing/2014/main" xmlns="" val="3970130454"/>
                    </a:ext>
                  </a:extLst>
                </a:gridCol>
                <a:gridCol w="891730">
                  <a:extLst>
                    <a:ext uri="{9D8B030D-6E8A-4147-A177-3AD203B41FA5}">
                      <a16:colId xmlns:a16="http://schemas.microsoft.com/office/drawing/2014/main" xmlns="" val="3801512917"/>
                    </a:ext>
                  </a:extLst>
                </a:gridCol>
                <a:gridCol w="1244082">
                  <a:extLst>
                    <a:ext uri="{9D8B030D-6E8A-4147-A177-3AD203B41FA5}">
                      <a16:colId xmlns:a16="http://schemas.microsoft.com/office/drawing/2014/main" xmlns="" val="1505335887"/>
                    </a:ext>
                  </a:extLst>
                </a:gridCol>
              </a:tblGrid>
              <a:tr h="740055">
                <a:tc>
                  <a:txBody>
                    <a:bodyPr/>
                    <a:lstStyle/>
                    <a:p>
                      <a:pPr algn="ctr">
                        <a:lnSpc>
                          <a:spcPct val="107000"/>
                        </a:lnSpc>
                        <a:spcAft>
                          <a:spcPts val="0"/>
                        </a:spcAft>
                      </a:pPr>
                      <a:r>
                        <a:rPr lang="en-US" sz="1500" b="1" dirty="0">
                          <a:effectLst/>
                        </a:rPr>
                        <a:t>HV</a:t>
                      </a:r>
                      <a:r>
                        <a:rPr lang="ru-RU" sz="1500" b="1" baseline="-25000" dirty="0">
                          <a:effectLst/>
                        </a:rPr>
                        <a:t>0,03</a:t>
                      </a:r>
                      <a:r>
                        <a:rPr lang="ru-RU" sz="1500" b="1" dirty="0">
                          <a:effectLst/>
                        </a:rPr>
                        <a:t>, ГПа</a:t>
                      </a:r>
                      <a:endParaRPr lang="ru-RU"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ru-RU" sz="1500" b="1">
                          <a:effectLst/>
                        </a:rPr>
                        <a:t>Е, ГПа</a:t>
                      </a:r>
                      <a:endParaRPr lang="ru-RU"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500" b="1">
                          <a:effectLst/>
                        </a:rPr>
                        <a:t>W</a:t>
                      </a:r>
                      <a:r>
                        <a:rPr lang="ru-RU" sz="1500" b="1">
                          <a:effectLst/>
                        </a:rPr>
                        <a:t>, %</a:t>
                      </a:r>
                      <a:endParaRPr lang="ru-RU"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500" b="1">
                          <a:effectLst/>
                        </a:rPr>
                        <a:t>R</a:t>
                      </a:r>
                      <a:r>
                        <a:rPr lang="en-US" sz="1500" b="1" baseline="-25000">
                          <a:effectLst/>
                        </a:rPr>
                        <a:t>a</a:t>
                      </a:r>
                      <a:r>
                        <a:rPr lang="ru-RU" sz="1500" b="1">
                          <a:effectLst/>
                        </a:rPr>
                        <a:t>, мкм</a:t>
                      </a:r>
                      <a:endParaRPr lang="ru-RU"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500" b="1">
                          <a:effectLst/>
                        </a:rPr>
                        <a:t>R</a:t>
                      </a:r>
                      <a:r>
                        <a:rPr lang="en-US" sz="1500" b="1" baseline="-25000">
                          <a:effectLst/>
                        </a:rPr>
                        <a:t>z</a:t>
                      </a:r>
                      <a:r>
                        <a:rPr lang="ru-RU" sz="1500" b="1">
                          <a:effectLst/>
                        </a:rPr>
                        <a:t>, мкм</a:t>
                      </a:r>
                      <a:endParaRPr lang="ru-RU"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500" b="1">
                          <a:effectLst/>
                        </a:rPr>
                        <a:t>μ</a:t>
                      </a:r>
                      <a:endParaRPr lang="ru-RU"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7000"/>
                        </a:lnSpc>
                        <a:spcAft>
                          <a:spcPts val="0"/>
                        </a:spcAft>
                      </a:pPr>
                      <a:r>
                        <a:rPr lang="en-US" sz="1500" b="1">
                          <a:effectLst/>
                        </a:rPr>
                        <a:t>V</a:t>
                      </a:r>
                      <a:r>
                        <a:rPr lang="ru-RU" sz="1500" b="1">
                          <a:effectLst/>
                        </a:rPr>
                        <a:t>, ·10</a:t>
                      </a:r>
                      <a:r>
                        <a:rPr lang="ru-RU" sz="1500" b="1" baseline="30000">
                          <a:effectLst/>
                        </a:rPr>
                        <a:t>-</a:t>
                      </a:r>
                      <a:r>
                        <a:rPr lang="en-US" sz="1500" b="1" baseline="30000">
                          <a:effectLst/>
                        </a:rPr>
                        <a:t>6 </a:t>
                      </a:r>
                      <a:r>
                        <a:rPr lang="ru-RU" sz="1500" b="1">
                          <a:effectLst/>
                        </a:rPr>
                        <a:t>мм</a:t>
                      </a:r>
                      <a:r>
                        <a:rPr lang="ru-RU" sz="1500" b="1" baseline="30000">
                          <a:effectLst/>
                        </a:rPr>
                        <a:t>3</a:t>
                      </a:r>
                      <a:r>
                        <a:rPr lang="ru-RU" sz="1500" b="1">
                          <a:effectLst/>
                        </a:rPr>
                        <a:t>Н</a:t>
                      </a:r>
                      <a:r>
                        <a:rPr lang="ru-RU" sz="1500" b="1" baseline="30000">
                          <a:effectLst/>
                        </a:rPr>
                        <a:t>-1</a:t>
                      </a:r>
                      <a:r>
                        <a:rPr lang="ru-RU" sz="1500" b="1">
                          <a:effectLst/>
                        </a:rPr>
                        <a:t>м</a:t>
                      </a:r>
                      <a:r>
                        <a:rPr lang="ru-RU" sz="1500" b="1" baseline="30000">
                          <a:effectLst/>
                        </a:rPr>
                        <a:t>-1</a:t>
                      </a:r>
                      <a:endParaRPr lang="ru-RU"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xmlns="" val="3568415967"/>
                  </a:ext>
                </a:extLst>
              </a:tr>
              <a:tr h="442817">
                <a:tc>
                  <a:txBody>
                    <a:bodyPr/>
                    <a:lstStyle/>
                    <a:p>
                      <a:pPr algn="ctr">
                        <a:lnSpc>
                          <a:spcPct val="107000"/>
                        </a:lnSpc>
                        <a:spcAft>
                          <a:spcPts val="0"/>
                        </a:spcAft>
                      </a:pPr>
                      <a:r>
                        <a:rPr lang="en-US" sz="1500" b="1">
                          <a:effectLst/>
                        </a:rPr>
                        <a:t>33,7</a:t>
                      </a:r>
                      <a:endParaRPr lang="ru-RU"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US" sz="1500" b="1" dirty="0" smtClean="0">
                          <a:effectLst/>
                        </a:rPr>
                        <a:t>47</a:t>
                      </a:r>
                      <a:r>
                        <a:rPr lang="ru-RU" sz="1500" b="1" dirty="0" smtClean="0">
                          <a:effectLst/>
                        </a:rPr>
                        <a:t>4</a:t>
                      </a:r>
                      <a:endParaRPr lang="ru-RU"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US" sz="1500" b="1">
                          <a:effectLst/>
                        </a:rPr>
                        <a:t>62</a:t>
                      </a:r>
                      <a:endParaRPr lang="ru-RU" sz="15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US" sz="1500" b="1" dirty="0" smtClean="0">
                          <a:effectLst/>
                        </a:rPr>
                        <a:t>0,0</a:t>
                      </a:r>
                      <a:r>
                        <a:rPr lang="ru-RU" sz="1500" b="1" dirty="0" smtClean="0">
                          <a:effectLst/>
                        </a:rPr>
                        <a:t>5</a:t>
                      </a:r>
                      <a:endParaRPr lang="ru-RU"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US" sz="1500" b="1" dirty="0" smtClean="0">
                          <a:effectLst/>
                        </a:rPr>
                        <a:t>0,52</a:t>
                      </a:r>
                      <a:endParaRPr lang="ru-RU"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US" sz="1500" b="1" dirty="0" smtClean="0">
                          <a:effectLst/>
                        </a:rPr>
                        <a:t>0,4</a:t>
                      </a:r>
                      <a:r>
                        <a:rPr lang="ru-RU" sz="1500" b="1" dirty="0" smtClean="0">
                          <a:effectLst/>
                        </a:rPr>
                        <a:t>4</a:t>
                      </a:r>
                      <a:endParaRPr lang="ru-RU"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lnSpc>
                          <a:spcPct val="107000"/>
                        </a:lnSpc>
                        <a:spcAft>
                          <a:spcPts val="0"/>
                        </a:spcAft>
                      </a:pPr>
                      <a:r>
                        <a:rPr lang="en-US" sz="1500" b="1" dirty="0" smtClean="0">
                          <a:effectLst/>
                        </a:rPr>
                        <a:t>2,97</a:t>
                      </a:r>
                      <a:endParaRPr lang="ru-RU"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2867673908"/>
                  </a:ext>
                </a:extLst>
              </a:tr>
            </a:tbl>
          </a:graphicData>
        </a:graphic>
      </p:graphicFrame>
      <p:sp>
        <p:nvSpPr>
          <p:cNvPr id="5" name="Заголовок 1"/>
          <p:cNvSpPr>
            <a:spLocks noGrp="1"/>
          </p:cNvSpPr>
          <p:nvPr>
            <p:ph type="title"/>
          </p:nvPr>
        </p:nvSpPr>
        <p:spPr>
          <a:xfrm>
            <a:off x="1366212" y="232333"/>
            <a:ext cx="7476066" cy="1280890"/>
          </a:xfrm>
        </p:spPr>
        <p:txBody>
          <a:bodyPr>
            <a:noAutofit/>
          </a:bodyPr>
          <a:lstStyle/>
          <a:p>
            <a:r>
              <a:rPr lang="ru-RU" sz="2600" b="1" dirty="0" smtClean="0"/>
              <a:t>Свойства и фазовый состав градиентных</a:t>
            </a:r>
            <a:r>
              <a:rPr lang="en-US" sz="2600" b="1" dirty="0" smtClean="0"/>
              <a:t> </a:t>
            </a:r>
            <a:r>
              <a:rPr lang="en-US" sz="2600" b="1" dirty="0"/>
              <a:t>(</a:t>
            </a:r>
            <a:r>
              <a:rPr lang="en-US" sz="2600" b="1" dirty="0" err="1" smtClean="0"/>
              <a:t>Zr,Al,Nb</a:t>
            </a:r>
            <a:r>
              <a:rPr lang="en-US" sz="2600" b="1" dirty="0" smtClean="0"/>
              <a:t>)N </a:t>
            </a:r>
            <a:r>
              <a:rPr lang="ru-RU" sz="2600" b="1" dirty="0" smtClean="0"/>
              <a:t>покрытий</a:t>
            </a:r>
            <a:endParaRPr lang="ru-RU" sz="2600" b="1" dirty="0"/>
          </a:p>
        </p:txBody>
      </p:sp>
      <p:pic>
        <p:nvPicPr>
          <p:cNvPr id="6" name="Рисунок 5"/>
          <p:cNvPicPr>
            <a:picLocks noChangeAspect="1"/>
          </p:cNvPicPr>
          <p:nvPr/>
        </p:nvPicPr>
        <p:blipFill rotWithShape="1">
          <a:blip r:embed="rId2" cstate="email"/>
          <a:srcRect/>
          <a:stretch/>
        </p:blipFill>
        <p:spPr>
          <a:xfrm>
            <a:off x="306703" y="3368773"/>
            <a:ext cx="4440789" cy="3298346"/>
          </a:xfrm>
          <a:prstGeom prst="rect">
            <a:avLst/>
          </a:prstGeom>
        </p:spPr>
      </p:pic>
      <p:sp>
        <p:nvSpPr>
          <p:cNvPr id="8" name="Прямоугольник 7"/>
          <p:cNvSpPr/>
          <p:nvPr/>
        </p:nvSpPr>
        <p:spPr>
          <a:xfrm>
            <a:off x="4747492" y="3959677"/>
            <a:ext cx="4572000" cy="1708160"/>
          </a:xfrm>
          <a:prstGeom prst="rect">
            <a:avLst/>
          </a:prstGeom>
        </p:spPr>
        <p:txBody>
          <a:bodyPr>
            <a:spAutoFit/>
          </a:bodyPr>
          <a:lstStyle/>
          <a:p>
            <a:r>
              <a:rPr lang="ru-RU" sz="1500" b="1" dirty="0" smtClean="0">
                <a:solidFill>
                  <a:schemeClr val="accent2">
                    <a:lumMod val="50000"/>
                  </a:schemeClr>
                </a:solidFill>
                <a:latin typeface="Times New Roman" panose="02020603050405020304" pitchFamily="18" charset="0"/>
                <a:ea typeface="SimSun" panose="02010600030101010101" pitchFamily="2" charset="-122"/>
              </a:rPr>
              <a:t>Фазовый состав покрытий, полученный с помощью рентгеноструктурного анализа</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r>
              <a:rPr lang="en-US" sz="1500" b="1" dirty="0" err="1" smtClean="0">
                <a:solidFill>
                  <a:schemeClr val="accent2">
                    <a:lumMod val="50000"/>
                  </a:schemeClr>
                </a:solidFill>
                <a:latin typeface="Times New Roman" panose="02020603050405020304" pitchFamily="18" charset="0"/>
                <a:ea typeface="SimSun" panose="02010600030101010101" pitchFamily="2" charset="-122"/>
              </a:rPr>
              <a:t>ZrN</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с куб.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крист</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реш</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(39,2</a:t>
            </a:r>
            <a:r>
              <a:rPr lang="en-US" sz="1500" b="1" dirty="0">
                <a:solidFill>
                  <a:schemeClr val="accent2">
                    <a:lumMod val="50000"/>
                  </a:schemeClr>
                </a:solidFill>
                <a:latin typeface="Times New Roman" panose="02020603050405020304" pitchFamily="18" charset="0"/>
                <a:ea typeface="SimSun" panose="02010600030101010101" pitchFamily="2" charset="-122"/>
              </a:rPr>
              <a:t>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вес</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r>
              <a:rPr lang="en-US" sz="1500" b="1" dirty="0" smtClean="0">
                <a:solidFill>
                  <a:schemeClr val="accent2">
                    <a:lumMod val="50000"/>
                  </a:schemeClr>
                </a:solidFill>
                <a:latin typeface="Times New Roman" panose="02020603050405020304" pitchFamily="18" charset="0"/>
                <a:ea typeface="SimSun" panose="02010600030101010101" pitchFamily="2" charset="-122"/>
              </a:rPr>
              <a:t>Al </a:t>
            </a:r>
            <a:r>
              <a:rPr lang="ru-RU" sz="1500" b="1" dirty="0">
                <a:solidFill>
                  <a:schemeClr val="accent2">
                    <a:lumMod val="50000"/>
                  </a:schemeClr>
                </a:solidFill>
                <a:latin typeface="Times New Roman" panose="02020603050405020304" pitchFamily="18" charset="0"/>
                <a:ea typeface="SimSun" panose="02010600030101010101" pitchFamily="2" charset="-122"/>
              </a:rPr>
              <a:t>с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куб. </a:t>
            </a:r>
            <a:r>
              <a:rPr lang="ru-RU" sz="1500" b="1" dirty="0" err="1">
                <a:solidFill>
                  <a:schemeClr val="accent2">
                    <a:lumMod val="50000"/>
                  </a:schemeClr>
                </a:solidFill>
                <a:latin typeface="Times New Roman" panose="02020603050405020304" pitchFamily="18" charset="0"/>
                <a:ea typeface="SimSun" panose="02010600030101010101" pitchFamily="2" charset="-122"/>
              </a:rPr>
              <a:t>крист</a:t>
            </a:r>
            <a:r>
              <a:rPr lang="ru-RU" sz="1500" b="1" dirty="0">
                <a:solidFill>
                  <a:schemeClr val="accent2">
                    <a:lumMod val="50000"/>
                  </a:schemeClr>
                </a:solidFill>
                <a:latin typeface="Times New Roman" panose="02020603050405020304" pitchFamily="18" charset="0"/>
                <a:ea typeface="SimSun" panose="02010600030101010101" pitchFamily="2" charset="-122"/>
              </a:rPr>
              <a:t>. </a:t>
            </a:r>
            <a:r>
              <a:rPr lang="ru-RU" sz="1500" b="1" dirty="0" err="1">
                <a:solidFill>
                  <a:schemeClr val="accent2">
                    <a:lumMod val="50000"/>
                  </a:schemeClr>
                </a:solidFill>
                <a:latin typeface="Times New Roman" panose="02020603050405020304" pitchFamily="18" charset="0"/>
                <a:ea typeface="SimSun" panose="02010600030101010101" pitchFamily="2" charset="-122"/>
              </a:rPr>
              <a:t>реш</a:t>
            </a:r>
            <a:r>
              <a:rPr lang="ru-RU" sz="1500" b="1" dirty="0">
                <a:solidFill>
                  <a:schemeClr val="accent2">
                    <a:lumMod val="50000"/>
                  </a:schemeClr>
                </a:solidFill>
                <a:latin typeface="Times New Roman" panose="02020603050405020304" pitchFamily="18" charset="0"/>
                <a:ea typeface="SimSun" panose="02010600030101010101" pitchFamily="2" charset="-122"/>
              </a:rPr>
              <a:t>.</a:t>
            </a:r>
            <a:r>
              <a:rPr lang="en-US" sz="1500" b="1" dirty="0">
                <a:solidFill>
                  <a:schemeClr val="accent2">
                    <a:lumMod val="50000"/>
                  </a:schemeClr>
                </a:solidFill>
                <a:latin typeface="Times New Roman" panose="02020603050405020304" pitchFamily="18" charset="0"/>
                <a:ea typeface="SimSun" panose="02010600030101010101" pitchFamily="2" charset="-122"/>
              </a:rPr>
              <a:t> </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10</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2</a:t>
            </a:r>
            <a:r>
              <a:rPr lang="en-US" sz="1500" b="1" dirty="0">
                <a:solidFill>
                  <a:schemeClr val="accent2">
                    <a:lumMod val="50000"/>
                  </a:schemeClr>
                </a:solidFill>
                <a:latin typeface="Times New Roman" panose="02020603050405020304" pitchFamily="18" charset="0"/>
                <a:ea typeface="SimSun" panose="02010600030101010101" pitchFamily="2" charset="-122"/>
              </a:rPr>
              <a:t>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вес</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r>
              <a:rPr lang="en-US" sz="1500" b="1" dirty="0" smtClean="0">
                <a:solidFill>
                  <a:schemeClr val="accent2">
                    <a:lumMod val="50000"/>
                  </a:schemeClr>
                </a:solidFill>
                <a:latin typeface="Times New Roman" panose="02020603050405020304" pitchFamily="18" charset="0"/>
                <a:ea typeface="SimSun" panose="02010600030101010101" pitchFamily="2" charset="-122"/>
              </a:rPr>
              <a:t>Zr</a:t>
            </a:r>
            <a:r>
              <a:rPr lang="en-US" sz="1500" b="1" baseline="-25000" dirty="0" smtClean="0">
                <a:solidFill>
                  <a:schemeClr val="accent2">
                    <a:lumMod val="50000"/>
                  </a:schemeClr>
                </a:solidFill>
                <a:latin typeface="Times New Roman" panose="02020603050405020304" pitchFamily="18" charset="0"/>
                <a:ea typeface="SimSun" panose="02010600030101010101" pitchFamily="2" charset="-122"/>
              </a:rPr>
              <a:t>0.5</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Nb</a:t>
            </a:r>
            <a:r>
              <a:rPr lang="en-US" sz="1500" b="1" baseline="-25000" dirty="0" smtClean="0">
                <a:solidFill>
                  <a:schemeClr val="accent2">
                    <a:lumMod val="50000"/>
                  </a:schemeClr>
                </a:solidFill>
                <a:latin typeface="Times New Roman" panose="02020603050405020304" pitchFamily="18" charset="0"/>
                <a:ea typeface="SimSun" panose="02010600030101010101" pitchFamily="2" charset="-122"/>
              </a:rPr>
              <a:t>0.5</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N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с куб.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крист</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реш</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(3,4</a:t>
            </a:r>
            <a:r>
              <a:rPr lang="en-US" sz="1500" b="1" dirty="0">
                <a:solidFill>
                  <a:schemeClr val="accent2">
                    <a:lumMod val="50000"/>
                  </a:schemeClr>
                </a:solidFill>
                <a:latin typeface="Times New Roman" panose="02020603050405020304" pitchFamily="18" charset="0"/>
                <a:ea typeface="SimSun" panose="02010600030101010101" pitchFamily="2" charset="-122"/>
              </a:rPr>
              <a:t>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вес</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p>
          <a:p>
            <a:pPr marL="285750" indent="-285750">
              <a:buFont typeface="Arial" panose="020B0604020202020204" pitchFamily="34" charset="0"/>
              <a:buChar char="•"/>
            </a:pPr>
            <a:r>
              <a:rPr lang="ru-RU" sz="1500" b="1" dirty="0" smtClean="0">
                <a:solidFill>
                  <a:schemeClr val="accent2">
                    <a:lumMod val="50000"/>
                  </a:schemeClr>
                </a:solidFill>
                <a:latin typeface="Times New Roman" panose="02020603050405020304" pitchFamily="18" charset="0"/>
                <a:ea typeface="SimSun" panose="02010600030101010101" pitchFamily="2" charset="-122"/>
              </a:rPr>
              <a:t>Остальные рефлексы принадлежат подложке</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endParaRPr lang="ru-RU" sz="1500" b="1" dirty="0" smtClean="0">
              <a:solidFill>
                <a:schemeClr val="accent2">
                  <a:lumMod val="50000"/>
                </a:schemeClr>
              </a:solidFill>
              <a:latin typeface="Times New Roman" panose="02020603050405020304" pitchFamily="18" charset="0"/>
              <a:ea typeface="SimSun" panose="02010600030101010101" pitchFamily="2" charset="-122"/>
            </a:endParaRPr>
          </a:p>
          <a:p>
            <a:r>
              <a:rPr lang="ru-RU" sz="1500" b="1" dirty="0" smtClean="0">
                <a:solidFill>
                  <a:schemeClr val="accent2">
                    <a:lumMod val="50000"/>
                  </a:schemeClr>
                </a:solidFill>
                <a:latin typeface="Times New Roman" panose="02020603050405020304" pitchFamily="18" charset="0"/>
                <a:ea typeface="SimSun" panose="02010600030101010101" pitchFamily="2" charset="-122"/>
              </a:rPr>
              <a:t>(</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WC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с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гекс</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крист</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err="1">
                <a:solidFill>
                  <a:schemeClr val="accent2">
                    <a:lumMod val="50000"/>
                  </a:schemeClr>
                </a:solidFill>
                <a:latin typeface="Times New Roman" panose="02020603050405020304" pitchFamily="18" charset="0"/>
                <a:ea typeface="SimSun" panose="02010600030101010101" pitchFamily="2" charset="-122"/>
              </a:rPr>
              <a:t>р</a:t>
            </a:r>
            <a:r>
              <a:rPr lang="ru-RU" sz="1500" b="1" dirty="0" err="1" smtClean="0">
                <a:solidFill>
                  <a:schemeClr val="accent2">
                    <a:lumMod val="50000"/>
                  </a:schemeClr>
                </a:solidFill>
                <a:latin typeface="Times New Roman" panose="02020603050405020304" pitchFamily="18" charset="0"/>
                <a:ea typeface="SimSun" panose="02010600030101010101" pitchFamily="2" charset="-122"/>
              </a:rPr>
              <a:t>еш</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47,1</a:t>
            </a:r>
            <a:r>
              <a:rPr lang="en-US" sz="1500" b="1" dirty="0">
                <a:solidFill>
                  <a:schemeClr val="accent2">
                    <a:lumMod val="50000"/>
                  </a:schemeClr>
                </a:solidFill>
                <a:latin typeface="Times New Roman" panose="02020603050405020304" pitchFamily="18" charset="0"/>
                <a:ea typeface="SimSun" panose="02010600030101010101" pitchFamily="2" charset="-122"/>
              </a:rPr>
              <a:t> </a:t>
            </a:r>
            <a:r>
              <a:rPr lang="ru-RU" sz="1500" b="1" dirty="0" smtClean="0">
                <a:solidFill>
                  <a:schemeClr val="accent2">
                    <a:lumMod val="50000"/>
                  </a:schemeClr>
                </a:solidFill>
                <a:latin typeface="Times New Roman" panose="02020603050405020304" pitchFamily="18" charset="0"/>
                <a:ea typeface="SimSun" panose="02010600030101010101" pitchFamily="2" charset="-122"/>
              </a:rPr>
              <a:t>вес</a:t>
            </a:r>
            <a:r>
              <a:rPr lang="en-US" sz="1500" b="1" dirty="0" smtClean="0">
                <a:solidFill>
                  <a:schemeClr val="accent2">
                    <a:lumMod val="50000"/>
                  </a:schemeClr>
                </a:solidFill>
                <a:latin typeface="Times New Roman" panose="02020603050405020304" pitchFamily="18" charset="0"/>
                <a:ea typeface="SimSun" panose="02010600030101010101" pitchFamily="2" charset="-122"/>
              </a:rPr>
              <a:t>.%). </a:t>
            </a:r>
            <a:endParaRPr lang="ru-RU" sz="1500" b="1" dirty="0">
              <a:solidFill>
                <a:schemeClr val="accent2">
                  <a:lumMod val="50000"/>
                </a:schemeClr>
              </a:solidFill>
            </a:endParaRPr>
          </a:p>
        </p:txBody>
      </p:sp>
    </p:spTree>
    <p:extLst>
      <p:ext uri="{BB962C8B-B14F-4D97-AF65-F5344CB8AC3E}">
        <p14:creationId xmlns:p14="http://schemas.microsoft.com/office/powerpoint/2010/main" xmlns="" val="2974312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email"/>
          <a:stretch>
            <a:fillRect/>
          </a:stretch>
        </p:blipFill>
        <p:spPr>
          <a:xfrm>
            <a:off x="703840" y="1210657"/>
            <a:ext cx="7728961" cy="3268980"/>
          </a:xfrm>
          <a:prstGeom prst="rect">
            <a:avLst/>
          </a:prstGeom>
        </p:spPr>
      </p:pic>
      <p:sp>
        <p:nvSpPr>
          <p:cNvPr id="5" name="Прямоугольник 4"/>
          <p:cNvSpPr/>
          <p:nvPr/>
        </p:nvSpPr>
        <p:spPr>
          <a:xfrm>
            <a:off x="460446" y="4542528"/>
            <a:ext cx="8215747" cy="1477328"/>
          </a:xfrm>
          <a:prstGeom prst="rect">
            <a:avLst/>
          </a:prstGeom>
        </p:spPr>
        <p:txBody>
          <a:bodyPr wrap="square">
            <a:spAutoFit/>
          </a:bodyPr>
          <a:lstStyle/>
          <a:p>
            <a:pPr algn="just">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STEM</a:t>
            </a:r>
            <a:r>
              <a:rPr lang="ru-RU" dirty="0">
                <a:latin typeface="Times New Roman" panose="02020603050405020304" pitchFamily="18" charset="0"/>
                <a:ea typeface="Calibri" panose="020F0502020204030204" pitchFamily="34" charset="0"/>
                <a:cs typeface="Times New Roman" panose="02020603050405020304" pitchFamily="18" charset="0"/>
              </a:rPr>
              <a:t>-изображения участка градиентного (по азоту) покрытия </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Zr</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smtClean="0">
                <a:latin typeface="Times New Roman" panose="02020603050405020304" pitchFamily="18" charset="0"/>
                <a:ea typeface="Calibri" panose="020F0502020204030204" pitchFamily="34" charset="0"/>
                <a:cs typeface="Times New Roman" panose="02020603050405020304" pitchFamily="18" charset="0"/>
              </a:rPr>
              <a:t>Al</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Nb</a:t>
            </a:r>
            <a:r>
              <a:rPr lang="ru-RU" dirty="0" smtClean="0">
                <a:latin typeface="Times New Roman" panose="02020603050405020304" pitchFamily="18" charset="0"/>
                <a:ea typeface="Calibri" panose="020F0502020204030204" pitchFamily="34" charset="0"/>
                <a:cs typeface="Times New Roman" panose="02020603050405020304" pitchFamily="18" charset="0"/>
              </a:rPr>
              <a:t>)N </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i="1" dirty="0">
                <a:latin typeface="Times New Roman" panose="02020603050405020304" pitchFamily="18" charset="0"/>
                <a:ea typeface="Calibri" panose="020F0502020204030204" pitchFamily="34" charset="0"/>
                <a:cs typeface="Times New Roman" panose="02020603050405020304" pitchFamily="18" charset="0"/>
              </a:rPr>
              <a:t>а, в</a:t>
            </a:r>
            <a:r>
              <a:rPr lang="ru-RU" dirty="0">
                <a:latin typeface="Times New Roman" panose="02020603050405020304" pitchFamily="18" charset="0"/>
                <a:ea typeface="Calibri" panose="020F0502020204030204" pitchFamily="34" charset="0"/>
                <a:cs typeface="Times New Roman" panose="02020603050405020304" pitchFamily="18" charset="0"/>
              </a:rPr>
              <a:t>); энергетический спектр, полученный с участка фольги области «3»; изображения (</a:t>
            </a:r>
            <a:r>
              <a:rPr lang="ru-RU" i="1" dirty="0">
                <a:latin typeface="Times New Roman" panose="02020603050405020304" pitchFamily="18" charset="0"/>
                <a:ea typeface="Calibri" panose="020F0502020204030204" pitchFamily="34" charset="0"/>
                <a:cs typeface="Times New Roman" panose="02020603050405020304" pitchFamily="18" charset="0"/>
              </a:rPr>
              <a:t>г, д, е, ж</a:t>
            </a:r>
            <a:r>
              <a:rPr lang="ru-RU" dirty="0">
                <a:latin typeface="Times New Roman" panose="02020603050405020304" pitchFamily="18" charset="0"/>
                <a:ea typeface="Calibri" panose="020F0502020204030204" pitchFamily="34" charset="0"/>
                <a:cs typeface="Times New Roman" panose="02020603050405020304" pitchFamily="18" charset="0"/>
              </a:rPr>
              <a:t>), полученные в характеристическом рентгеновском излучении атомов </a:t>
            </a:r>
            <a:r>
              <a:rPr lang="en-US" dirty="0">
                <a:latin typeface="Times New Roman" panose="02020603050405020304" pitchFamily="18" charset="0"/>
                <a:ea typeface="Calibri" panose="020F0502020204030204" pitchFamily="34" charset="0"/>
                <a:cs typeface="Times New Roman" panose="02020603050405020304" pitchFamily="18" charset="0"/>
              </a:rPr>
              <a:t>N</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Al</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Zr</a:t>
            </a:r>
            <a:r>
              <a:rPr lang="ru-RU" dirty="0">
                <a:latin typeface="Times New Roman" panose="02020603050405020304" pitchFamily="18" charset="0"/>
                <a:ea typeface="Calibri" panose="020F0502020204030204" pitchFamily="34" charset="0"/>
                <a:cs typeface="Times New Roman" panose="02020603050405020304" pitchFamily="18" charset="0"/>
              </a:rPr>
              <a:t> и </a:t>
            </a:r>
            <a:r>
              <a:rPr lang="en-US" dirty="0" err="1">
                <a:latin typeface="Times New Roman" panose="02020603050405020304" pitchFamily="18" charset="0"/>
                <a:ea typeface="Calibri" panose="020F0502020204030204" pitchFamily="34" charset="0"/>
                <a:cs typeface="Times New Roman" panose="02020603050405020304" pitchFamily="18" charset="0"/>
              </a:rPr>
              <a:t>Nb</a:t>
            </a:r>
            <a:r>
              <a:rPr lang="ru-RU" dirty="0">
                <a:latin typeface="Times New Roman" panose="02020603050405020304" pitchFamily="18" charset="0"/>
                <a:ea typeface="Calibri" panose="020F0502020204030204" pitchFamily="34" charset="0"/>
                <a:cs typeface="Times New Roman" panose="02020603050405020304" pitchFamily="18" charset="0"/>
              </a:rPr>
              <a:t>, соответственно. Результаты элементного анализа (</a:t>
            </a:r>
            <a:r>
              <a:rPr lang="ru-RU" i="1" dirty="0">
                <a:latin typeface="Times New Roman" panose="02020603050405020304" pitchFamily="18" charset="0"/>
                <a:ea typeface="Calibri" panose="020F0502020204030204" pitchFamily="34" charset="0"/>
                <a:cs typeface="Times New Roman" panose="02020603050405020304" pitchFamily="18" charset="0"/>
              </a:rPr>
              <a:t>з</a:t>
            </a:r>
            <a:r>
              <a:rPr lang="ru-RU" dirty="0">
                <a:latin typeface="Times New Roman" panose="02020603050405020304" pitchFamily="18" charset="0"/>
                <a:ea typeface="Calibri" panose="020F0502020204030204" pitchFamily="34" charset="0"/>
                <a:cs typeface="Times New Roman" panose="02020603050405020304" pitchFamily="18" charset="0"/>
              </a:rPr>
              <a:t>). Стрелкой указана граница покрытия с подложкой.</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Заголовок 1"/>
          <p:cNvSpPr>
            <a:spLocks noGrp="1"/>
          </p:cNvSpPr>
          <p:nvPr>
            <p:ph type="title"/>
          </p:nvPr>
        </p:nvSpPr>
        <p:spPr>
          <a:xfrm>
            <a:off x="1534181" y="134607"/>
            <a:ext cx="7739128" cy="1280890"/>
          </a:xfrm>
        </p:spPr>
        <p:txBody>
          <a:bodyPr>
            <a:normAutofit/>
          </a:bodyPr>
          <a:lstStyle/>
          <a:p>
            <a:r>
              <a:rPr lang="ru-RU" sz="2600" b="1" dirty="0" smtClean="0"/>
              <a:t>Структура и состав градиентных </a:t>
            </a:r>
            <a:br>
              <a:rPr lang="ru-RU" sz="2600" b="1" dirty="0" smtClean="0"/>
            </a:br>
            <a:r>
              <a:rPr lang="ru-RU" sz="2600" b="1" dirty="0" smtClean="0"/>
              <a:t>(</a:t>
            </a:r>
            <a:r>
              <a:rPr lang="en-US" sz="2600" b="1" dirty="0" err="1" smtClean="0"/>
              <a:t>Zr</a:t>
            </a:r>
            <a:r>
              <a:rPr lang="ru-RU" sz="2600" b="1" dirty="0" smtClean="0"/>
              <a:t>,</a:t>
            </a:r>
            <a:r>
              <a:rPr lang="en-US" sz="2600" b="1" dirty="0" err="1" smtClean="0"/>
              <a:t>Al,Nb</a:t>
            </a:r>
            <a:r>
              <a:rPr lang="ru-RU" sz="2600" b="1" dirty="0" smtClean="0"/>
              <a:t>)</a:t>
            </a:r>
            <a:r>
              <a:rPr lang="en-US" sz="2600" b="1" dirty="0" smtClean="0"/>
              <a:t>N-</a:t>
            </a:r>
            <a:r>
              <a:rPr lang="ru-RU" sz="2600" b="1" dirty="0" smtClean="0"/>
              <a:t>покрытий</a:t>
            </a:r>
            <a:endParaRPr lang="ru-RU" sz="2600" b="1" dirty="0"/>
          </a:p>
        </p:txBody>
      </p:sp>
      <p:sp>
        <p:nvSpPr>
          <p:cNvPr id="7" name="Прямоугольник 6"/>
          <p:cNvSpPr/>
          <p:nvPr/>
        </p:nvSpPr>
        <p:spPr>
          <a:xfrm>
            <a:off x="1889308" y="6019856"/>
            <a:ext cx="7028873" cy="646331"/>
          </a:xfrm>
          <a:prstGeom prst="rect">
            <a:avLst/>
          </a:prstGeom>
          <a:solidFill>
            <a:schemeClr val="bg1"/>
          </a:solidFill>
        </p:spPr>
        <p:txBody>
          <a:bodyPr wrap="square">
            <a:spAutoFit/>
          </a:bodyPr>
          <a:lstStyle/>
          <a:p>
            <a:r>
              <a:rPr lang="ru-RU" dirty="0">
                <a:latin typeface="Times New Roman" panose="02020603050405020304" pitchFamily="18" charset="0"/>
                <a:ea typeface="Calibri" panose="020F0502020204030204" pitchFamily="34" charset="0"/>
              </a:rPr>
              <a:t>Толщина слоев, обогащенных цирконием составляет (</a:t>
            </a:r>
            <a:r>
              <a:rPr lang="ru-RU" dirty="0" smtClean="0">
                <a:latin typeface="Times New Roman" panose="02020603050405020304" pitchFamily="18" charset="0"/>
                <a:ea typeface="Calibri" panose="020F0502020204030204" pitchFamily="34" charset="0"/>
              </a:rPr>
              <a:t>24-26)</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обогащенных алюминием – (</a:t>
            </a:r>
            <a:r>
              <a:rPr lang="ru-RU" dirty="0" smtClean="0">
                <a:latin typeface="Times New Roman" panose="02020603050405020304" pitchFamily="18" charset="0"/>
                <a:ea typeface="Calibri" panose="020F0502020204030204" pitchFamily="34" charset="0"/>
              </a:rPr>
              <a:t>12-15)</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a:t>
            </a:r>
            <a:endParaRPr lang="ru-RU" dirty="0"/>
          </a:p>
        </p:txBody>
      </p:sp>
    </p:spTree>
    <p:extLst>
      <p:ext uri="{BB962C8B-B14F-4D97-AF65-F5344CB8AC3E}">
        <p14:creationId xmlns:p14="http://schemas.microsoft.com/office/powerpoint/2010/main" xmlns="" val="3534712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385455" y="148745"/>
            <a:ext cx="8848436" cy="1280890"/>
          </a:xfrm>
        </p:spPr>
        <p:txBody>
          <a:bodyPr>
            <a:normAutofit/>
          </a:bodyPr>
          <a:lstStyle/>
          <a:p>
            <a:r>
              <a:rPr lang="ru-RU" sz="2600" b="1" dirty="0" smtClean="0"/>
              <a:t>Структура и фазовый состав градиентных </a:t>
            </a:r>
            <a:br>
              <a:rPr lang="ru-RU" sz="2600" b="1" dirty="0" smtClean="0"/>
            </a:br>
            <a:r>
              <a:rPr lang="ru-RU" sz="2600" b="1" dirty="0" smtClean="0"/>
              <a:t>(</a:t>
            </a:r>
            <a:r>
              <a:rPr lang="en-US" sz="2600" b="1" dirty="0" err="1" smtClean="0"/>
              <a:t>Zr</a:t>
            </a:r>
            <a:r>
              <a:rPr lang="ru-RU" sz="2600" b="1" dirty="0" smtClean="0"/>
              <a:t>,</a:t>
            </a:r>
            <a:r>
              <a:rPr lang="en-US" sz="2600" b="1" dirty="0" err="1" smtClean="0"/>
              <a:t>Al,Nb</a:t>
            </a:r>
            <a:r>
              <a:rPr lang="ru-RU" sz="2600" b="1" dirty="0" smtClean="0"/>
              <a:t>)</a:t>
            </a:r>
            <a:r>
              <a:rPr lang="en-US" sz="2600" b="1" dirty="0" smtClean="0"/>
              <a:t>N-</a:t>
            </a:r>
            <a:r>
              <a:rPr lang="ru-RU" sz="2600" b="1" dirty="0" smtClean="0"/>
              <a:t>покрытий</a:t>
            </a:r>
            <a:endParaRPr lang="ru-RU" sz="2600" b="1" dirty="0"/>
          </a:p>
        </p:txBody>
      </p:sp>
      <p:pic>
        <p:nvPicPr>
          <p:cNvPr id="7" name="Рисунок 6"/>
          <p:cNvPicPr/>
          <p:nvPr/>
        </p:nvPicPr>
        <p:blipFill>
          <a:blip r:embed="rId2" cstate="email"/>
          <a:stretch>
            <a:fillRect/>
          </a:stretch>
        </p:blipFill>
        <p:spPr>
          <a:xfrm>
            <a:off x="419532" y="1429633"/>
            <a:ext cx="3441268" cy="5294439"/>
          </a:xfrm>
          <a:prstGeom prst="rect">
            <a:avLst/>
          </a:prstGeom>
        </p:spPr>
      </p:pic>
      <p:sp>
        <p:nvSpPr>
          <p:cNvPr id="8" name="Прямоугольник 7"/>
          <p:cNvSpPr/>
          <p:nvPr/>
        </p:nvSpPr>
        <p:spPr>
          <a:xfrm>
            <a:off x="4013200" y="1429633"/>
            <a:ext cx="4572000" cy="2031325"/>
          </a:xfrm>
          <a:prstGeom prst="rect">
            <a:avLst/>
          </a:prstGeom>
        </p:spPr>
        <p:txBody>
          <a:bodyPr>
            <a:spAutoFit/>
          </a:bodyPr>
          <a:lstStyle/>
          <a:p>
            <a:r>
              <a:rPr lang="ru-RU" dirty="0">
                <a:latin typeface="Times New Roman" panose="02020603050405020304" pitchFamily="18" charset="0"/>
                <a:ea typeface="Calibri" panose="020F0502020204030204" pitchFamily="34" charset="0"/>
              </a:rPr>
              <a:t>ПЭМ-изображения структуры поверхности покрытия; а, б – светлые поля; в – </a:t>
            </a:r>
            <a:r>
              <a:rPr lang="ru-RU" dirty="0" err="1">
                <a:latin typeface="Times New Roman" panose="02020603050405020304" pitchFamily="18" charset="0"/>
                <a:ea typeface="Calibri" panose="020F0502020204030204" pitchFamily="34" charset="0"/>
              </a:rPr>
              <a:t>микроэлектронограмма</a:t>
            </a:r>
            <a:r>
              <a:rPr lang="ru-RU" dirty="0">
                <a:latin typeface="Times New Roman" panose="02020603050405020304" pitchFamily="18" charset="0"/>
                <a:ea typeface="Calibri" panose="020F0502020204030204" pitchFamily="34" charset="0"/>
              </a:rPr>
              <a:t>; г-е – темные поля, полученные в рефлексах [111]</a:t>
            </a:r>
            <a:r>
              <a:rPr lang="en-US" dirty="0" err="1">
                <a:latin typeface="Times New Roman" panose="02020603050405020304" pitchFamily="18" charset="0"/>
                <a:ea typeface="Calibri" panose="020F0502020204030204" pitchFamily="34" charset="0"/>
              </a:rPr>
              <a:t>ZrN</a:t>
            </a:r>
            <a:r>
              <a:rPr lang="ru-RU" dirty="0">
                <a:latin typeface="Times New Roman" panose="02020603050405020304" pitchFamily="18" charset="0"/>
                <a:ea typeface="Calibri" panose="020F0502020204030204" pitchFamily="34" charset="0"/>
              </a:rPr>
              <a:t> (г), [200]</a:t>
            </a:r>
            <a:r>
              <a:rPr lang="en-US" dirty="0" err="1">
                <a:latin typeface="Times New Roman" panose="02020603050405020304" pitchFamily="18" charset="0"/>
                <a:ea typeface="Calibri" panose="020F0502020204030204" pitchFamily="34" charset="0"/>
              </a:rPr>
              <a:t>ZrN</a:t>
            </a:r>
            <a:r>
              <a:rPr lang="ru-RU" dirty="0">
                <a:latin typeface="Times New Roman" panose="02020603050405020304" pitchFamily="18" charset="0"/>
                <a:ea typeface="Calibri" panose="020F0502020204030204" pitchFamily="34" charset="0"/>
              </a:rPr>
              <a:t> (д), [200]</a:t>
            </a:r>
            <a:r>
              <a:rPr lang="en-US" dirty="0" err="1">
                <a:latin typeface="Times New Roman" panose="02020603050405020304" pitchFamily="18" charset="0"/>
                <a:ea typeface="Calibri" panose="020F0502020204030204" pitchFamily="34" charset="0"/>
              </a:rPr>
              <a:t>ZrN</a:t>
            </a:r>
            <a:r>
              <a:rPr lang="ru-RU" dirty="0">
                <a:latin typeface="Times New Roman" panose="02020603050405020304" pitchFamily="18" charset="0"/>
                <a:ea typeface="Calibri" panose="020F0502020204030204" pitchFamily="34" charset="0"/>
              </a:rPr>
              <a:t> + [200]</a:t>
            </a:r>
            <a:r>
              <a:rPr lang="en-US" dirty="0" err="1">
                <a:latin typeface="Times New Roman" panose="02020603050405020304" pitchFamily="18" charset="0"/>
                <a:ea typeface="Calibri" panose="020F0502020204030204" pitchFamily="34" charset="0"/>
              </a:rPr>
              <a:t>AlN</a:t>
            </a:r>
            <a:r>
              <a:rPr lang="ru-RU" dirty="0">
                <a:latin typeface="Times New Roman" panose="02020603050405020304" pitchFamily="18" charset="0"/>
                <a:ea typeface="Calibri" panose="020F0502020204030204" pitchFamily="34" charset="0"/>
              </a:rPr>
              <a:t> + [131]</a:t>
            </a:r>
            <a:r>
              <a:rPr lang="ru-RU" sz="1600"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rPr>
              <a:t>ZrAl</a:t>
            </a:r>
            <a:r>
              <a:rPr lang="ru-RU" dirty="0">
                <a:latin typeface="Times New Roman" panose="02020603050405020304" pitchFamily="18" charset="0"/>
                <a:ea typeface="Calibri" panose="020F0502020204030204" pitchFamily="34" charset="0"/>
              </a:rPr>
              <a:t> (е). Стрелкой на (а) указана поверхность покрытия</a:t>
            </a:r>
            <a:endParaRPr lang="ru-RU" dirty="0"/>
          </a:p>
        </p:txBody>
      </p:sp>
      <p:sp>
        <p:nvSpPr>
          <p:cNvPr id="9" name="Прямоугольник 8"/>
          <p:cNvSpPr/>
          <p:nvPr/>
        </p:nvSpPr>
        <p:spPr>
          <a:xfrm>
            <a:off x="4013200" y="3584751"/>
            <a:ext cx="4918364" cy="3139321"/>
          </a:xfrm>
          <a:prstGeom prst="rect">
            <a:avLst/>
          </a:prstGeom>
          <a:solidFill>
            <a:schemeClr val="bg1"/>
          </a:solidFill>
        </p:spPr>
        <p:txBody>
          <a:bodyPr wrap="square">
            <a:spAutoFit/>
          </a:bodyPr>
          <a:lstStyle/>
          <a:p>
            <a:r>
              <a:rPr lang="ru-RU" dirty="0">
                <a:latin typeface="Times New Roman" panose="02020603050405020304" pitchFamily="18" charset="0"/>
                <a:ea typeface="Calibri" panose="020F0502020204030204" pitchFamily="34" charset="0"/>
              </a:rPr>
              <a:t>Средний размер кристаллитов </a:t>
            </a:r>
            <a:r>
              <a:rPr lang="en-US" dirty="0" err="1">
                <a:latin typeface="Times New Roman" panose="02020603050405020304" pitchFamily="18" charset="0"/>
                <a:ea typeface="Calibri" panose="020F0502020204030204" pitchFamily="34" charset="0"/>
              </a:rPr>
              <a:t>ZrN</a:t>
            </a:r>
            <a:r>
              <a:rPr lang="ru-RU" dirty="0">
                <a:latin typeface="Times New Roman" panose="02020603050405020304" pitchFamily="18" charset="0"/>
                <a:ea typeface="Calibri" panose="020F0502020204030204" pitchFamily="34" charset="0"/>
              </a:rPr>
              <a:t> находится в диапазоне (1,1-3,0)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Кристаллиты объединяются в столбики с высотой до </a:t>
            </a:r>
            <a:r>
              <a:rPr lang="ru-RU" dirty="0" smtClean="0">
                <a:latin typeface="Times New Roman" panose="02020603050405020304" pitchFamily="18" charset="0"/>
                <a:ea typeface="Calibri" panose="020F0502020204030204" pitchFamily="34" charset="0"/>
              </a:rPr>
              <a:t>24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и шириной от </a:t>
            </a:r>
            <a:r>
              <a:rPr lang="en-US" dirty="0" smtClean="0">
                <a:latin typeface="Times New Roman" panose="02020603050405020304" pitchFamily="18" charset="0"/>
                <a:ea typeface="Calibri" panose="020F0502020204030204" pitchFamily="34" charset="0"/>
              </a:rPr>
              <a:t>2</a:t>
            </a:r>
            <a:r>
              <a:rPr lang="ru-RU" dirty="0" smtClean="0">
                <a:latin typeface="Times New Roman" panose="02020603050405020304" pitchFamily="18" charset="0"/>
                <a:ea typeface="Calibri" panose="020F0502020204030204" pitchFamily="34" charset="0"/>
              </a:rPr>
              <a:t> </a:t>
            </a:r>
            <a:r>
              <a:rPr lang="ru-RU" dirty="0">
                <a:latin typeface="Times New Roman" panose="02020603050405020304" pitchFamily="18" charset="0"/>
                <a:ea typeface="Calibri" panose="020F0502020204030204" pitchFamily="34" charset="0"/>
              </a:rPr>
              <a:t>до </a:t>
            </a:r>
            <a:r>
              <a:rPr lang="en-US" dirty="0" smtClean="0">
                <a:latin typeface="Times New Roman" panose="02020603050405020304" pitchFamily="18" charset="0"/>
                <a:ea typeface="Calibri" panose="020F0502020204030204" pitchFamily="34" charset="0"/>
              </a:rPr>
              <a:t>7</a:t>
            </a:r>
            <a:r>
              <a:rPr lang="ru-RU" dirty="0" smtClean="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Кристаллиты </a:t>
            </a:r>
            <a:r>
              <a:rPr lang="en-US" dirty="0" err="1">
                <a:latin typeface="Times New Roman" panose="02020603050405020304" pitchFamily="18" charset="0"/>
                <a:ea typeface="Calibri" panose="020F0502020204030204" pitchFamily="34" charset="0"/>
              </a:rPr>
              <a:t>AlN</a:t>
            </a:r>
            <a:r>
              <a:rPr lang="ru-RU" dirty="0">
                <a:latin typeface="Times New Roman" panose="02020603050405020304" pitchFamily="18" charset="0"/>
                <a:ea typeface="Calibri" panose="020F0502020204030204" pitchFamily="34" charset="0"/>
              </a:rPr>
              <a:t> имеют размеры 1,2-3,2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Их столбики имеют размеры в высоту – до </a:t>
            </a:r>
            <a:r>
              <a:rPr lang="ru-RU" dirty="0" smtClean="0">
                <a:latin typeface="Times New Roman" panose="02020603050405020304" pitchFamily="18" charset="0"/>
                <a:ea typeface="Calibri" panose="020F0502020204030204" pitchFamily="34" charset="0"/>
              </a:rPr>
              <a:t>1</a:t>
            </a:r>
            <a:r>
              <a:rPr lang="en-US" dirty="0" smtClean="0">
                <a:latin typeface="Times New Roman" panose="02020603050405020304" pitchFamily="18" charset="0"/>
                <a:ea typeface="Calibri" panose="020F0502020204030204" pitchFamily="34" charset="0"/>
              </a:rPr>
              <a:t>5</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в ширину – </a:t>
            </a:r>
            <a:r>
              <a:rPr lang="en-US" dirty="0" smtClean="0">
                <a:latin typeface="Times New Roman" panose="02020603050405020304" pitchFamily="18" charset="0"/>
                <a:ea typeface="Calibri" panose="020F0502020204030204" pitchFamily="34" charset="0"/>
              </a:rPr>
              <a:t>3</a:t>
            </a:r>
            <a:r>
              <a:rPr lang="ru-RU" dirty="0" smtClean="0">
                <a:latin typeface="Times New Roman" panose="02020603050405020304" pitchFamily="18" charset="0"/>
                <a:ea typeface="Calibri" panose="020F0502020204030204" pitchFamily="34" charset="0"/>
              </a:rPr>
              <a:t>-</a:t>
            </a:r>
            <a:r>
              <a:rPr lang="en-US" dirty="0" smtClean="0">
                <a:latin typeface="Times New Roman" panose="02020603050405020304" pitchFamily="18" charset="0"/>
                <a:ea typeface="Calibri" panose="020F0502020204030204" pitchFamily="34" charset="0"/>
              </a:rPr>
              <a:t>7</a:t>
            </a:r>
            <a:r>
              <a:rPr lang="ru-RU" dirty="0">
                <a:latin typeface="Times New Roman" panose="02020603050405020304" pitchFamily="18" charset="0"/>
                <a:ea typeface="Calibri" panose="020F0502020204030204" pitchFamily="34" charset="0"/>
              </a:rPr>
              <a:t> </a:t>
            </a:r>
            <a:r>
              <a:rPr lang="ru-RU" dirty="0" err="1">
                <a:latin typeface="Times New Roman" panose="02020603050405020304" pitchFamily="18" charset="0"/>
                <a:ea typeface="Calibri" panose="020F0502020204030204" pitchFamily="34" charset="0"/>
              </a:rPr>
              <a:t>нм</a:t>
            </a:r>
            <a:r>
              <a:rPr lang="ru-RU" dirty="0">
                <a:latin typeface="Times New Roman" panose="02020603050405020304" pitchFamily="18" charset="0"/>
                <a:ea typeface="Calibri" panose="020F0502020204030204" pitchFamily="34" charset="0"/>
              </a:rPr>
              <a:t>. Стоит отметить, что кристаллиты фаз на основе </a:t>
            </a:r>
            <a:r>
              <a:rPr lang="en-US" dirty="0" err="1">
                <a:latin typeface="Times New Roman" panose="02020603050405020304" pitchFamily="18" charset="0"/>
                <a:ea typeface="Calibri" panose="020F0502020204030204" pitchFamily="34" charset="0"/>
              </a:rPr>
              <a:t>Zr</a:t>
            </a:r>
            <a:r>
              <a:rPr lang="ru-RU" dirty="0">
                <a:latin typeface="Times New Roman" panose="02020603050405020304" pitchFamily="18" charset="0"/>
                <a:ea typeface="Calibri" panose="020F0502020204030204" pitchFamily="34" charset="0"/>
              </a:rPr>
              <a:t> и </a:t>
            </a:r>
            <a:r>
              <a:rPr lang="en-US" dirty="0">
                <a:latin typeface="Times New Roman" panose="02020603050405020304" pitchFamily="18" charset="0"/>
                <a:ea typeface="Calibri" panose="020F0502020204030204" pitchFamily="34" charset="0"/>
              </a:rPr>
              <a:t>Al</a:t>
            </a:r>
            <a:r>
              <a:rPr lang="ru-RU" dirty="0">
                <a:latin typeface="Times New Roman" panose="02020603050405020304" pitchFamily="18" charset="0"/>
                <a:ea typeface="Calibri" panose="020F0502020204030204" pitchFamily="34" charset="0"/>
              </a:rPr>
              <a:t> присутствуют в обоих видах слоев, но их объемная доля разная. В светлых слоях </a:t>
            </a:r>
            <a:r>
              <a:rPr lang="ru-RU" dirty="0" smtClean="0">
                <a:latin typeface="Times New Roman" panose="02020603050405020304" pitchFamily="18" charset="0"/>
                <a:ea typeface="Calibri" panose="020F0502020204030204" pitchFamily="34" charset="0"/>
              </a:rPr>
              <a:t>превалируют </a:t>
            </a:r>
            <a:r>
              <a:rPr lang="ru-RU" dirty="0">
                <a:latin typeface="Times New Roman" panose="02020603050405020304" pitchFamily="18" charset="0"/>
                <a:ea typeface="Calibri" panose="020F0502020204030204" pitchFamily="34" charset="0"/>
              </a:rPr>
              <a:t>фазы на основе </a:t>
            </a:r>
            <a:r>
              <a:rPr lang="en-US" dirty="0" err="1">
                <a:latin typeface="Times New Roman" panose="02020603050405020304" pitchFamily="18" charset="0"/>
                <a:ea typeface="Calibri" panose="020F0502020204030204" pitchFamily="34" charset="0"/>
              </a:rPr>
              <a:t>AlN</a:t>
            </a:r>
            <a:r>
              <a:rPr lang="ru-RU" dirty="0">
                <a:latin typeface="Times New Roman" panose="02020603050405020304" pitchFamily="18" charset="0"/>
                <a:ea typeface="Calibri" panose="020F0502020204030204" pitchFamily="34" charset="0"/>
              </a:rPr>
              <a:t>, в темных – на основе </a:t>
            </a:r>
            <a:r>
              <a:rPr lang="en-US" dirty="0" err="1">
                <a:latin typeface="Times New Roman" panose="02020603050405020304" pitchFamily="18" charset="0"/>
                <a:ea typeface="Calibri" panose="020F0502020204030204" pitchFamily="34" charset="0"/>
              </a:rPr>
              <a:t>Zr</a:t>
            </a:r>
            <a:r>
              <a:rPr lang="ru-RU" dirty="0">
                <a:latin typeface="Times New Roman" panose="02020603050405020304" pitchFamily="18" charset="0"/>
                <a:ea typeface="Calibri" panose="020F0502020204030204" pitchFamily="34" charset="0"/>
              </a:rPr>
              <a:t>.</a:t>
            </a:r>
            <a:endParaRPr lang="ru-RU" dirty="0"/>
          </a:p>
        </p:txBody>
      </p:sp>
    </p:spTree>
    <p:extLst>
      <p:ext uri="{BB962C8B-B14F-4D97-AF65-F5344CB8AC3E}">
        <p14:creationId xmlns:p14="http://schemas.microsoft.com/office/powerpoint/2010/main" xmlns="" val="1281594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5"/>
          <p:cNvGraphicFramePr>
            <a:graphicFrameLocks noGrp="1"/>
          </p:cNvGraphicFramePr>
          <p:nvPr>
            <p:ph idx="1"/>
            <p:extLst>
              <p:ext uri="{D42A27DB-BD31-4B8C-83A1-F6EECF244321}">
                <p14:modId xmlns:p14="http://schemas.microsoft.com/office/powerpoint/2010/main" xmlns="" val="809630372"/>
              </p:ext>
            </p:extLst>
          </p:nvPr>
        </p:nvGraphicFramePr>
        <p:xfrm>
          <a:off x="581891" y="1831966"/>
          <a:ext cx="8238837" cy="1995552"/>
        </p:xfrm>
        <a:graphic>
          <a:graphicData uri="http://schemas.openxmlformats.org/drawingml/2006/table">
            <a:tbl>
              <a:tblPr firstRow="1" bandRow="1">
                <a:tableStyleId>{F5AB1C69-6EDB-4FF4-983F-18BD219EF322}</a:tableStyleId>
              </a:tblPr>
              <a:tblGrid>
                <a:gridCol w="2059711">
                  <a:extLst>
                    <a:ext uri="{9D8B030D-6E8A-4147-A177-3AD203B41FA5}">
                      <a16:colId xmlns:a16="http://schemas.microsoft.com/office/drawing/2014/main" xmlns="" val="1023617201"/>
                    </a:ext>
                  </a:extLst>
                </a:gridCol>
                <a:gridCol w="1784721">
                  <a:extLst>
                    <a:ext uri="{9D8B030D-6E8A-4147-A177-3AD203B41FA5}">
                      <a16:colId xmlns:a16="http://schemas.microsoft.com/office/drawing/2014/main" xmlns="" val="436736767"/>
                    </a:ext>
                  </a:extLst>
                </a:gridCol>
                <a:gridCol w="2031550">
                  <a:extLst>
                    <a:ext uri="{9D8B030D-6E8A-4147-A177-3AD203B41FA5}">
                      <a16:colId xmlns:a16="http://schemas.microsoft.com/office/drawing/2014/main" xmlns="" val="2806147311"/>
                    </a:ext>
                  </a:extLst>
                </a:gridCol>
                <a:gridCol w="2362855">
                  <a:extLst>
                    <a:ext uri="{9D8B030D-6E8A-4147-A177-3AD203B41FA5}">
                      <a16:colId xmlns:a16="http://schemas.microsoft.com/office/drawing/2014/main" xmlns="" val="10415218"/>
                    </a:ext>
                  </a:extLst>
                </a:gridCol>
              </a:tblGrid>
              <a:tr h="772689">
                <a:tc>
                  <a:txBody>
                    <a:bodyPr/>
                    <a:lstStyle/>
                    <a:p>
                      <a:pPr algn="ctr"/>
                      <a:r>
                        <a:rPr lang="ru-RU" dirty="0" smtClean="0"/>
                        <a:t>Покрытие</a:t>
                      </a:r>
                      <a:endParaRPr lang="ru-RU" dirty="0"/>
                    </a:p>
                  </a:txBody>
                  <a:tcPr/>
                </a:tc>
                <a:tc>
                  <a:txBody>
                    <a:bodyPr/>
                    <a:lstStyle/>
                    <a:p>
                      <a:pPr algn="ctr"/>
                      <a:r>
                        <a:rPr lang="ru-RU" dirty="0" smtClean="0"/>
                        <a:t>Твердость</a:t>
                      </a:r>
                      <a:endParaRPr lang="en-US" dirty="0" smtClean="0"/>
                    </a:p>
                    <a:p>
                      <a:pPr algn="ctr"/>
                      <a:r>
                        <a:rPr lang="en-US" dirty="0" smtClean="0"/>
                        <a:t>HV, </a:t>
                      </a:r>
                      <a:r>
                        <a:rPr lang="ru-RU" dirty="0" smtClean="0"/>
                        <a:t>ГПа</a:t>
                      </a:r>
                      <a:endParaRPr lang="ru-RU" dirty="0"/>
                    </a:p>
                  </a:txBody>
                  <a:tcPr/>
                </a:tc>
                <a:tc>
                  <a:txBody>
                    <a:bodyPr/>
                    <a:lstStyle/>
                    <a:p>
                      <a:pPr algn="ctr"/>
                      <a:r>
                        <a:rPr lang="ru-RU" dirty="0" smtClean="0"/>
                        <a:t>Коэффициент трения </a:t>
                      </a:r>
                      <a:r>
                        <a:rPr lang="el-GR" dirty="0" smtClean="0"/>
                        <a:t>μ</a:t>
                      </a:r>
                      <a:endParaRPr lang="ru-RU" baseline="-25000" dirty="0"/>
                    </a:p>
                  </a:txBody>
                  <a:tcPr/>
                </a:tc>
                <a:tc>
                  <a:txBody>
                    <a:bodyPr/>
                    <a:lstStyle/>
                    <a:p>
                      <a:pPr algn="ctr"/>
                      <a:r>
                        <a:rPr lang="ru-RU" dirty="0" smtClean="0"/>
                        <a:t>Параметр износа</a:t>
                      </a:r>
                      <a:endParaRPr lang="en-US" dirty="0" smtClean="0"/>
                    </a:p>
                    <a:p>
                      <a:pPr algn="ctr"/>
                      <a:r>
                        <a:rPr lang="en-US" dirty="0" smtClean="0"/>
                        <a:t>V, </a:t>
                      </a:r>
                      <a:r>
                        <a:rPr lang="ru-RU" dirty="0" smtClean="0"/>
                        <a:t>мм</a:t>
                      </a:r>
                      <a:r>
                        <a:rPr lang="en-US" baseline="30000" dirty="0" smtClean="0"/>
                        <a:t>3</a:t>
                      </a:r>
                      <a:r>
                        <a:rPr lang="ru-RU" baseline="0" dirty="0" smtClean="0"/>
                        <a:t>Н</a:t>
                      </a:r>
                      <a:r>
                        <a:rPr lang="en-US" baseline="30000" dirty="0" smtClean="0"/>
                        <a:t>-1</a:t>
                      </a:r>
                      <a:r>
                        <a:rPr lang="ru-RU" baseline="0" dirty="0" smtClean="0"/>
                        <a:t>м</a:t>
                      </a:r>
                      <a:r>
                        <a:rPr lang="en-US" baseline="30000" dirty="0" smtClean="0"/>
                        <a:t>-1</a:t>
                      </a:r>
                      <a:endParaRPr lang="ru-RU" baseline="30000" dirty="0"/>
                    </a:p>
                  </a:txBody>
                  <a:tcPr/>
                </a:tc>
                <a:extLst>
                  <a:ext uri="{0D108BD9-81ED-4DB2-BD59-A6C34878D82A}">
                    <a16:rowId xmlns:a16="http://schemas.microsoft.com/office/drawing/2014/main" xmlns="" val="3817011374"/>
                  </a:ext>
                </a:extLst>
              </a:tr>
              <a:tr h="407621">
                <a:tc>
                  <a:txBody>
                    <a:bodyPr/>
                    <a:lstStyle/>
                    <a:p>
                      <a:pPr algn="ctr"/>
                      <a:r>
                        <a:rPr lang="en-US" dirty="0" err="1" smtClean="0"/>
                        <a:t>TiN</a:t>
                      </a:r>
                      <a:endParaRPr lang="ru-RU" dirty="0"/>
                    </a:p>
                  </a:txBody>
                  <a:tcPr/>
                </a:tc>
                <a:tc>
                  <a:txBody>
                    <a:bodyPr/>
                    <a:lstStyle/>
                    <a:p>
                      <a:pPr algn="ctr"/>
                      <a:r>
                        <a:rPr lang="en-US" dirty="0" smtClean="0"/>
                        <a:t>20-25</a:t>
                      </a:r>
                      <a:endParaRPr lang="ru-RU" dirty="0"/>
                    </a:p>
                  </a:txBody>
                  <a:tcPr/>
                </a:tc>
                <a:tc>
                  <a:txBody>
                    <a:bodyPr/>
                    <a:lstStyle/>
                    <a:p>
                      <a:pPr algn="ctr"/>
                      <a:r>
                        <a:rPr lang="en-US" dirty="0" smtClean="0"/>
                        <a:t>0,4</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r>
                        <a:rPr lang="en-US" dirty="0" smtClean="0"/>
                        <a:t>10</a:t>
                      </a:r>
                      <a:r>
                        <a:rPr lang="en-US" baseline="30000" dirty="0" smtClean="0"/>
                        <a:t>-6</a:t>
                      </a:r>
                      <a:r>
                        <a:rPr lang="en-US" dirty="0" smtClean="0"/>
                        <a:t>-10</a:t>
                      </a:r>
                      <a:r>
                        <a:rPr lang="en-US" baseline="30000" dirty="0" smtClean="0"/>
                        <a:t>-5</a:t>
                      </a:r>
                      <a:endParaRPr lang="ru-RU" baseline="30000" dirty="0" smtClean="0"/>
                    </a:p>
                  </a:txBody>
                  <a:tcPr/>
                </a:tc>
                <a:extLst>
                  <a:ext uri="{0D108BD9-81ED-4DB2-BD59-A6C34878D82A}">
                    <a16:rowId xmlns:a16="http://schemas.microsoft.com/office/drawing/2014/main" xmlns="" val="3402216748"/>
                  </a:ext>
                </a:extLst>
              </a:tr>
              <a:tr h="407621">
                <a:tc>
                  <a:txBody>
                    <a:bodyPr/>
                    <a:lstStyle/>
                    <a:p>
                      <a:pPr algn="ctr"/>
                      <a:r>
                        <a:rPr lang="en-US" dirty="0" err="1" smtClean="0"/>
                        <a:t>ZrN</a:t>
                      </a:r>
                      <a:endParaRPr lang="ru-RU" dirty="0"/>
                    </a:p>
                  </a:txBody>
                  <a:tcPr/>
                </a:tc>
                <a:tc>
                  <a:txBody>
                    <a:bodyPr/>
                    <a:lstStyle/>
                    <a:p>
                      <a:pPr algn="ctr"/>
                      <a:r>
                        <a:rPr lang="en-US" dirty="0" smtClean="0"/>
                        <a:t>25-29</a:t>
                      </a:r>
                      <a:endParaRPr lang="ru-RU" dirty="0"/>
                    </a:p>
                  </a:txBody>
                  <a:tcPr/>
                </a:tc>
                <a:tc>
                  <a:txBody>
                    <a:bodyPr/>
                    <a:lstStyle/>
                    <a:p>
                      <a:pPr algn="ctr"/>
                      <a:r>
                        <a:rPr lang="en-US" dirty="0" smtClean="0"/>
                        <a:t>0,5</a:t>
                      </a:r>
                      <a:endParaRPr lang="ru-RU" dirty="0"/>
                    </a:p>
                  </a:txBody>
                  <a:tcPr/>
                </a:tc>
                <a:tc>
                  <a:txBody>
                    <a:bodyPr/>
                    <a:lstStyle/>
                    <a:p>
                      <a:pPr algn="ctr"/>
                      <a:r>
                        <a:rPr lang="ru-RU" dirty="0" smtClean="0"/>
                        <a:t>~</a:t>
                      </a:r>
                      <a:r>
                        <a:rPr lang="en-US" dirty="0" smtClean="0"/>
                        <a:t>10</a:t>
                      </a:r>
                      <a:r>
                        <a:rPr lang="en-US" baseline="30000" dirty="0" smtClean="0"/>
                        <a:t>-6</a:t>
                      </a:r>
                      <a:endParaRPr lang="ru-RU" baseline="30000" dirty="0"/>
                    </a:p>
                  </a:txBody>
                  <a:tcPr/>
                </a:tc>
                <a:extLst>
                  <a:ext uri="{0D108BD9-81ED-4DB2-BD59-A6C34878D82A}">
                    <a16:rowId xmlns:a16="http://schemas.microsoft.com/office/drawing/2014/main" xmlns="" val="2674794851"/>
                  </a:ext>
                </a:extLst>
              </a:tr>
              <a:tr h="407621">
                <a:tc>
                  <a:txBody>
                    <a:bodyPr/>
                    <a:lstStyle/>
                    <a:p>
                      <a:pPr algn="ctr"/>
                      <a:r>
                        <a:rPr lang="en-US" dirty="0" err="1" smtClean="0"/>
                        <a:t>MoN</a:t>
                      </a:r>
                      <a:endParaRPr lang="ru-RU" dirty="0"/>
                    </a:p>
                  </a:txBody>
                  <a:tcPr/>
                </a:tc>
                <a:tc>
                  <a:txBody>
                    <a:bodyPr/>
                    <a:lstStyle/>
                    <a:p>
                      <a:pPr algn="ctr"/>
                      <a:r>
                        <a:rPr lang="en-US" dirty="0" smtClean="0"/>
                        <a:t>30-45</a:t>
                      </a:r>
                      <a:endParaRPr lang="ru-RU" dirty="0"/>
                    </a:p>
                  </a:txBody>
                  <a:tcPr/>
                </a:tc>
                <a:tc>
                  <a:txBody>
                    <a:bodyPr/>
                    <a:lstStyle/>
                    <a:p>
                      <a:pPr algn="ctr"/>
                      <a:r>
                        <a:rPr lang="en-US" dirty="0" smtClean="0"/>
                        <a:t>0,2</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a:t>
                      </a:r>
                      <a:r>
                        <a:rPr lang="en-US" dirty="0" smtClean="0"/>
                        <a:t>10</a:t>
                      </a:r>
                      <a:r>
                        <a:rPr lang="en-US" baseline="30000" dirty="0" smtClean="0"/>
                        <a:t>-7</a:t>
                      </a:r>
                      <a:endParaRPr lang="ru-RU" baseline="30000" dirty="0" smtClean="0"/>
                    </a:p>
                  </a:txBody>
                  <a:tcPr/>
                </a:tc>
                <a:extLst>
                  <a:ext uri="{0D108BD9-81ED-4DB2-BD59-A6C34878D82A}">
                    <a16:rowId xmlns:a16="http://schemas.microsoft.com/office/drawing/2014/main" xmlns="" val="3576263493"/>
                  </a:ext>
                </a:extLst>
              </a:tr>
            </a:tbl>
          </a:graphicData>
        </a:graphic>
      </p:graphicFrame>
      <p:grpSp>
        <p:nvGrpSpPr>
          <p:cNvPr id="6" name="Группа 15"/>
          <p:cNvGrpSpPr>
            <a:grpSpLocks/>
          </p:cNvGrpSpPr>
          <p:nvPr/>
        </p:nvGrpSpPr>
        <p:grpSpPr bwMode="auto">
          <a:xfrm>
            <a:off x="2165094" y="4478577"/>
            <a:ext cx="2508975" cy="1856951"/>
            <a:chOff x="2123837" y="611389"/>
            <a:chExt cx="2954020" cy="2057401"/>
          </a:xfrm>
        </p:grpSpPr>
        <p:grpSp>
          <p:nvGrpSpPr>
            <p:cNvPr id="7" name="Группа 16"/>
            <p:cNvGrpSpPr>
              <a:grpSpLocks/>
            </p:cNvGrpSpPr>
            <p:nvPr/>
          </p:nvGrpSpPr>
          <p:grpSpPr bwMode="auto">
            <a:xfrm>
              <a:off x="2123837" y="611389"/>
              <a:ext cx="2954020" cy="2057401"/>
              <a:chOff x="1228487" y="838200"/>
              <a:chExt cx="2954020" cy="2057401"/>
            </a:xfrm>
          </p:grpSpPr>
          <p:pic>
            <p:nvPicPr>
              <p:cNvPr id="9" name="Рисунок 18" descr="H:\Плазменное ассистирование-2015\MoN\РЭМ\Olga_12\3.tif"/>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28487" y="838200"/>
                <a:ext cx="2954020" cy="205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Прямоугольник 9"/>
              <p:cNvSpPr/>
              <p:nvPr/>
            </p:nvSpPr>
            <p:spPr>
              <a:xfrm>
                <a:off x="1343384" y="2449913"/>
                <a:ext cx="677727" cy="381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TextBox 20"/>
              <p:cNvSpPr txBox="1">
                <a:spLocks noChangeArrowheads="1"/>
              </p:cNvSpPr>
              <p:nvPr/>
            </p:nvSpPr>
            <p:spPr bwMode="auto">
              <a:xfrm>
                <a:off x="1318638" y="2429905"/>
                <a:ext cx="625089" cy="23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800" b="1" dirty="0"/>
                  <a:t>20 </a:t>
                </a:r>
                <a:r>
                  <a:rPr lang="ru-RU" altLang="ru-RU" sz="800" b="1" dirty="0" smtClean="0"/>
                  <a:t>мкм</a:t>
                </a:r>
                <a:endParaRPr lang="ru-RU" altLang="ru-RU" sz="800" b="1" dirty="0"/>
              </a:p>
            </p:txBody>
          </p:sp>
        </p:grpSp>
        <p:cxnSp>
          <p:nvCxnSpPr>
            <p:cNvPr id="8" name="Прямая соединительная линия 7"/>
            <p:cNvCxnSpPr/>
            <p:nvPr/>
          </p:nvCxnSpPr>
          <p:spPr>
            <a:xfrm>
              <a:off x="2320328" y="2479661"/>
              <a:ext cx="489561"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Группа 9"/>
          <p:cNvGrpSpPr>
            <a:grpSpLocks/>
          </p:cNvGrpSpPr>
          <p:nvPr/>
        </p:nvGrpSpPr>
        <p:grpSpPr bwMode="auto">
          <a:xfrm>
            <a:off x="644833" y="4478577"/>
            <a:ext cx="1338606" cy="1856950"/>
            <a:chOff x="6880839" y="4033005"/>
            <a:chExt cx="2216738" cy="2746779"/>
          </a:xfrm>
        </p:grpSpPr>
        <p:pic>
          <p:nvPicPr>
            <p:cNvPr id="13" name="Picture 18" descr="Безимени-1"/>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880839" y="4033005"/>
              <a:ext cx="2216738" cy="274677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4" name="Line 19"/>
            <p:cNvSpPr>
              <a:spLocks noChangeShapeType="1"/>
            </p:cNvSpPr>
            <p:nvPr/>
          </p:nvSpPr>
          <p:spPr bwMode="auto">
            <a:xfrm>
              <a:off x="7268050" y="4153936"/>
              <a:ext cx="0" cy="629845"/>
            </a:xfrm>
            <a:prstGeom prst="line">
              <a:avLst/>
            </a:prstGeom>
            <a:noFill/>
            <a:ln w="25400">
              <a:solidFill>
                <a:srgbClr val="FF0000"/>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15" name="Text Box 20"/>
            <p:cNvSpPr txBox="1">
              <a:spLocks noChangeArrowheads="1"/>
            </p:cNvSpPr>
            <p:nvPr/>
          </p:nvSpPr>
          <p:spPr bwMode="auto">
            <a:xfrm>
              <a:off x="7499529" y="4202357"/>
              <a:ext cx="1218983" cy="500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ru-RU" sz="1600" b="1" dirty="0">
                  <a:solidFill>
                    <a:srgbClr val="FF0000"/>
                  </a:solidFill>
                  <a:latin typeface="Times New Roman" panose="02020603050405020304" pitchFamily="18" charset="0"/>
                </a:rPr>
                <a:t>2 </a:t>
              </a:r>
              <a:r>
                <a:rPr lang="ru-RU" altLang="ru-RU" sz="1600" b="1" dirty="0" smtClean="0">
                  <a:solidFill>
                    <a:srgbClr val="FF0000"/>
                  </a:solidFill>
                  <a:latin typeface="Times New Roman" panose="02020603050405020304" pitchFamily="18" charset="0"/>
                </a:rPr>
                <a:t>мкм</a:t>
              </a:r>
              <a:endParaRPr lang="en-US" altLang="ru-RU" sz="1600" b="1" dirty="0">
                <a:solidFill>
                  <a:srgbClr val="FF0000"/>
                </a:solidFill>
                <a:latin typeface="Times New Roman" panose="02020603050405020304" pitchFamily="18" charset="0"/>
              </a:endParaRPr>
            </a:p>
          </p:txBody>
        </p:sp>
      </p:grpSp>
      <p:pic>
        <p:nvPicPr>
          <p:cNvPr id="16" name="Picture 2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305853" y="4454478"/>
            <a:ext cx="1366343" cy="182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Рисунок 14" descr="H:\Лето-2013\My dissertation\Введение+Глава 1+Список литературы\Рисунки\Глава4\Применение\Метчик-ПРОЕКТ-Р.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006224" y="4454478"/>
            <a:ext cx="2073102" cy="954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4"/>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412766" y="5556616"/>
            <a:ext cx="1427908" cy="932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Номер слайда 1"/>
          <p:cNvSpPr>
            <a:spLocks noGrp="1"/>
          </p:cNvSpPr>
          <p:nvPr>
            <p:ph type="sldNum" sz="quarter" idx="12"/>
          </p:nvPr>
        </p:nvSpPr>
        <p:spPr>
          <a:xfrm>
            <a:off x="9918076" y="137408"/>
            <a:ext cx="811019" cy="503578"/>
          </a:xfrm>
        </p:spPr>
        <p:txBody>
          <a:bodyPr/>
          <a:lstStyle/>
          <a:p>
            <a:fld id="{6D22F896-40B5-4ADD-8801-0D06FADFA095}" type="slidenum">
              <a:rPr lang="en-US" smtClean="0"/>
              <a:pPr/>
              <a:t>3</a:t>
            </a:fld>
            <a:endParaRPr lang="en-US" dirty="0"/>
          </a:p>
        </p:txBody>
      </p:sp>
      <p:sp>
        <p:nvSpPr>
          <p:cNvPr id="20" name="Заголовок 1"/>
          <p:cNvSpPr>
            <a:spLocks noGrp="1"/>
          </p:cNvSpPr>
          <p:nvPr>
            <p:ph type="title"/>
          </p:nvPr>
        </p:nvSpPr>
        <p:spPr>
          <a:xfrm>
            <a:off x="1483811" y="346196"/>
            <a:ext cx="7660189" cy="1280890"/>
          </a:xfrm>
        </p:spPr>
        <p:txBody>
          <a:bodyPr>
            <a:normAutofit/>
          </a:bodyPr>
          <a:lstStyle/>
          <a:p>
            <a:r>
              <a:rPr lang="ru-RU" sz="3000" b="1" dirty="0"/>
              <a:t>Характеристики и применение </a:t>
            </a:r>
            <a:r>
              <a:rPr lang="ru-RU" sz="3000" b="1" dirty="0" smtClean="0"/>
              <a:t>однослойных нитридных </a:t>
            </a:r>
            <a:r>
              <a:rPr lang="ru-RU" sz="3000" b="1" dirty="0"/>
              <a:t>покрытий</a:t>
            </a:r>
          </a:p>
        </p:txBody>
      </p:sp>
    </p:spTree>
    <p:extLst>
      <p:ext uri="{BB962C8B-B14F-4D97-AF65-F5344CB8AC3E}">
        <p14:creationId xmlns:p14="http://schemas.microsoft.com/office/powerpoint/2010/main" xmlns="" val="3199653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411031" y="96868"/>
            <a:ext cx="7539004"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smtClean="0"/>
              <a:t>Особенности вакуумно-дугового плазменно-</a:t>
            </a:r>
            <a:r>
              <a:rPr lang="ru-RU" sz="2400" b="1" dirty="0" err="1" smtClean="0"/>
              <a:t>ассистированного</a:t>
            </a:r>
            <a:r>
              <a:rPr lang="ru-RU" sz="2400" b="1" dirty="0" smtClean="0"/>
              <a:t> метода осаждения градиентных по азоту покрытий и многослойных покрытий системы </a:t>
            </a:r>
            <a:r>
              <a:rPr lang="en-US" sz="2400" b="1" dirty="0" smtClean="0"/>
              <a:t>Me/</a:t>
            </a:r>
            <a:r>
              <a:rPr lang="en-US" sz="2400" b="1" dirty="0" err="1" smtClean="0"/>
              <a:t>MeN</a:t>
            </a:r>
            <a:endParaRPr lang="ru-RU" sz="2400" b="1" dirty="0"/>
          </a:p>
        </p:txBody>
      </p:sp>
      <p:sp>
        <p:nvSpPr>
          <p:cNvPr id="3" name="Заголовок 1"/>
          <p:cNvSpPr txBox="1">
            <a:spLocks/>
          </p:cNvSpPr>
          <p:nvPr/>
        </p:nvSpPr>
        <p:spPr>
          <a:xfrm>
            <a:off x="-166254" y="1616249"/>
            <a:ext cx="9217891" cy="5107823"/>
          </a:xfrm>
          <a:prstGeom prst="rect">
            <a:avLst/>
          </a:prstGeom>
          <a:solidFill>
            <a:schemeClr val="bg1">
              <a:alpha val="71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a:lnSpc>
                <a:spcPct val="120000"/>
              </a:lnSpc>
              <a:buAutoNum type="arabicPeriod"/>
            </a:pPr>
            <a:r>
              <a:rPr lang="ru-RU" sz="2000" b="1" dirty="0" smtClean="0">
                <a:solidFill>
                  <a:srgbClr val="002060"/>
                </a:solidFill>
              </a:rPr>
              <a:t> </a:t>
            </a:r>
            <a:r>
              <a:rPr lang="ru-RU" sz="2000" b="1" dirty="0" err="1" smtClean="0">
                <a:solidFill>
                  <a:srgbClr val="002060"/>
                </a:solidFill>
              </a:rPr>
              <a:t>Малоинерционность</a:t>
            </a:r>
            <a:r>
              <a:rPr lang="ru-RU" sz="2000" b="1" dirty="0" smtClean="0">
                <a:solidFill>
                  <a:srgbClr val="002060"/>
                </a:solidFill>
              </a:rPr>
              <a:t> метода (≤ 1 </a:t>
            </a:r>
            <a:r>
              <a:rPr lang="ru-RU" sz="2000" b="1" dirty="0" err="1" smtClean="0">
                <a:solidFill>
                  <a:srgbClr val="002060"/>
                </a:solidFill>
              </a:rPr>
              <a:t>мс</a:t>
            </a:r>
            <a:r>
              <a:rPr lang="ru-RU" sz="2000" b="1" dirty="0" smtClean="0">
                <a:solidFill>
                  <a:srgbClr val="002060"/>
                </a:solidFill>
              </a:rPr>
              <a:t>), т.е. возможность создания резких границ между слоями или контролируемый градиент элементов;</a:t>
            </a:r>
          </a:p>
          <a:p>
            <a:pPr marL="457200">
              <a:lnSpc>
                <a:spcPct val="120000"/>
              </a:lnSpc>
              <a:buAutoNum type="arabicPeriod"/>
            </a:pPr>
            <a:r>
              <a:rPr lang="ru-RU" sz="2000" b="1" dirty="0" smtClean="0">
                <a:solidFill>
                  <a:srgbClr val="002060"/>
                </a:solidFill>
              </a:rPr>
              <a:t> Постоянные давление и состав рабочей смеси газов, ток разряда источника металлической плазмы;</a:t>
            </a:r>
          </a:p>
          <a:p>
            <a:pPr marL="457200">
              <a:lnSpc>
                <a:spcPct val="120000"/>
              </a:lnSpc>
              <a:buAutoNum type="arabicPeriod"/>
            </a:pPr>
            <a:r>
              <a:rPr lang="ru-RU" sz="2000" b="1" dirty="0" smtClean="0">
                <a:solidFill>
                  <a:srgbClr val="002060"/>
                </a:solidFill>
              </a:rPr>
              <a:t> Использование режимов плазменного </a:t>
            </a:r>
            <a:r>
              <a:rPr lang="ru-RU" sz="2000" b="1" dirty="0" err="1" smtClean="0">
                <a:solidFill>
                  <a:srgbClr val="002060"/>
                </a:solidFill>
              </a:rPr>
              <a:t>ассистирования</a:t>
            </a:r>
            <a:r>
              <a:rPr lang="ru-RU" sz="2000" b="1" dirty="0" smtClean="0">
                <a:solidFill>
                  <a:srgbClr val="002060"/>
                </a:solidFill>
              </a:rPr>
              <a:t> позволяет получить покрытия с </a:t>
            </a:r>
            <a:r>
              <a:rPr lang="ru-RU" sz="2000" b="1" dirty="0" err="1" smtClean="0">
                <a:solidFill>
                  <a:srgbClr val="002060"/>
                </a:solidFill>
              </a:rPr>
              <a:t>нанокристаллической</a:t>
            </a:r>
            <a:r>
              <a:rPr lang="ru-RU" sz="2000" b="1" dirty="0" smtClean="0">
                <a:solidFill>
                  <a:srgbClr val="002060"/>
                </a:solidFill>
              </a:rPr>
              <a:t> структурой и высокими физико-механическими и </a:t>
            </a:r>
            <a:r>
              <a:rPr lang="ru-RU" sz="2000" b="1" dirty="0" err="1" smtClean="0">
                <a:solidFill>
                  <a:srgbClr val="002060"/>
                </a:solidFill>
              </a:rPr>
              <a:t>трибологическими</a:t>
            </a:r>
            <a:r>
              <a:rPr lang="ru-RU" sz="2000" b="1" dirty="0" smtClean="0">
                <a:solidFill>
                  <a:srgbClr val="002060"/>
                </a:solidFill>
              </a:rPr>
              <a:t> характеристиками;</a:t>
            </a:r>
          </a:p>
          <a:p>
            <a:pPr marL="457200">
              <a:lnSpc>
                <a:spcPct val="120000"/>
              </a:lnSpc>
              <a:buAutoNum type="arabicPeriod"/>
            </a:pPr>
            <a:r>
              <a:rPr lang="ru-RU" sz="2000" b="1" dirty="0" smtClean="0">
                <a:solidFill>
                  <a:srgbClr val="00B050"/>
                </a:solidFill>
              </a:rPr>
              <a:t> Требуется оптимизация режимов осаждения (парциальное давление азота, ток разряда и др.);</a:t>
            </a:r>
          </a:p>
          <a:p>
            <a:pPr marL="457200">
              <a:lnSpc>
                <a:spcPct val="120000"/>
              </a:lnSpc>
              <a:buAutoNum type="arabicPeriod"/>
            </a:pPr>
            <a:r>
              <a:rPr lang="ru-RU" sz="2000" b="1" dirty="0" smtClean="0">
                <a:solidFill>
                  <a:srgbClr val="FF0000"/>
                </a:solidFill>
              </a:rPr>
              <a:t> Невозможность получить в азотосодержащей среде даже при низком парциальном давлении азота (~0.01 Па) металлический монофазный слой.</a:t>
            </a:r>
          </a:p>
        </p:txBody>
      </p:sp>
    </p:spTree>
    <p:extLst>
      <p:ext uri="{BB962C8B-B14F-4D97-AF65-F5344CB8AC3E}">
        <p14:creationId xmlns:p14="http://schemas.microsoft.com/office/powerpoint/2010/main" xmlns="" val="1895917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58800" y="130271"/>
            <a:ext cx="849283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ru-RU" sz="2600" b="1" dirty="0" smtClean="0"/>
              <a:t>Список опубликованных по данной </a:t>
            </a:r>
          </a:p>
          <a:p>
            <a:pPr algn="r"/>
            <a:r>
              <a:rPr lang="ru-RU" sz="2600" b="1" dirty="0" smtClean="0"/>
              <a:t>теме работ за последние 3 года:</a:t>
            </a:r>
            <a:endParaRPr lang="ru-RU" sz="2600" b="1" dirty="0"/>
          </a:p>
        </p:txBody>
      </p:sp>
      <p:sp>
        <p:nvSpPr>
          <p:cNvPr id="6" name="Прямоугольник 5"/>
          <p:cNvSpPr/>
          <p:nvPr/>
        </p:nvSpPr>
        <p:spPr>
          <a:xfrm>
            <a:off x="466433" y="1268592"/>
            <a:ext cx="8455891" cy="5510898"/>
          </a:xfrm>
          <a:prstGeom prst="rect">
            <a:avLst/>
          </a:prstGeom>
          <a:solidFill>
            <a:schemeClr val="bg1"/>
          </a:solidFill>
        </p:spPr>
        <p:txBody>
          <a:bodyPr wrap="square">
            <a:spAutoFit/>
          </a:bodyPr>
          <a:lstStyle/>
          <a:p>
            <a:pPr algn="just"/>
            <a:r>
              <a:rPr lang="ru-RU" sz="1400" b="1" dirty="0">
                <a:latin typeface="Times New Roman" panose="02020603050405020304" pitchFamily="18" charset="0"/>
                <a:ea typeface="Calibri" panose="020F0502020204030204" pitchFamily="34" charset="0"/>
              </a:rPr>
              <a:t>1. O.V. </a:t>
            </a:r>
            <a:r>
              <a:rPr lang="ru-RU" sz="1400" b="1" dirty="0" err="1">
                <a:latin typeface="Times New Roman" panose="02020603050405020304" pitchFamily="18" charset="0"/>
                <a:ea typeface="Calibri" panose="020F0502020204030204" pitchFamily="34" charset="0"/>
              </a:rPr>
              <a:t>Krysina</a:t>
            </a:r>
            <a:r>
              <a:rPr lang="ru-RU" sz="1400" b="1" dirty="0">
                <a:latin typeface="Times New Roman" panose="02020603050405020304" pitchFamily="18" charset="0"/>
                <a:ea typeface="Calibri" panose="020F0502020204030204" pitchFamily="34" charset="0"/>
              </a:rPr>
              <a:t>, </a:t>
            </a:r>
            <a:r>
              <a:rPr lang="ru-RU" sz="1400" b="1" dirty="0" err="1">
                <a:latin typeface="Times New Roman" panose="02020603050405020304" pitchFamily="18" charset="0"/>
                <a:ea typeface="Calibri" panose="020F0502020204030204" pitchFamily="34" charset="0"/>
              </a:rPr>
              <a:t>Yu.F</a:t>
            </a:r>
            <a:r>
              <a:rPr lang="ru-RU" sz="1400" b="1" dirty="0">
                <a:latin typeface="Times New Roman" panose="02020603050405020304" pitchFamily="18" charset="0"/>
                <a:ea typeface="Calibri" panose="020F0502020204030204" pitchFamily="34" charset="0"/>
              </a:rPr>
              <a:t>. </a:t>
            </a:r>
            <a:r>
              <a:rPr lang="ru-RU" sz="1400" b="1" dirty="0" err="1">
                <a:latin typeface="Times New Roman" panose="02020603050405020304" pitchFamily="18" charset="0"/>
                <a:ea typeface="Calibri" panose="020F0502020204030204" pitchFamily="34" charset="0"/>
              </a:rPr>
              <a:t>Ivanov</a:t>
            </a:r>
            <a:r>
              <a:rPr lang="ru-RU" sz="1400" b="1" dirty="0">
                <a:latin typeface="Times New Roman" panose="02020603050405020304" pitchFamily="18" charset="0"/>
                <a:ea typeface="Calibri" panose="020F0502020204030204" pitchFamily="34" charset="0"/>
              </a:rPr>
              <a:t>, N.N. </a:t>
            </a:r>
            <a:r>
              <a:rPr lang="ru-RU" sz="1400" b="1" dirty="0" err="1">
                <a:latin typeface="Times New Roman" panose="02020603050405020304" pitchFamily="18" charset="0"/>
                <a:ea typeface="Calibri" panose="020F0502020204030204" pitchFamily="34" charset="0"/>
              </a:rPr>
              <a:t>Koval</a:t>
            </a:r>
            <a:r>
              <a:rPr lang="ru-RU" sz="1400" b="1" dirty="0">
                <a:latin typeface="Times New Roman" panose="02020603050405020304" pitchFamily="18" charset="0"/>
                <a:ea typeface="Calibri" panose="020F0502020204030204" pitchFamily="34" charset="0"/>
              </a:rPr>
              <a:t>, </a:t>
            </a:r>
            <a:r>
              <a:rPr lang="en-US" sz="1400" b="1" dirty="0" smtClean="0">
                <a:latin typeface="Times New Roman" panose="02020603050405020304" pitchFamily="18" charset="0"/>
                <a:ea typeface="Calibri" panose="020F0502020204030204" pitchFamily="34" charset="0"/>
              </a:rPr>
              <a:t>et al</a:t>
            </a:r>
            <a:r>
              <a:rPr lang="ru-RU" sz="1400" b="1" dirty="0" smtClean="0">
                <a:latin typeface="Times New Roman" panose="02020603050405020304" pitchFamily="18" charset="0"/>
                <a:ea typeface="Calibri" panose="020F0502020204030204" pitchFamily="34" charset="0"/>
              </a:rPr>
              <a:t>. </a:t>
            </a:r>
            <a:r>
              <a:rPr lang="en-US" sz="1400" b="1" dirty="0">
                <a:latin typeface="Times New Roman" panose="02020603050405020304" pitchFamily="18" charset="0"/>
                <a:ea typeface="Calibri" panose="020F0502020204030204" pitchFamily="34" charset="0"/>
              </a:rPr>
              <a:t>Composition, structure and properties of Mo-N coatings formed by the method of vacuum-arc plasma-assisted deposition. // Surface and Coatings Technology. – 2021 – V. 416. – P. 127153 (1-10). </a:t>
            </a:r>
            <a:r>
              <a:rPr lang="en-US" sz="1400" b="1" dirty="0" smtClean="0">
                <a:solidFill>
                  <a:srgbClr val="FF0000"/>
                </a:solidFill>
                <a:latin typeface="Times New Roman" panose="02020603050405020304" pitchFamily="18" charset="0"/>
                <a:ea typeface="Calibri" panose="020F0502020204030204" pitchFamily="34" charset="0"/>
              </a:rPr>
              <a:t>IF</a:t>
            </a:r>
            <a:r>
              <a:rPr lang="ru-RU" sz="1400" b="1" dirty="0" smtClean="0">
                <a:solidFill>
                  <a:srgbClr val="FF0000"/>
                </a:solidFill>
                <a:latin typeface="Times New Roman" panose="02020603050405020304" pitchFamily="18" charset="0"/>
                <a:ea typeface="Calibri" panose="020F0502020204030204" pitchFamily="34" charset="0"/>
              </a:rPr>
              <a:t>– </a:t>
            </a:r>
            <a:r>
              <a:rPr lang="ru-RU" sz="1400" b="1" dirty="0">
                <a:solidFill>
                  <a:srgbClr val="FF0000"/>
                </a:solidFill>
                <a:latin typeface="Times New Roman" panose="02020603050405020304" pitchFamily="18" charset="0"/>
                <a:ea typeface="Calibri" panose="020F0502020204030204" pitchFamily="34" charset="0"/>
              </a:rPr>
              <a:t>4,158 (Q1)</a:t>
            </a:r>
          </a:p>
          <a:p>
            <a:pPr algn="just"/>
            <a:r>
              <a:rPr lang="ru-RU" sz="1400" b="1" dirty="0">
                <a:latin typeface="Times New Roman" panose="02020603050405020304" pitchFamily="18" charset="0"/>
                <a:ea typeface="Calibri" panose="020F0502020204030204" pitchFamily="34" charset="0"/>
              </a:rPr>
              <a:t>2. O.V. </a:t>
            </a:r>
            <a:r>
              <a:rPr lang="ru-RU" sz="1400" b="1" dirty="0" err="1">
                <a:latin typeface="Times New Roman" panose="02020603050405020304" pitchFamily="18" charset="0"/>
                <a:ea typeface="Calibri" panose="020F0502020204030204" pitchFamily="34" charset="0"/>
              </a:rPr>
              <a:t>Krysina</a:t>
            </a:r>
            <a:r>
              <a:rPr lang="ru-RU" sz="1400" b="1" dirty="0">
                <a:latin typeface="Times New Roman" panose="02020603050405020304" pitchFamily="18" charset="0"/>
                <a:ea typeface="Calibri" panose="020F0502020204030204" pitchFamily="34" charset="0"/>
              </a:rPr>
              <a:t>, N.N. </a:t>
            </a:r>
            <a:r>
              <a:rPr lang="ru-RU" sz="1400" b="1" dirty="0" err="1">
                <a:latin typeface="Times New Roman" panose="02020603050405020304" pitchFamily="18" charset="0"/>
                <a:ea typeface="Calibri" panose="020F0502020204030204" pitchFamily="34" charset="0"/>
              </a:rPr>
              <a:t>Koval</a:t>
            </a:r>
            <a:r>
              <a:rPr lang="ru-RU" sz="1400" b="1" dirty="0">
                <a:latin typeface="Times New Roman" panose="02020603050405020304" pitchFamily="18" charset="0"/>
                <a:ea typeface="Calibri" panose="020F0502020204030204" pitchFamily="34" charset="0"/>
              </a:rPr>
              <a:t>, S.S. </a:t>
            </a:r>
            <a:r>
              <a:rPr lang="ru-RU" sz="1400" b="1" dirty="0" err="1">
                <a:latin typeface="Times New Roman" panose="02020603050405020304" pitchFamily="18" charset="0"/>
                <a:ea typeface="Calibri" panose="020F0502020204030204" pitchFamily="34" charset="0"/>
              </a:rPr>
              <a:t>Kovalsky</a:t>
            </a:r>
            <a:r>
              <a:rPr lang="ru-RU" sz="1400" b="1" dirty="0">
                <a:latin typeface="Times New Roman" panose="02020603050405020304" pitchFamily="18" charset="0"/>
                <a:ea typeface="Calibri" panose="020F0502020204030204" pitchFamily="34" charset="0"/>
              </a:rPr>
              <a:t>, </a:t>
            </a:r>
            <a:r>
              <a:rPr lang="en-US" sz="1400" b="1" dirty="0" smtClean="0">
                <a:latin typeface="Times New Roman" panose="02020603050405020304" pitchFamily="18" charset="0"/>
                <a:ea typeface="Calibri" panose="020F0502020204030204" pitchFamily="34" charset="0"/>
              </a:rPr>
              <a:t>et al.</a:t>
            </a:r>
            <a:r>
              <a:rPr lang="ru-RU" sz="1400" b="1" dirty="0" smtClean="0">
                <a:latin typeface="Times New Roman" panose="02020603050405020304" pitchFamily="18" charset="0"/>
                <a:ea typeface="Calibri" panose="020F0502020204030204" pitchFamily="34" charset="0"/>
              </a:rPr>
              <a:t> </a:t>
            </a:r>
            <a:r>
              <a:rPr lang="en-US" sz="1400" b="1" dirty="0">
                <a:latin typeface="Times New Roman" panose="02020603050405020304" pitchFamily="18" charset="0"/>
                <a:ea typeface="Calibri" panose="020F0502020204030204" pitchFamily="34" charset="0"/>
              </a:rPr>
              <a:t>Low-inertia control method of nitrogen concentration in the PVD nitride coatings by non-self-sustained arc discharge with thermionic and hollow cathodes. // Vacuum. – 2021. – V. 187. – P. </a:t>
            </a:r>
            <a:r>
              <a:rPr lang="en-US" sz="1400" b="1" dirty="0" smtClean="0">
                <a:latin typeface="Times New Roman" panose="02020603050405020304" pitchFamily="18" charset="0"/>
                <a:ea typeface="Calibri" panose="020F0502020204030204" pitchFamily="34" charset="0"/>
              </a:rPr>
              <a:t>110123. </a:t>
            </a:r>
            <a:r>
              <a:rPr lang="en-US" sz="1400" b="1" dirty="0">
                <a:solidFill>
                  <a:srgbClr val="FF0000"/>
                </a:solidFill>
                <a:latin typeface="Times New Roman" panose="02020603050405020304" pitchFamily="18" charset="0"/>
                <a:ea typeface="Calibri" panose="020F0502020204030204" pitchFamily="34" charset="0"/>
              </a:rPr>
              <a:t>IF </a:t>
            </a:r>
            <a:r>
              <a:rPr lang="en-US" sz="1400" b="1" dirty="0" smtClean="0">
                <a:solidFill>
                  <a:srgbClr val="FF0000"/>
                </a:solidFill>
                <a:latin typeface="Times New Roman" panose="02020603050405020304" pitchFamily="18" charset="0"/>
                <a:ea typeface="Calibri" panose="020F0502020204030204" pitchFamily="34" charset="0"/>
              </a:rPr>
              <a:t>3,627 </a:t>
            </a:r>
            <a:r>
              <a:rPr lang="en-US" sz="1400" b="1" dirty="0">
                <a:solidFill>
                  <a:srgbClr val="FF0000"/>
                </a:solidFill>
                <a:latin typeface="Times New Roman" panose="02020603050405020304" pitchFamily="18" charset="0"/>
                <a:ea typeface="Calibri" panose="020F0502020204030204" pitchFamily="34" charset="0"/>
              </a:rPr>
              <a:t>(Q2)</a:t>
            </a:r>
            <a:endParaRPr lang="ru-RU" sz="1400" b="1" dirty="0">
              <a:solidFill>
                <a:srgbClr val="FF0000"/>
              </a:solidFill>
              <a:latin typeface="Times New Roman" panose="02020603050405020304" pitchFamily="18" charset="0"/>
              <a:ea typeface="Calibri" panose="020F0502020204030204" pitchFamily="34" charset="0"/>
            </a:endParaRPr>
          </a:p>
          <a:p>
            <a:pPr algn="just"/>
            <a:r>
              <a:rPr lang="en-US" sz="1400" b="1" dirty="0">
                <a:latin typeface="Times New Roman" panose="02020603050405020304" pitchFamily="18" charset="0"/>
                <a:ea typeface="Calibri" panose="020F0502020204030204" pitchFamily="34" charset="0"/>
              </a:rPr>
              <a:t>3. O.V. </a:t>
            </a:r>
            <a:r>
              <a:rPr lang="en-US" sz="1400" b="1" dirty="0" err="1">
                <a:latin typeface="Times New Roman" panose="02020603050405020304" pitchFamily="18" charset="0"/>
                <a:ea typeface="Calibri" panose="020F0502020204030204" pitchFamily="34" charset="0"/>
              </a:rPr>
              <a:t>Krysina</a:t>
            </a:r>
            <a:r>
              <a:rPr lang="en-US" sz="1400" b="1" dirty="0">
                <a:latin typeface="Times New Roman" panose="02020603050405020304" pitchFamily="18" charset="0"/>
                <a:ea typeface="Calibri" panose="020F0502020204030204" pitchFamily="34" charset="0"/>
              </a:rPr>
              <a:t>, </a:t>
            </a:r>
            <a:r>
              <a:rPr lang="en-US" sz="1400" b="1" dirty="0" err="1">
                <a:latin typeface="Times New Roman" panose="02020603050405020304" pitchFamily="18" charset="0"/>
                <a:ea typeface="Calibri" panose="020F0502020204030204" pitchFamily="34" charset="0"/>
              </a:rPr>
              <a:t>Yu.F</a:t>
            </a:r>
            <a:r>
              <a:rPr lang="en-US" sz="1400" b="1" dirty="0">
                <a:latin typeface="Times New Roman" panose="02020603050405020304" pitchFamily="18" charset="0"/>
                <a:ea typeface="Calibri" panose="020F0502020204030204" pitchFamily="34" charset="0"/>
              </a:rPr>
              <a:t>. Ivanov, N.A. </a:t>
            </a:r>
            <a:r>
              <a:rPr lang="en-US" sz="1400" b="1" dirty="0" err="1">
                <a:latin typeface="Times New Roman" panose="02020603050405020304" pitchFamily="18" charset="0"/>
                <a:ea typeface="Calibri" panose="020F0502020204030204" pitchFamily="34" charset="0"/>
              </a:rPr>
              <a:t>Prokopenko</a:t>
            </a:r>
            <a:r>
              <a:rPr lang="en-US" sz="1400" b="1" dirty="0">
                <a:latin typeface="Times New Roman" panose="02020603050405020304" pitchFamily="18" charset="0"/>
                <a:ea typeface="Calibri" panose="020F0502020204030204" pitchFamily="34" charset="0"/>
              </a:rPr>
              <a:t>, </a:t>
            </a:r>
            <a:r>
              <a:rPr lang="en-US" sz="1400" b="1" dirty="0" smtClean="0">
                <a:latin typeface="Times New Roman" panose="02020603050405020304" pitchFamily="18" charset="0"/>
                <a:ea typeface="Calibri" panose="020F0502020204030204" pitchFamily="34" charset="0"/>
              </a:rPr>
              <a:t>et al. </a:t>
            </a:r>
            <a:r>
              <a:rPr lang="en-US" sz="1400" b="1" dirty="0">
                <a:latin typeface="Times New Roman" panose="02020603050405020304" pitchFamily="18" charset="0"/>
                <a:ea typeface="Calibri" panose="020F0502020204030204" pitchFamily="34" charset="0"/>
              </a:rPr>
              <a:t>Influence of </a:t>
            </a:r>
            <a:r>
              <a:rPr lang="en-US" sz="1400" b="1" dirty="0" err="1">
                <a:latin typeface="Times New Roman" panose="02020603050405020304" pitchFamily="18" charset="0"/>
                <a:ea typeface="Calibri" panose="020F0502020204030204" pitchFamily="34" charset="0"/>
              </a:rPr>
              <a:t>Nb</a:t>
            </a:r>
            <a:r>
              <a:rPr lang="en-US" sz="1400" b="1" dirty="0">
                <a:latin typeface="Times New Roman" panose="02020603050405020304" pitchFamily="18" charset="0"/>
                <a:ea typeface="Calibri" panose="020F0502020204030204" pitchFamily="34" charset="0"/>
              </a:rPr>
              <a:t> addition on the structure, composition and properties of single-layered </a:t>
            </a:r>
            <a:r>
              <a:rPr lang="en-US" sz="1400" b="1" dirty="0" err="1">
                <a:latin typeface="Times New Roman" panose="02020603050405020304" pitchFamily="18" charset="0"/>
                <a:ea typeface="Calibri" panose="020F0502020204030204" pitchFamily="34" charset="0"/>
              </a:rPr>
              <a:t>ZrN</a:t>
            </a:r>
            <a:r>
              <a:rPr lang="en-US" sz="1400" b="1" dirty="0">
                <a:latin typeface="Times New Roman" panose="02020603050405020304" pitchFamily="18" charset="0"/>
                <a:ea typeface="Calibri" panose="020F0502020204030204" pitchFamily="34" charset="0"/>
              </a:rPr>
              <a:t>-based coatings obtained by vacuum-arc deposition method. // Surface and Coatings Technology. – 2020. – V. 387. – P. </a:t>
            </a:r>
            <a:r>
              <a:rPr lang="en-US" sz="1400" b="1" dirty="0" smtClean="0">
                <a:latin typeface="Times New Roman" panose="02020603050405020304" pitchFamily="18" charset="0"/>
                <a:ea typeface="Calibri" panose="020F0502020204030204" pitchFamily="34" charset="0"/>
              </a:rPr>
              <a:t>125555. </a:t>
            </a:r>
            <a:r>
              <a:rPr lang="en-US" sz="1400" b="1" dirty="0">
                <a:solidFill>
                  <a:srgbClr val="FF0000"/>
                </a:solidFill>
                <a:latin typeface="Times New Roman" panose="02020603050405020304" pitchFamily="18" charset="0"/>
                <a:ea typeface="Calibri" panose="020F0502020204030204" pitchFamily="34" charset="0"/>
              </a:rPr>
              <a:t>IF</a:t>
            </a:r>
            <a:r>
              <a:rPr lang="en-US" sz="1400" b="1" dirty="0" smtClean="0">
                <a:solidFill>
                  <a:srgbClr val="FF0000"/>
                </a:solidFill>
                <a:latin typeface="Times New Roman" panose="02020603050405020304" pitchFamily="18" charset="0"/>
                <a:ea typeface="Calibri" panose="020F0502020204030204" pitchFamily="34" charset="0"/>
              </a:rPr>
              <a:t>– </a:t>
            </a:r>
            <a:r>
              <a:rPr lang="en-US" sz="1400" b="1" dirty="0">
                <a:solidFill>
                  <a:srgbClr val="FF0000"/>
                </a:solidFill>
                <a:latin typeface="Times New Roman" panose="02020603050405020304" pitchFamily="18" charset="0"/>
                <a:ea typeface="Calibri" panose="020F0502020204030204" pitchFamily="34" charset="0"/>
              </a:rPr>
              <a:t>4,158 (Q1)</a:t>
            </a:r>
            <a:endParaRPr lang="ru-RU" sz="1400" b="1" dirty="0">
              <a:solidFill>
                <a:srgbClr val="FF0000"/>
              </a:solidFill>
              <a:latin typeface="Times New Roman" panose="02020603050405020304" pitchFamily="18" charset="0"/>
              <a:ea typeface="Calibri" panose="020F0502020204030204" pitchFamily="34" charset="0"/>
            </a:endParaRPr>
          </a:p>
          <a:p>
            <a:pPr algn="just"/>
            <a:r>
              <a:rPr lang="en-US" sz="1400" b="1" dirty="0">
                <a:latin typeface="Times New Roman" panose="02020603050405020304" pitchFamily="18" charset="0"/>
                <a:ea typeface="Calibri" panose="020F0502020204030204" pitchFamily="34" charset="0"/>
              </a:rPr>
              <a:t>4. O.V. </a:t>
            </a:r>
            <a:r>
              <a:rPr lang="en-US" sz="1400" b="1" dirty="0" err="1">
                <a:latin typeface="Times New Roman" panose="02020603050405020304" pitchFamily="18" charset="0"/>
                <a:ea typeface="Calibri" panose="020F0502020204030204" pitchFamily="34" charset="0"/>
              </a:rPr>
              <a:t>Krysina</a:t>
            </a:r>
            <a:r>
              <a:rPr lang="en-US" sz="1400" b="1" dirty="0">
                <a:latin typeface="Times New Roman" panose="02020603050405020304" pitchFamily="18" charset="0"/>
                <a:ea typeface="Calibri" panose="020F0502020204030204" pitchFamily="34" charset="0"/>
              </a:rPr>
              <a:t>, N.A. </a:t>
            </a:r>
            <a:r>
              <a:rPr lang="en-US" sz="1400" b="1" dirty="0" err="1">
                <a:latin typeface="Times New Roman" panose="02020603050405020304" pitchFamily="18" charset="0"/>
                <a:ea typeface="Calibri" panose="020F0502020204030204" pitchFamily="34" charset="0"/>
              </a:rPr>
              <a:t>Prokopenko</a:t>
            </a:r>
            <a:r>
              <a:rPr lang="en-US" sz="1400" b="1" dirty="0">
                <a:latin typeface="Times New Roman" panose="02020603050405020304" pitchFamily="18" charset="0"/>
                <a:ea typeface="Calibri" panose="020F0502020204030204" pitchFamily="34" charset="0"/>
              </a:rPr>
              <a:t>, </a:t>
            </a:r>
            <a:r>
              <a:rPr lang="en-US" sz="1400" b="1" dirty="0" err="1">
                <a:latin typeface="Times New Roman" panose="02020603050405020304" pitchFamily="18" charset="0"/>
                <a:ea typeface="Calibri" panose="020F0502020204030204" pitchFamily="34" charset="0"/>
              </a:rPr>
              <a:t>Yu.F</a:t>
            </a:r>
            <a:r>
              <a:rPr lang="en-US" sz="1400" b="1" dirty="0">
                <a:latin typeface="Times New Roman" panose="02020603050405020304" pitchFamily="18" charset="0"/>
                <a:ea typeface="Calibri" panose="020F0502020204030204" pitchFamily="34" charset="0"/>
              </a:rPr>
              <a:t>. Ivanov, </a:t>
            </a:r>
            <a:r>
              <a:rPr lang="en-US" sz="1400" b="1" dirty="0" smtClean="0">
                <a:latin typeface="Times New Roman" panose="02020603050405020304" pitchFamily="18" charset="0"/>
                <a:ea typeface="Calibri" panose="020F0502020204030204" pitchFamily="34" charset="0"/>
              </a:rPr>
              <a:t>et al. </a:t>
            </a:r>
            <a:r>
              <a:rPr lang="en-US" sz="1400" b="1" dirty="0">
                <a:latin typeface="Times New Roman" panose="02020603050405020304" pitchFamily="18" charset="0"/>
                <a:ea typeface="Calibri" panose="020F0502020204030204" pitchFamily="34" charset="0"/>
              </a:rPr>
              <a:t>Multi-layered gradient (</a:t>
            </a:r>
            <a:r>
              <a:rPr lang="en-US" sz="1400" b="1" dirty="0" err="1">
                <a:latin typeface="Times New Roman" panose="02020603050405020304" pitchFamily="18" charset="0"/>
                <a:ea typeface="Calibri" panose="020F0502020204030204" pitchFamily="34" charset="0"/>
              </a:rPr>
              <a:t>Zr,Nb</a:t>
            </a:r>
            <a:r>
              <a:rPr lang="en-US" sz="1400" b="1" dirty="0">
                <a:latin typeface="Times New Roman" panose="02020603050405020304" pitchFamily="18" charset="0"/>
                <a:ea typeface="Calibri" panose="020F0502020204030204" pitchFamily="34" charset="0"/>
              </a:rPr>
              <a:t>)N coatings deposited by the vacuum-arc method. // Surface and Coatings Technology. – 2020. – V. 393. – P. </a:t>
            </a:r>
            <a:r>
              <a:rPr lang="en-US" sz="1400" b="1" dirty="0" smtClean="0">
                <a:latin typeface="Times New Roman" panose="02020603050405020304" pitchFamily="18" charset="0"/>
                <a:ea typeface="Calibri" panose="020F0502020204030204" pitchFamily="34" charset="0"/>
              </a:rPr>
              <a:t>125759. </a:t>
            </a:r>
            <a:r>
              <a:rPr lang="en-US" sz="1400" b="1" dirty="0">
                <a:solidFill>
                  <a:srgbClr val="FF0000"/>
                </a:solidFill>
                <a:latin typeface="Times New Roman" panose="02020603050405020304" pitchFamily="18" charset="0"/>
                <a:ea typeface="Calibri" panose="020F0502020204030204" pitchFamily="34" charset="0"/>
              </a:rPr>
              <a:t>IF </a:t>
            </a:r>
            <a:r>
              <a:rPr lang="ru-RU" sz="1400" b="1" dirty="0" smtClean="0">
                <a:solidFill>
                  <a:srgbClr val="FF0000"/>
                </a:solidFill>
                <a:latin typeface="Times New Roman" panose="02020603050405020304" pitchFamily="18" charset="0"/>
                <a:ea typeface="Calibri" panose="020F0502020204030204" pitchFamily="34" charset="0"/>
              </a:rPr>
              <a:t>4,158 </a:t>
            </a:r>
            <a:r>
              <a:rPr lang="ru-RU" sz="1400" b="1" dirty="0">
                <a:solidFill>
                  <a:srgbClr val="FF0000"/>
                </a:solidFill>
                <a:latin typeface="Times New Roman" panose="02020603050405020304" pitchFamily="18" charset="0"/>
                <a:ea typeface="Calibri" panose="020F0502020204030204" pitchFamily="34" charset="0"/>
              </a:rPr>
              <a:t>(</a:t>
            </a:r>
            <a:r>
              <a:rPr lang="en-US" sz="1400" b="1" dirty="0">
                <a:solidFill>
                  <a:srgbClr val="FF0000"/>
                </a:solidFill>
                <a:latin typeface="Times New Roman" panose="02020603050405020304" pitchFamily="18" charset="0"/>
                <a:ea typeface="Calibri" panose="020F0502020204030204" pitchFamily="34" charset="0"/>
              </a:rPr>
              <a:t>Q</a:t>
            </a:r>
            <a:r>
              <a:rPr lang="ru-RU" sz="1400" b="1" dirty="0">
                <a:solidFill>
                  <a:srgbClr val="FF0000"/>
                </a:solidFill>
                <a:latin typeface="Times New Roman" panose="02020603050405020304" pitchFamily="18" charset="0"/>
                <a:ea typeface="Calibri" panose="020F0502020204030204" pitchFamily="34" charset="0"/>
              </a:rPr>
              <a:t>1)</a:t>
            </a:r>
          </a:p>
          <a:p>
            <a:pPr algn="just"/>
            <a:r>
              <a:rPr lang="ru-RU" sz="1400" b="1" dirty="0">
                <a:latin typeface="Times New Roman" panose="02020603050405020304" pitchFamily="18" charset="0"/>
                <a:ea typeface="Calibri" panose="020F0502020204030204" pitchFamily="34" charset="0"/>
              </a:rPr>
              <a:t>5. О.В. Крысина, В.В. </a:t>
            </a:r>
            <a:r>
              <a:rPr lang="ru-RU" sz="1400" b="1" dirty="0" err="1">
                <a:latin typeface="Times New Roman" panose="02020603050405020304" pitchFamily="18" charset="0"/>
                <a:ea typeface="Calibri" panose="020F0502020204030204" pitchFamily="34" charset="0"/>
              </a:rPr>
              <a:t>Шугуров</a:t>
            </a:r>
            <a:r>
              <a:rPr lang="ru-RU" sz="1400" b="1" dirty="0">
                <a:latin typeface="Times New Roman" panose="02020603050405020304" pitchFamily="18" charset="0"/>
                <a:ea typeface="Calibri" panose="020F0502020204030204" pitchFamily="34" charset="0"/>
              </a:rPr>
              <a:t>, Н.А. </a:t>
            </a:r>
            <a:r>
              <a:rPr lang="ru-RU" sz="1400" b="1" dirty="0" smtClean="0">
                <a:latin typeface="Times New Roman" panose="02020603050405020304" pitchFamily="18" charset="0"/>
                <a:ea typeface="Calibri" panose="020F0502020204030204" pitchFamily="34" charset="0"/>
              </a:rPr>
              <a:t>Прокопенко</a:t>
            </a:r>
            <a:r>
              <a:rPr lang="en-US" sz="1400" b="1" dirty="0">
                <a:latin typeface="Times New Roman" panose="02020603050405020304" pitchFamily="18" charset="0"/>
                <a:ea typeface="Calibri" panose="020F0502020204030204" pitchFamily="34" charset="0"/>
              </a:rPr>
              <a:t> </a:t>
            </a:r>
            <a:r>
              <a:rPr lang="ru-RU" sz="1400" b="1" dirty="0" smtClean="0">
                <a:latin typeface="Times New Roman" panose="02020603050405020304" pitchFamily="18" charset="0"/>
                <a:ea typeface="Calibri" panose="020F0502020204030204" pitchFamily="34" charset="0"/>
              </a:rPr>
              <a:t>и др. </a:t>
            </a:r>
            <a:r>
              <a:rPr lang="ru-RU" sz="1400" b="1" dirty="0">
                <a:latin typeface="Times New Roman" panose="02020603050405020304" pitchFamily="18" charset="0"/>
                <a:ea typeface="Calibri" panose="020F0502020204030204" pitchFamily="34" charset="0"/>
              </a:rPr>
              <a:t>Формирование </a:t>
            </a:r>
            <a:r>
              <a:rPr lang="ru-RU" sz="1400" b="1" dirty="0" err="1">
                <a:latin typeface="Times New Roman" panose="02020603050405020304" pitchFamily="18" charset="0"/>
                <a:ea typeface="Calibri" panose="020F0502020204030204" pitchFamily="34" charset="0"/>
              </a:rPr>
              <a:t>ZrNbN</a:t>
            </a:r>
            <a:r>
              <a:rPr lang="ru-RU" sz="1400" b="1" dirty="0">
                <a:latin typeface="Times New Roman" panose="02020603050405020304" pitchFamily="18" charset="0"/>
                <a:ea typeface="Calibri" panose="020F0502020204030204" pitchFamily="34" charset="0"/>
              </a:rPr>
              <a:t> покрытий вакуумно-дуговым методом. // Известия высших учебных заведений. Физика. – 2019. – Т. 62. – №6. – С. 31-36. </a:t>
            </a:r>
            <a:r>
              <a:rPr lang="en-US" sz="1400" b="1" dirty="0">
                <a:solidFill>
                  <a:srgbClr val="FF0000"/>
                </a:solidFill>
                <a:latin typeface="Times New Roman" panose="02020603050405020304" pitchFamily="18" charset="0"/>
                <a:ea typeface="Calibri" panose="020F0502020204030204" pitchFamily="34" charset="0"/>
              </a:rPr>
              <a:t>IF</a:t>
            </a:r>
            <a:r>
              <a:rPr lang="ru-RU" sz="1400" b="1" dirty="0" smtClean="0">
                <a:solidFill>
                  <a:srgbClr val="FF0000"/>
                </a:solidFill>
                <a:latin typeface="Times New Roman" panose="02020603050405020304" pitchFamily="18" charset="0"/>
                <a:ea typeface="Calibri" panose="020F0502020204030204" pitchFamily="34" charset="0"/>
              </a:rPr>
              <a:t> </a:t>
            </a:r>
            <a:r>
              <a:rPr lang="ru-RU" sz="1400" b="1" dirty="0">
                <a:solidFill>
                  <a:srgbClr val="FF0000"/>
                </a:solidFill>
                <a:latin typeface="Times New Roman" panose="02020603050405020304" pitchFamily="18" charset="0"/>
                <a:ea typeface="Calibri" panose="020F0502020204030204" pitchFamily="34" charset="0"/>
              </a:rPr>
              <a:t>– 0,664 (Q3)</a:t>
            </a:r>
          </a:p>
          <a:p>
            <a:pPr algn="just"/>
            <a:r>
              <a:rPr lang="ru-RU" sz="1400" b="1" dirty="0">
                <a:latin typeface="Times New Roman" panose="02020603050405020304" pitchFamily="18" charset="0"/>
                <a:ea typeface="Calibri" panose="020F0502020204030204" pitchFamily="34" charset="0"/>
              </a:rPr>
              <a:t>6. О.В. Крысина, Ю.Ф. Иванов, Н.А. Прокопенко, </a:t>
            </a:r>
            <a:r>
              <a:rPr lang="ru-RU" sz="1400" b="1" dirty="0" smtClean="0">
                <a:latin typeface="Times New Roman" panose="02020603050405020304" pitchFamily="18" charset="0"/>
                <a:ea typeface="Calibri" panose="020F0502020204030204" pitchFamily="34" charset="0"/>
              </a:rPr>
              <a:t>и др. </a:t>
            </a:r>
            <a:r>
              <a:rPr lang="ru-RU" sz="1400" b="1" dirty="0">
                <a:latin typeface="Times New Roman" panose="02020603050405020304" pitchFamily="18" charset="0"/>
                <a:ea typeface="Calibri" panose="020F0502020204030204" pitchFamily="34" charset="0"/>
              </a:rPr>
              <a:t>Однослойные покрытия на основе молибдена и его нитридов, формируемые вакуумно-дуговым методом: синтез, свойства, структура. // Известия высших учебных заведений. Физика. – 2021. – Т. 64. –№2. – С. 107-114</a:t>
            </a:r>
            <a:r>
              <a:rPr lang="ru-RU" sz="1400" b="1" dirty="0" smtClean="0">
                <a:latin typeface="Times New Roman" panose="02020603050405020304" pitchFamily="18" charset="0"/>
                <a:ea typeface="Calibri" panose="020F0502020204030204" pitchFamily="34" charset="0"/>
              </a:rPr>
              <a:t>.</a:t>
            </a:r>
            <a:r>
              <a:rPr lang="en-US" sz="1400" b="1" dirty="0" smtClean="0">
                <a:latin typeface="Times New Roman" panose="02020603050405020304" pitchFamily="18" charset="0"/>
                <a:ea typeface="Calibri" panose="020F0502020204030204" pitchFamily="34" charset="0"/>
              </a:rPr>
              <a:t> </a:t>
            </a:r>
            <a:r>
              <a:rPr lang="en-US" sz="1400" b="1" dirty="0">
                <a:solidFill>
                  <a:srgbClr val="FF0000"/>
                </a:solidFill>
                <a:latin typeface="Times New Roman" panose="02020603050405020304" pitchFamily="18" charset="0"/>
                <a:ea typeface="Calibri" panose="020F0502020204030204" pitchFamily="34" charset="0"/>
              </a:rPr>
              <a:t>IF</a:t>
            </a:r>
            <a:r>
              <a:rPr lang="en-US" sz="1400" b="1" dirty="0" smtClean="0">
                <a:solidFill>
                  <a:srgbClr val="FF0000"/>
                </a:solidFill>
                <a:latin typeface="Times New Roman" panose="02020603050405020304" pitchFamily="18" charset="0"/>
                <a:ea typeface="Calibri" panose="020F0502020204030204" pitchFamily="34" charset="0"/>
              </a:rPr>
              <a:t> </a:t>
            </a:r>
            <a:r>
              <a:rPr lang="en-US" sz="1400" b="1" dirty="0">
                <a:solidFill>
                  <a:srgbClr val="FF0000"/>
                </a:solidFill>
                <a:latin typeface="Times New Roman" panose="02020603050405020304" pitchFamily="18" charset="0"/>
                <a:ea typeface="Calibri" panose="020F0502020204030204" pitchFamily="34" charset="0"/>
              </a:rPr>
              <a:t>– 0,664 (Q3)</a:t>
            </a:r>
            <a:endParaRPr lang="ru-RU" sz="1400" b="1" dirty="0">
              <a:solidFill>
                <a:srgbClr val="FF0000"/>
              </a:solidFill>
              <a:latin typeface="Times New Roman" panose="02020603050405020304" pitchFamily="18" charset="0"/>
              <a:ea typeface="Calibri" panose="020F0502020204030204" pitchFamily="34" charset="0"/>
            </a:endParaRPr>
          </a:p>
          <a:p>
            <a:pPr algn="just"/>
            <a:r>
              <a:rPr lang="en-US" sz="1400" b="1" dirty="0">
                <a:latin typeface="Times New Roman" panose="02020603050405020304" pitchFamily="18" charset="0"/>
                <a:ea typeface="Calibri" panose="020F0502020204030204" pitchFamily="34" charset="0"/>
              </a:rPr>
              <a:t>7. V.V. </a:t>
            </a:r>
            <a:r>
              <a:rPr lang="en-US" sz="1400" b="1" dirty="0" err="1">
                <a:latin typeface="Times New Roman" panose="02020603050405020304" pitchFamily="18" charset="0"/>
                <a:ea typeface="Calibri" panose="020F0502020204030204" pitchFamily="34" charset="0"/>
              </a:rPr>
              <a:t>Shugurov</a:t>
            </a:r>
            <a:r>
              <a:rPr lang="en-US" sz="1400" b="1" dirty="0">
                <a:latin typeface="Times New Roman" panose="02020603050405020304" pitchFamily="18" charset="0"/>
                <a:ea typeface="Calibri" panose="020F0502020204030204" pitchFamily="34" charset="0"/>
              </a:rPr>
              <a:t>, N.N. </a:t>
            </a:r>
            <a:r>
              <a:rPr lang="en-US" sz="1400" b="1" dirty="0" err="1">
                <a:latin typeface="Times New Roman" panose="02020603050405020304" pitchFamily="18" charset="0"/>
                <a:ea typeface="Calibri" panose="020F0502020204030204" pitchFamily="34" charset="0"/>
              </a:rPr>
              <a:t>Koval</a:t>
            </a:r>
            <a:r>
              <a:rPr lang="en-US" sz="1400" b="1" dirty="0">
                <a:latin typeface="Times New Roman" panose="02020603050405020304" pitchFamily="18" charset="0"/>
                <a:ea typeface="Calibri" panose="020F0502020204030204" pitchFamily="34" charset="0"/>
              </a:rPr>
              <a:t>, O.V. </a:t>
            </a:r>
            <a:r>
              <a:rPr lang="en-US" sz="1400" b="1" dirty="0" err="1">
                <a:latin typeface="Times New Roman" panose="02020603050405020304" pitchFamily="18" charset="0"/>
                <a:ea typeface="Calibri" panose="020F0502020204030204" pitchFamily="34" charset="0"/>
              </a:rPr>
              <a:t>Krysina</a:t>
            </a:r>
            <a:r>
              <a:rPr lang="en-US" sz="1400" b="1" dirty="0">
                <a:latin typeface="Times New Roman" panose="02020603050405020304" pitchFamily="18" charset="0"/>
                <a:ea typeface="Calibri" panose="020F0502020204030204" pitchFamily="34" charset="0"/>
              </a:rPr>
              <a:t>, N.A. </a:t>
            </a:r>
            <a:r>
              <a:rPr lang="en-US" sz="1400" b="1" dirty="0" err="1">
                <a:latin typeface="Times New Roman" panose="02020603050405020304" pitchFamily="18" charset="0"/>
                <a:ea typeface="Calibri" panose="020F0502020204030204" pitchFamily="34" charset="0"/>
              </a:rPr>
              <a:t>Prokopenko</a:t>
            </a:r>
            <a:r>
              <a:rPr lang="en-US" sz="1400" b="1" dirty="0">
                <a:latin typeface="Times New Roman" panose="02020603050405020304" pitchFamily="18" charset="0"/>
                <a:ea typeface="Calibri" panose="020F0502020204030204" pitchFamily="34" charset="0"/>
              </a:rPr>
              <a:t>. QUINTA equipment for ion-plasma modification of materials and products surface and vacuum arc plasma-assisted deposition of coatings. // Journal of Physics: Conference Series. – 2019. – V. 1393. – P. </a:t>
            </a:r>
            <a:r>
              <a:rPr lang="en-US" sz="1400" b="1" dirty="0" smtClean="0">
                <a:latin typeface="Times New Roman" panose="02020603050405020304" pitchFamily="18" charset="0"/>
                <a:ea typeface="Calibri" panose="020F0502020204030204" pitchFamily="34" charset="0"/>
              </a:rPr>
              <a:t>012131. </a:t>
            </a:r>
            <a:r>
              <a:rPr lang="en-US" sz="1400" b="1" dirty="0">
                <a:solidFill>
                  <a:srgbClr val="FF0000"/>
                </a:solidFill>
                <a:latin typeface="Times New Roman" panose="02020603050405020304" pitchFamily="18" charset="0"/>
                <a:ea typeface="Calibri" panose="020F0502020204030204" pitchFamily="34" charset="0"/>
              </a:rPr>
              <a:t>IF </a:t>
            </a:r>
            <a:r>
              <a:rPr lang="en-US" sz="1400" b="1" dirty="0" smtClean="0">
                <a:solidFill>
                  <a:srgbClr val="FF0000"/>
                </a:solidFill>
                <a:latin typeface="Times New Roman" panose="02020603050405020304" pitchFamily="18" charset="0"/>
                <a:ea typeface="Calibri" panose="020F0502020204030204" pitchFamily="34" charset="0"/>
              </a:rPr>
              <a:t>– </a:t>
            </a:r>
            <a:r>
              <a:rPr lang="ru-RU" sz="1400" b="1" dirty="0" smtClean="0">
                <a:solidFill>
                  <a:srgbClr val="FF0000"/>
                </a:solidFill>
                <a:latin typeface="Times New Roman" panose="02020603050405020304" pitchFamily="18" charset="0"/>
                <a:ea typeface="Calibri" panose="020F0502020204030204" pitchFamily="34" charset="0"/>
              </a:rPr>
              <a:t>0,21 </a:t>
            </a:r>
            <a:r>
              <a:rPr lang="ru-RU" sz="1400" b="1" dirty="0">
                <a:solidFill>
                  <a:srgbClr val="FF0000"/>
                </a:solidFill>
                <a:latin typeface="Times New Roman" panose="02020603050405020304" pitchFamily="18" charset="0"/>
                <a:ea typeface="Calibri" panose="020F0502020204030204" pitchFamily="34" charset="0"/>
              </a:rPr>
              <a:t>(Q4)</a:t>
            </a:r>
          </a:p>
          <a:p>
            <a:pPr algn="just"/>
            <a:r>
              <a:rPr lang="ru-RU" sz="1400" b="1" dirty="0">
                <a:latin typeface="Times New Roman" panose="02020603050405020304" pitchFamily="18" charset="0"/>
                <a:ea typeface="Calibri" panose="020F0502020204030204" pitchFamily="34" charset="0"/>
              </a:rPr>
              <a:t>8. О.В. Крысина, Ю.Ф. Иванов, Н.А. Прокопенко, В.В. </a:t>
            </a:r>
            <a:r>
              <a:rPr lang="ru-RU" sz="1400" b="1" dirty="0" err="1">
                <a:latin typeface="Times New Roman" panose="02020603050405020304" pitchFamily="18" charset="0"/>
                <a:ea typeface="Calibri" panose="020F0502020204030204" pitchFamily="34" charset="0"/>
              </a:rPr>
              <a:t>Шугуров</a:t>
            </a:r>
            <a:r>
              <a:rPr lang="ru-RU" sz="1400" b="1" dirty="0">
                <a:latin typeface="Times New Roman" panose="02020603050405020304" pitchFamily="18" charset="0"/>
                <a:ea typeface="Calibri" panose="020F0502020204030204" pitchFamily="34" charset="0"/>
              </a:rPr>
              <a:t>, О.С. Толкачев. ИОННО-ПЛАЗМЕННЫЕ ПОКРЫТИЯ НА ОСНОВЕ НИТРИДА ЦИРКОНИЯ: ДИЗАЙН, ПОЛУЧЕНИЕ, СТРУКТУРА, СОСТАВ, СВОЙСТВА. Глава 15, С 300-320. // Глава в монографии Структура и свойства твёрдых тел, подвергнутых высокоинтенсивному </a:t>
            </a:r>
            <a:r>
              <a:rPr lang="ru-RU" sz="1400" b="1" dirty="0" smtClean="0">
                <a:latin typeface="Times New Roman" panose="02020603050405020304" pitchFamily="18" charset="0"/>
                <a:ea typeface="Calibri" panose="020F0502020204030204" pitchFamily="34" charset="0"/>
              </a:rPr>
              <a:t>воздействию). </a:t>
            </a:r>
            <a:r>
              <a:rPr lang="ru-RU" sz="1400" b="1" dirty="0">
                <a:latin typeface="Times New Roman" panose="02020603050405020304" pitchFamily="18" charset="0"/>
                <a:ea typeface="Calibri" panose="020F0502020204030204" pitchFamily="34" charset="0"/>
              </a:rPr>
              <a:t>– Новокузнецк: «Полиграфист», 2020. – 337 с. </a:t>
            </a:r>
          </a:p>
        </p:txBody>
      </p:sp>
    </p:spTree>
    <p:extLst>
      <p:ext uri="{BB962C8B-B14F-4D97-AF65-F5344CB8AC3E}">
        <p14:creationId xmlns:p14="http://schemas.microsoft.com/office/powerpoint/2010/main" xmlns="" val="2570655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txBox="1">
            <a:spLocks/>
          </p:cNvSpPr>
          <p:nvPr/>
        </p:nvSpPr>
        <p:spPr>
          <a:xfrm>
            <a:off x="1295400" y="939110"/>
            <a:ext cx="7315201" cy="23876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000" b="1" dirty="0" smtClean="0">
                <a:ln w="12700">
                  <a:solidFill>
                    <a:schemeClr val="accent1"/>
                  </a:solidFill>
                  <a:prstDash val="solid"/>
                </a:ln>
                <a:solidFill>
                  <a:srgbClr val="00B0F0"/>
                </a:solidFill>
                <a:effectLst>
                  <a:outerShdw dist="38100" dir="2640000" algn="bl" rotWithShape="0">
                    <a:schemeClr val="accent1"/>
                  </a:outerShdw>
                </a:effectLst>
              </a:rPr>
              <a:t>СПАСИБО ЗА ВНИМАНИЕ !!!</a:t>
            </a:r>
            <a:endParaRPr lang="ru-RU" sz="4000" b="1" dirty="0">
              <a:ln w="12700">
                <a:solidFill>
                  <a:schemeClr val="accent1"/>
                </a:solidFill>
                <a:prstDash val="solid"/>
              </a:ln>
              <a:solidFill>
                <a:srgbClr val="00B0F0"/>
              </a:solidFill>
              <a:effectLst>
                <a:outerShdw dist="38100" dir="2640000" algn="bl" rotWithShape="0">
                  <a:schemeClr val="accent1"/>
                </a:outerShdw>
              </a:effectLst>
            </a:endParaRPr>
          </a:p>
        </p:txBody>
      </p:sp>
      <p:sp>
        <p:nvSpPr>
          <p:cNvPr id="14" name="Rectangle 168"/>
          <p:cNvSpPr>
            <a:spLocks noChangeArrowheads="1"/>
          </p:cNvSpPr>
          <p:nvPr/>
        </p:nvSpPr>
        <p:spPr bwMode="auto">
          <a:xfrm>
            <a:off x="4257675" y="49213"/>
            <a:ext cx="4275138" cy="73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ru-RU" altLang="ru-RU" sz="1400" b="1" dirty="0"/>
              <a:t>Институт сильноточной электроники СО РАН</a:t>
            </a:r>
            <a:r>
              <a:rPr lang="es-UY" altLang="ru-RU" sz="1400" b="1" dirty="0"/>
              <a:t>,</a:t>
            </a:r>
            <a:endParaRPr lang="ru-RU" altLang="ru-RU" sz="1400" b="1" dirty="0"/>
          </a:p>
          <a:p>
            <a:pPr algn="r" eaLnBrk="1" hangingPunct="1"/>
            <a:r>
              <a:rPr lang="ru-RU" altLang="ru-RU" sz="1400" b="1" dirty="0"/>
              <a:t>Томск</a:t>
            </a:r>
            <a:r>
              <a:rPr lang="es-UY" altLang="ru-RU" sz="1400" b="1" dirty="0"/>
              <a:t>, </a:t>
            </a:r>
            <a:r>
              <a:rPr lang="ru-RU" altLang="ru-RU" sz="1400" b="1" dirty="0"/>
              <a:t>Россия</a:t>
            </a:r>
            <a:endParaRPr lang="es-UY" altLang="ru-RU" sz="1400" b="1" dirty="0"/>
          </a:p>
          <a:p>
            <a:pPr algn="r" eaLnBrk="1" hangingPunct="1"/>
            <a:endParaRPr lang="ru-RU" altLang="ru-RU" sz="1400" b="1" dirty="0"/>
          </a:p>
        </p:txBody>
      </p:sp>
      <p:graphicFrame>
        <p:nvGraphicFramePr>
          <p:cNvPr id="15" name="Object 138"/>
          <p:cNvGraphicFramePr>
            <a:graphicFrameLocks noChangeAspect="1"/>
          </p:cNvGraphicFramePr>
          <p:nvPr>
            <p:extLst/>
          </p:nvPr>
        </p:nvGraphicFramePr>
        <p:xfrm>
          <a:off x="8610601" y="49213"/>
          <a:ext cx="460375" cy="835025"/>
        </p:xfrm>
        <a:graphic>
          <a:graphicData uri="http://schemas.openxmlformats.org/presentationml/2006/ole">
            <p:oleObj spid="_x0000_s2142" name="CorelDRAW" r:id="rId3" imgW="1279080" imgH="2394000" progId="">
              <p:embed/>
            </p:oleObj>
          </a:graphicData>
        </a:graphic>
      </p:graphicFrame>
      <p:sp>
        <p:nvSpPr>
          <p:cNvPr id="19" name="Rectangle 171"/>
          <p:cNvSpPr>
            <a:spLocks noChangeArrowheads="1"/>
          </p:cNvSpPr>
          <p:nvPr/>
        </p:nvSpPr>
        <p:spPr bwMode="auto">
          <a:xfrm>
            <a:off x="3426912" y="5769182"/>
            <a:ext cx="535463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UY" altLang="ru-RU" dirty="0" smtClean="0">
                <a:solidFill>
                  <a:srgbClr val="0000FF"/>
                </a:solidFill>
                <a:hlinkClick r:id="rId4"/>
              </a:rPr>
              <a:t>krysina@</a:t>
            </a:r>
            <a:r>
              <a:rPr lang="en-US" altLang="ru-RU" dirty="0" err="1" smtClean="0">
                <a:solidFill>
                  <a:srgbClr val="0000FF"/>
                </a:solidFill>
                <a:hlinkClick r:id="rId4"/>
              </a:rPr>
              <a:t>opee.hcei.tsc</a:t>
            </a:r>
            <a:r>
              <a:rPr lang="en-US" altLang="ru-RU" dirty="0" smtClean="0">
                <a:solidFill>
                  <a:srgbClr val="0000FF"/>
                </a:solidFill>
                <a:hlinkClick r:id="rId4"/>
              </a:rPr>
              <a:t>.</a:t>
            </a:r>
            <a:r>
              <a:rPr lang="es-UY" altLang="ru-RU" dirty="0" smtClean="0">
                <a:solidFill>
                  <a:srgbClr val="0000FF"/>
                </a:solidFill>
                <a:hlinkClick r:id="rId4"/>
              </a:rPr>
              <a:t>ru</a:t>
            </a:r>
            <a:endParaRPr lang="ru-RU" altLang="ru-RU" dirty="0">
              <a:solidFill>
                <a:srgbClr val="0000FF"/>
              </a:solidFill>
            </a:endParaRPr>
          </a:p>
        </p:txBody>
      </p:sp>
    </p:spTree>
    <p:extLst>
      <p:ext uri="{BB962C8B-B14F-4D97-AF65-F5344CB8AC3E}">
        <p14:creationId xmlns:p14="http://schemas.microsoft.com/office/powerpoint/2010/main" xmlns="" val="1053343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7381" y="2247988"/>
            <a:ext cx="7934037" cy="3416320"/>
          </a:xfrm>
          <a:prstGeom prst="rect">
            <a:avLst/>
          </a:prstGeom>
        </p:spPr>
        <p:txBody>
          <a:bodyPr wrap="square">
            <a:spAutoFit/>
          </a:bodyPr>
          <a:lstStyle/>
          <a:p>
            <a:pPr algn="ctr">
              <a:lnSpc>
                <a:spcPct val="150000"/>
              </a:lnSpc>
            </a:pPr>
            <a:r>
              <a:rPr lang="en-US" b="1" dirty="0">
                <a:solidFill>
                  <a:srgbClr val="000000"/>
                </a:solidFill>
                <a:latin typeface="PTSans"/>
              </a:rPr>
              <a:t>Dear friends and colleagues!</a:t>
            </a:r>
          </a:p>
          <a:p>
            <a:pPr algn="just">
              <a:lnSpc>
                <a:spcPct val="150000"/>
              </a:lnSpc>
            </a:pPr>
            <a:r>
              <a:rPr lang="en-US" b="1" dirty="0" smtClean="0">
                <a:solidFill>
                  <a:srgbClr val="000000"/>
                </a:solidFill>
                <a:latin typeface="PTSans"/>
              </a:rPr>
              <a:t>     We </a:t>
            </a:r>
            <a:r>
              <a:rPr lang="en-US" b="1" dirty="0">
                <a:solidFill>
                  <a:srgbClr val="000000"/>
                </a:solidFill>
                <a:latin typeface="PTSans"/>
              </a:rPr>
              <a:t>are glad to announce the start of registration for the </a:t>
            </a:r>
            <a:r>
              <a:rPr lang="en-US" b="1" dirty="0">
                <a:solidFill>
                  <a:srgbClr val="0000FF"/>
                </a:solidFill>
                <a:latin typeface="PTSans"/>
              </a:rPr>
              <a:t>8</a:t>
            </a:r>
            <a:r>
              <a:rPr lang="en-US" b="1" baseline="30000" dirty="0">
                <a:solidFill>
                  <a:srgbClr val="0000FF"/>
                </a:solidFill>
                <a:latin typeface="PTSans"/>
              </a:rPr>
              <a:t>th</a:t>
            </a:r>
            <a:r>
              <a:rPr lang="en-US" b="1" dirty="0">
                <a:solidFill>
                  <a:srgbClr val="0000FF"/>
                </a:solidFill>
                <a:latin typeface="PTSans"/>
              </a:rPr>
              <a:t> International Congress on Energy Fluxes and Radiation Effects (EFRE) </a:t>
            </a:r>
            <a:r>
              <a:rPr lang="en-US" b="1" dirty="0">
                <a:solidFill>
                  <a:srgbClr val="000000"/>
                </a:solidFill>
                <a:latin typeface="PTSans"/>
              </a:rPr>
              <a:t>to be held in </a:t>
            </a:r>
            <a:r>
              <a:rPr lang="en-US" b="1" dirty="0">
                <a:solidFill>
                  <a:srgbClr val="0000FF"/>
                </a:solidFill>
                <a:latin typeface="PTSans"/>
              </a:rPr>
              <a:t>October 2–8, 2022, in Tomsk</a:t>
            </a:r>
            <a:r>
              <a:rPr lang="en-US" b="1" dirty="0">
                <a:solidFill>
                  <a:srgbClr val="000000"/>
                </a:solidFill>
                <a:latin typeface="PTSans"/>
              </a:rPr>
              <a:t>, Russia.</a:t>
            </a:r>
          </a:p>
          <a:p>
            <a:pPr algn="just">
              <a:lnSpc>
                <a:spcPct val="150000"/>
              </a:lnSpc>
            </a:pPr>
            <a:r>
              <a:rPr lang="en-US" b="1" dirty="0" smtClean="0">
                <a:solidFill>
                  <a:srgbClr val="000000"/>
                </a:solidFill>
                <a:latin typeface="PTSans"/>
              </a:rPr>
              <a:t>     We </a:t>
            </a:r>
            <a:r>
              <a:rPr lang="en-US" b="1" dirty="0">
                <a:solidFill>
                  <a:srgbClr val="000000"/>
                </a:solidFill>
                <a:latin typeface="PTSans"/>
              </a:rPr>
              <a:t>hope that the epidemiological situation in the world will get much better and our meeting will have its usual face to face format. Anyway, we’ll do our best to provide fruitful communication at the Congress.</a:t>
            </a:r>
            <a:endParaRPr lang="en-US" b="1" i="0" dirty="0">
              <a:solidFill>
                <a:srgbClr val="000000"/>
              </a:solidFill>
              <a:effectLst/>
              <a:latin typeface="PTSans"/>
            </a:endParaRPr>
          </a:p>
        </p:txBody>
      </p:sp>
      <p:sp>
        <p:nvSpPr>
          <p:cNvPr id="5" name="Прямоугольник 4"/>
          <p:cNvSpPr/>
          <p:nvPr/>
        </p:nvSpPr>
        <p:spPr>
          <a:xfrm>
            <a:off x="2553855" y="5859606"/>
            <a:ext cx="4572000" cy="477054"/>
          </a:xfrm>
          <a:prstGeom prst="rect">
            <a:avLst/>
          </a:prstGeom>
        </p:spPr>
        <p:txBody>
          <a:bodyPr>
            <a:spAutoFit/>
          </a:bodyPr>
          <a:lstStyle/>
          <a:p>
            <a:r>
              <a:rPr lang="ru-RU" sz="2500" b="1" dirty="0">
                <a:solidFill>
                  <a:srgbClr val="FF0000"/>
                </a:solidFill>
              </a:rPr>
              <a:t>https://</a:t>
            </a:r>
            <a:r>
              <a:rPr lang="ru-RU" sz="2500" b="1" dirty="0" smtClean="0">
                <a:solidFill>
                  <a:srgbClr val="FF0000"/>
                </a:solidFill>
              </a:rPr>
              <a:t>efre2022.hcei.tsc.ru</a:t>
            </a:r>
            <a:endParaRPr lang="ru-RU" sz="2500" b="1" dirty="0">
              <a:solidFill>
                <a:srgbClr val="FF0000"/>
              </a:solidFill>
            </a:endParaRPr>
          </a:p>
        </p:txBody>
      </p:sp>
      <p:pic>
        <p:nvPicPr>
          <p:cNvPr id="6" name="Рисунок 5"/>
          <p:cNvPicPr>
            <a:picLocks noChangeAspect="1"/>
          </p:cNvPicPr>
          <p:nvPr/>
        </p:nvPicPr>
        <p:blipFill rotWithShape="1">
          <a:blip r:embed="rId2" cstate="email"/>
          <a:srcRect/>
          <a:stretch/>
        </p:blipFill>
        <p:spPr>
          <a:xfrm>
            <a:off x="1403926" y="0"/>
            <a:ext cx="6414655" cy="2052690"/>
          </a:xfrm>
          <a:prstGeom prst="rect">
            <a:avLst/>
          </a:prstGeom>
        </p:spPr>
      </p:pic>
    </p:spTree>
    <p:extLst>
      <p:ext uri="{BB962C8B-B14F-4D97-AF65-F5344CB8AC3E}">
        <p14:creationId xmlns:p14="http://schemas.microsoft.com/office/powerpoint/2010/main" xmlns="" val="106636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6582" y="282364"/>
            <a:ext cx="6589199" cy="1280890"/>
          </a:xfrm>
        </p:spPr>
        <p:txBody>
          <a:bodyPr>
            <a:noAutofit/>
          </a:bodyPr>
          <a:lstStyle/>
          <a:p>
            <a:r>
              <a:rPr lang="ru-RU" sz="3000" b="1" dirty="0" smtClean="0"/>
              <a:t>Преимущества многослойных и градиентных покрытий по сравнению с однослойными</a:t>
            </a:r>
            <a:endParaRPr lang="ru-RU" sz="3000" b="1" dirty="0"/>
          </a:p>
        </p:txBody>
      </p:sp>
      <p:sp>
        <p:nvSpPr>
          <p:cNvPr id="3" name="Объект 2"/>
          <p:cNvSpPr>
            <a:spLocks noGrp="1"/>
          </p:cNvSpPr>
          <p:nvPr>
            <p:ph idx="1"/>
          </p:nvPr>
        </p:nvSpPr>
        <p:spPr>
          <a:xfrm>
            <a:off x="1563724" y="2216728"/>
            <a:ext cx="6591985" cy="3777622"/>
          </a:xfrm>
        </p:spPr>
        <p:txBody>
          <a:bodyPr>
            <a:normAutofit/>
          </a:bodyPr>
          <a:lstStyle/>
          <a:p>
            <a:r>
              <a:rPr lang="ru-RU" sz="2200" b="1" dirty="0">
                <a:solidFill>
                  <a:srgbClr val="002060"/>
                </a:solidFill>
              </a:rPr>
              <a:t>Низкие остаточные </a:t>
            </a:r>
            <a:r>
              <a:rPr lang="ru-RU" sz="2200" b="1" dirty="0" smtClean="0">
                <a:solidFill>
                  <a:srgbClr val="002060"/>
                </a:solidFill>
              </a:rPr>
              <a:t>напряжения</a:t>
            </a:r>
          </a:p>
          <a:p>
            <a:r>
              <a:rPr lang="ru-RU" sz="2200" b="1" dirty="0" smtClean="0">
                <a:solidFill>
                  <a:srgbClr val="002060"/>
                </a:solidFill>
              </a:rPr>
              <a:t>Мелкодисперсная структура</a:t>
            </a:r>
          </a:p>
          <a:p>
            <a:pPr marL="0" indent="0">
              <a:buNone/>
            </a:pPr>
            <a:endParaRPr lang="ru-RU" sz="2200" b="1" dirty="0">
              <a:solidFill>
                <a:srgbClr val="002060"/>
              </a:solidFill>
            </a:endParaRPr>
          </a:p>
          <a:p>
            <a:r>
              <a:rPr lang="ru-RU" sz="2200" b="1" dirty="0" smtClean="0">
                <a:solidFill>
                  <a:srgbClr val="002060"/>
                </a:solidFill>
              </a:rPr>
              <a:t>Высокая твердость</a:t>
            </a:r>
          </a:p>
          <a:p>
            <a:r>
              <a:rPr lang="ru-RU" sz="2200" b="1" dirty="0" smtClean="0">
                <a:solidFill>
                  <a:srgbClr val="002060"/>
                </a:solidFill>
              </a:rPr>
              <a:t>Высокая износостойкость</a:t>
            </a:r>
          </a:p>
          <a:p>
            <a:r>
              <a:rPr lang="ru-RU" sz="2200" b="1" dirty="0" smtClean="0">
                <a:solidFill>
                  <a:srgbClr val="002060"/>
                </a:solidFill>
              </a:rPr>
              <a:t>Высокая адгезия</a:t>
            </a:r>
          </a:p>
        </p:txBody>
      </p:sp>
      <p:sp>
        <p:nvSpPr>
          <p:cNvPr id="4" name="Стрелка вниз 3"/>
          <p:cNvSpPr/>
          <p:nvPr/>
        </p:nvSpPr>
        <p:spPr>
          <a:xfrm>
            <a:off x="3500581" y="3168072"/>
            <a:ext cx="286327" cy="44334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517858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804770" y="4921869"/>
            <a:ext cx="240051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dirty="0" smtClean="0">
                <a:solidFill>
                  <a:srgbClr val="6600CC"/>
                </a:solidFill>
              </a:rPr>
              <a:t>Оптическое изображение </a:t>
            </a:r>
          </a:p>
          <a:p>
            <a:pPr algn="ctr"/>
            <a:r>
              <a:rPr lang="ru-RU" altLang="ru-RU" b="1" dirty="0" smtClean="0">
                <a:solidFill>
                  <a:srgbClr val="6600CC"/>
                </a:solidFill>
              </a:rPr>
              <a:t>сферического шлифа</a:t>
            </a:r>
            <a:r>
              <a:rPr lang="en-US" altLang="ru-RU" b="1" dirty="0" smtClean="0">
                <a:solidFill>
                  <a:srgbClr val="6600CC"/>
                </a:solidFill>
              </a:rPr>
              <a:t> </a:t>
            </a:r>
            <a:endParaRPr lang="ru-RU" altLang="ru-RU" b="1" dirty="0" smtClean="0">
              <a:solidFill>
                <a:srgbClr val="6600CC"/>
              </a:solidFill>
            </a:endParaRPr>
          </a:p>
          <a:p>
            <a:pPr algn="ctr"/>
            <a:r>
              <a:rPr lang="en-US" altLang="ru-RU" b="1" dirty="0" err="1" smtClean="0">
                <a:solidFill>
                  <a:srgbClr val="6600CC"/>
                </a:solidFill>
              </a:rPr>
              <a:t>Ti</a:t>
            </a:r>
            <a:r>
              <a:rPr lang="en-US" altLang="ru-RU" b="1" dirty="0" smtClean="0">
                <a:solidFill>
                  <a:srgbClr val="6600CC"/>
                </a:solidFill>
              </a:rPr>
              <a:t>/</a:t>
            </a:r>
            <a:r>
              <a:rPr lang="en-US" altLang="ru-RU" b="1" dirty="0" err="1" smtClean="0">
                <a:solidFill>
                  <a:srgbClr val="6600CC"/>
                </a:solidFill>
              </a:rPr>
              <a:t>TiN</a:t>
            </a:r>
            <a:r>
              <a:rPr lang="en-US" altLang="ru-RU" b="1" dirty="0" smtClean="0">
                <a:solidFill>
                  <a:srgbClr val="6600CC"/>
                </a:solidFill>
              </a:rPr>
              <a:t>-</a:t>
            </a:r>
            <a:r>
              <a:rPr lang="ru-RU" altLang="ru-RU" b="1" dirty="0" smtClean="0">
                <a:solidFill>
                  <a:srgbClr val="6600CC"/>
                </a:solidFill>
              </a:rPr>
              <a:t>покрытия</a:t>
            </a:r>
            <a:endParaRPr lang="ru-RU" altLang="ru-RU" b="1" dirty="0">
              <a:solidFill>
                <a:srgbClr val="6600CC"/>
              </a:solidFill>
            </a:endParaRPr>
          </a:p>
        </p:txBody>
      </p:sp>
      <p:sp>
        <p:nvSpPr>
          <p:cNvPr id="8" name="TextBox 7"/>
          <p:cNvSpPr txBox="1">
            <a:spLocks noChangeArrowheads="1"/>
          </p:cNvSpPr>
          <p:nvPr/>
        </p:nvSpPr>
        <p:spPr bwMode="auto">
          <a:xfrm>
            <a:off x="3092537" y="2823195"/>
            <a:ext cx="167592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dirty="0" smtClean="0">
                <a:solidFill>
                  <a:srgbClr val="6600CC"/>
                </a:solidFill>
              </a:rPr>
              <a:t>РЭМ-изображение </a:t>
            </a:r>
          </a:p>
          <a:p>
            <a:pPr algn="ctr"/>
            <a:r>
              <a:rPr lang="ru-RU" altLang="ru-RU" b="1" dirty="0" smtClean="0">
                <a:solidFill>
                  <a:srgbClr val="6600CC"/>
                </a:solidFill>
              </a:rPr>
              <a:t>скола </a:t>
            </a:r>
            <a:r>
              <a:rPr lang="en-US" altLang="ru-RU" b="1" dirty="0" err="1" smtClean="0">
                <a:solidFill>
                  <a:srgbClr val="6600CC"/>
                </a:solidFill>
              </a:rPr>
              <a:t>Ti</a:t>
            </a:r>
            <a:r>
              <a:rPr lang="en-US" altLang="ru-RU" b="1" dirty="0" smtClean="0">
                <a:solidFill>
                  <a:srgbClr val="6600CC"/>
                </a:solidFill>
              </a:rPr>
              <a:t>/</a:t>
            </a:r>
            <a:r>
              <a:rPr lang="en-US" altLang="ru-RU" b="1" dirty="0" err="1" smtClean="0">
                <a:solidFill>
                  <a:srgbClr val="6600CC"/>
                </a:solidFill>
              </a:rPr>
              <a:t>TiN</a:t>
            </a:r>
            <a:r>
              <a:rPr lang="ru-RU" altLang="ru-RU" b="1" dirty="0" smtClean="0">
                <a:solidFill>
                  <a:srgbClr val="6600CC"/>
                </a:solidFill>
              </a:rPr>
              <a:t>-покрытия</a:t>
            </a:r>
            <a:r>
              <a:rPr lang="en-US" altLang="ru-RU" b="1" dirty="0" smtClean="0">
                <a:solidFill>
                  <a:srgbClr val="6600CC"/>
                </a:solidFill>
              </a:rPr>
              <a:t> </a:t>
            </a:r>
          </a:p>
        </p:txBody>
      </p:sp>
      <p:pic>
        <p:nvPicPr>
          <p:cNvPr id="10" name="Рисунок 3"/>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5386" y="4672890"/>
            <a:ext cx="2888594" cy="216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Группа 7"/>
          <p:cNvGrpSpPr>
            <a:grpSpLocks/>
          </p:cNvGrpSpPr>
          <p:nvPr/>
        </p:nvGrpSpPr>
        <p:grpSpPr bwMode="auto">
          <a:xfrm>
            <a:off x="125862" y="615227"/>
            <a:ext cx="2622695" cy="1833419"/>
            <a:chOff x="1190625" y="1263720"/>
            <a:chExt cx="3324225" cy="2662288"/>
          </a:xfrm>
        </p:grpSpPr>
        <p:pic>
          <p:nvPicPr>
            <p:cNvPr id="13" name="Picture 4" descr="fig026 - nanostructures [Converted]"/>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190625" y="1285875"/>
              <a:ext cx="3324225" cy="2640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9"/>
            <p:cNvSpPr txBox="1">
              <a:spLocks noChangeArrowheads="1"/>
            </p:cNvSpPr>
            <p:nvPr/>
          </p:nvSpPr>
          <p:spPr bwMode="auto">
            <a:xfrm>
              <a:off x="3867150" y="2717882"/>
              <a:ext cx="416503" cy="50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1400"/>
                <a:t>1</a:t>
              </a:r>
              <a:endParaRPr lang="ru-RU" altLang="ru-RU" sz="1400"/>
            </a:p>
          </p:txBody>
        </p:sp>
        <p:sp>
          <p:nvSpPr>
            <p:cNvPr id="15" name="TextBox 10"/>
            <p:cNvSpPr txBox="1">
              <a:spLocks noChangeArrowheads="1"/>
            </p:cNvSpPr>
            <p:nvPr/>
          </p:nvSpPr>
          <p:spPr bwMode="auto">
            <a:xfrm>
              <a:off x="3863098" y="1545302"/>
              <a:ext cx="416503" cy="50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1400"/>
                <a:t>1</a:t>
              </a:r>
              <a:endParaRPr lang="ru-RU" altLang="ru-RU" sz="1400"/>
            </a:p>
          </p:txBody>
        </p:sp>
        <p:sp>
          <p:nvSpPr>
            <p:cNvPr id="16" name="TextBox 11"/>
            <p:cNvSpPr txBox="1">
              <a:spLocks noChangeArrowheads="1"/>
            </p:cNvSpPr>
            <p:nvPr/>
          </p:nvSpPr>
          <p:spPr bwMode="auto">
            <a:xfrm>
              <a:off x="3863098" y="2146553"/>
              <a:ext cx="416503" cy="50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1400"/>
                <a:t>1</a:t>
              </a:r>
              <a:endParaRPr lang="ru-RU" altLang="ru-RU" sz="1400"/>
            </a:p>
          </p:txBody>
        </p:sp>
        <p:sp>
          <p:nvSpPr>
            <p:cNvPr id="17" name="TextBox 12"/>
            <p:cNvSpPr txBox="1">
              <a:spLocks noChangeArrowheads="1"/>
            </p:cNvSpPr>
            <p:nvPr/>
          </p:nvSpPr>
          <p:spPr bwMode="auto">
            <a:xfrm>
              <a:off x="3367797" y="1263720"/>
              <a:ext cx="416503" cy="50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1400" dirty="0"/>
                <a:t>2</a:t>
              </a:r>
              <a:endParaRPr lang="ru-RU" altLang="ru-RU" sz="1400" dirty="0"/>
            </a:p>
          </p:txBody>
        </p:sp>
        <p:sp>
          <p:nvSpPr>
            <p:cNvPr id="18" name="TextBox 13"/>
            <p:cNvSpPr txBox="1">
              <a:spLocks noChangeArrowheads="1"/>
            </p:cNvSpPr>
            <p:nvPr/>
          </p:nvSpPr>
          <p:spPr bwMode="auto">
            <a:xfrm>
              <a:off x="3367797" y="1863085"/>
              <a:ext cx="416503" cy="50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1400"/>
                <a:t>2</a:t>
              </a:r>
              <a:endParaRPr lang="ru-RU" altLang="ru-RU" sz="1400"/>
            </a:p>
          </p:txBody>
        </p:sp>
        <p:sp>
          <p:nvSpPr>
            <p:cNvPr id="19" name="TextBox 14"/>
            <p:cNvSpPr txBox="1">
              <a:spLocks noChangeArrowheads="1"/>
            </p:cNvSpPr>
            <p:nvPr/>
          </p:nvSpPr>
          <p:spPr bwMode="auto">
            <a:xfrm>
              <a:off x="3397792" y="2439765"/>
              <a:ext cx="416503" cy="506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sz="1400"/>
                <a:t>2</a:t>
              </a:r>
              <a:endParaRPr lang="ru-RU" altLang="ru-RU" sz="1400"/>
            </a:p>
          </p:txBody>
        </p:sp>
        <p:cxnSp>
          <p:nvCxnSpPr>
            <p:cNvPr id="20" name="Прямая соединительная линия 19"/>
            <p:cNvCxnSpPr/>
            <p:nvPr/>
          </p:nvCxnSpPr>
          <p:spPr>
            <a:xfrm>
              <a:off x="1562100" y="1323977"/>
              <a:ext cx="2268538" cy="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1" name="TextBox 17"/>
          <p:cNvSpPr txBox="1">
            <a:spLocks noChangeArrowheads="1"/>
          </p:cNvSpPr>
          <p:nvPr/>
        </p:nvSpPr>
        <p:spPr bwMode="auto">
          <a:xfrm>
            <a:off x="2625123" y="716676"/>
            <a:ext cx="3027367"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ru-RU" b="1" dirty="0">
                <a:solidFill>
                  <a:srgbClr val="6600CC"/>
                </a:solidFill>
              </a:rPr>
              <a:t>Me</a:t>
            </a:r>
            <a:r>
              <a:rPr lang="en-US" altLang="ru-RU" b="1" dirty="0"/>
              <a:t> = </a:t>
            </a:r>
            <a:r>
              <a:rPr lang="en-US" altLang="ru-RU" b="1" dirty="0" err="1"/>
              <a:t>Ti</a:t>
            </a:r>
            <a:r>
              <a:rPr lang="en-US" altLang="ru-RU" b="1" dirty="0"/>
              <a:t>, </a:t>
            </a:r>
            <a:r>
              <a:rPr lang="en-US" altLang="ru-RU" b="1" dirty="0" err="1"/>
              <a:t>Zr</a:t>
            </a:r>
            <a:r>
              <a:rPr lang="en-US" altLang="ru-RU" b="1" dirty="0"/>
              <a:t>, Ta, </a:t>
            </a:r>
            <a:endParaRPr lang="en-US" altLang="ru-RU" b="1" dirty="0" smtClean="0"/>
          </a:p>
          <a:p>
            <a:r>
              <a:rPr lang="en-US" altLang="ru-RU" b="1" dirty="0" smtClean="0"/>
              <a:t>Cr</a:t>
            </a:r>
            <a:r>
              <a:rPr lang="en-US" altLang="ru-RU" b="1" dirty="0"/>
              <a:t>, </a:t>
            </a:r>
            <a:r>
              <a:rPr lang="en-US" altLang="ru-RU" b="1" dirty="0" smtClean="0"/>
              <a:t>Mo</a:t>
            </a:r>
            <a:r>
              <a:rPr lang="ru-RU" altLang="ru-RU" b="1" dirty="0"/>
              <a:t>, </a:t>
            </a:r>
            <a:r>
              <a:rPr lang="en-US" altLang="ru-RU" b="1" dirty="0" smtClean="0"/>
              <a:t>Al, </a:t>
            </a:r>
            <a:r>
              <a:rPr lang="ru-RU" altLang="ru-RU" b="1" dirty="0" smtClean="0"/>
              <a:t>и др.</a:t>
            </a:r>
            <a:endParaRPr lang="ru-RU" altLang="ru-RU" b="1" dirty="0"/>
          </a:p>
          <a:p>
            <a:endParaRPr lang="ru-RU" altLang="ru-RU" b="1" dirty="0"/>
          </a:p>
          <a:p>
            <a:r>
              <a:rPr lang="ru-RU" altLang="ru-RU" b="1" dirty="0"/>
              <a:t>1 </a:t>
            </a:r>
            <a:r>
              <a:rPr lang="ru-RU" altLang="ru-RU" b="1" dirty="0" smtClean="0"/>
              <a:t>– металлический слой;</a:t>
            </a:r>
            <a:endParaRPr lang="ru-RU" altLang="ru-RU" b="1" dirty="0"/>
          </a:p>
          <a:p>
            <a:r>
              <a:rPr lang="ru-RU" altLang="ru-RU" b="1" dirty="0"/>
              <a:t>2 </a:t>
            </a:r>
            <a:r>
              <a:rPr lang="ru-RU" altLang="ru-RU" b="1" dirty="0" smtClean="0"/>
              <a:t>– нитридный слой.</a:t>
            </a:r>
            <a:endParaRPr lang="ru-RU" altLang="ru-RU" b="1" dirty="0"/>
          </a:p>
        </p:txBody>
      </p:sp>
      <p:pic>
        <p:nvPicPr>
          <p:cNvPr id="24" name="Рисунок 6"/>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649534" y="3423359"/>
            <a:ext cx="3000375" cy="195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 name="Группа 7"/>
          <p:cNvGrpSpPr>
            <a:grpSpLocks/>
          </p:cNvGrpSpPr>
          <p:nvPr/>
        </p:nvGrpSpPr>
        <p:grpSpPr bwMode="auto">
          <a:xfrm>
            <a:off x="5649534" y="582881"/>
            <a:ext cx="3543306" cy="2793778"/>
            <a:chOff x="2047338" y="847180"/>
            <a:chExt cx="3543156" cy="2795126"/>
          </a:xfrm>
        </p:grpSpPr>
        <p:grpSp>
          <p:nvGrpSpPr>
            <p:cNvPr id="26" name="Группа 8"/>
            <p:cNvGrpSpPr>
              <a:grpSpLocks/>
            </p:cNvGrpSpPr>
            <p:nvPr/>
          </p:nvGrpSpPr>
          <p:grpSpPr bwMode="auto">
            <a:xfrm>
              <a:off x="2047338" y="1114048"/>
              <a:ext cx="3000248" cy="2248984"/>
              <a:chOff x="1819275" y="1371223"/>
              <a:chExt cx="3000248" cy="2248984"/>
            </a:xfrm>
          </p:grpSpPr>
          <p:sp>
            <p:nvSpPr>
              <p:cNvPr id="29" name="Прямоугольник 28"/>
              <p:cNvSpPr/>
              <p:nvPr/>
            </p:nvSpPr>
            <p:spPr>
              <a:xfrm>
                <a:off x="1819275" y="1371223"/>
                <a:ext cx="3000248" cy="2248984"/>
              </a:xfrm>
              <a:prstGeom prst="rect">
                <a:avLst/>
              </a:prstGeom>
              <a:gradFill flip="none" rotWithShape="1">
                <a:gsLst>
                  <a:gs pos="25000">
                    <a:schemeClr val="bg1"/>
                  </a:gs>
                  <a:gs pos="100000">
                    <a:srgbClr val="0000FF"/>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30" name="Прямая соединительная линия 29"/>
              <p:cNvCxnSpPr/>
              <p:nvPr/>
            </p:nvCxnSpPr>
            <p:spPr>
              <a:xfrm>
                <a:off x="1819275" y="3200904"/>
                <a:ext cx="300024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13"/>
              <p:cNvSpPr txBox="1">
                <a:spLocks noChangeArrowheads="1"/>
              </p:cNvSpPr>
              <p:nvPr/>
            </p:nvSpPr>
            <p:spPr bwMode="auto">
              <a:xfrm>
                <a:off x="2630525" y="3200400"/>
                <a:ext cx="1333963" cy="400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2000" dirty="0" smtClean="0"/>
                  <a:t>подложка</a:t>
                </a:r>
                <a:endParaRPr lang="ru-RU" altLang="ru-RU" sz="2000" dirty="0"/>
              </a:p>
            </p:txBody>
          </p:sp>
        </p:grpSp>
        <p:cxnSp>
          <p:nvCxnSpPr>
            <p:cNvPr id="27" name="Прямая со стрелкой 26"/>
            <p:cNvCxnSpPr/>
            <p:nvPr/>
          </p:nvCxnSpPr>
          <p:spPr>
            <a:xfrm flipV="1">
              <a:off x="5174440" y="1114048"/>
              <a:ext cx="0" cy="1829681"/>
            </a:xfrm>
            <a:prstGeom prst="straightConnector1">
              <a:avLst/>
            </a:prstGeom>
            <a:ln w="25400">
              <a:solidFill>
                <a:srgbClr val="000000"/>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28" name="TextBox 10"/>
            <p:cNvSpPr txBox="1">
              <a:spLocks noChangeArrowheads="1"/>
            </p:cNvSpPr>
            <p:nvPr/>
          </p:nvSpPr>
          <p:spPr bwMode="auto">
            <a:xfrm rot="5400000">
              <a:off x="4008273" y="2060085"/>
              <a:ext cx="2795126" cy="369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dirty="0" smtClean="0"/>
                <a:t>Концентрация элемента</a:t>
              </a:r>
              <a:endParaRPr lang="ru-RU" altLang="ru-RU" dirty="0"/>
            </a:p>
          </p:txBody>
        </p:sp>
      </p:grpSp>
      <p:sp>
        <p:nvSpPr>
          <p:cNvPr id="32" name="Rectangle 17"/>
          <p:cNvSpPr>
            <a:spLocks noChangeArrowheads="1"/>
          </p:cNvSpPr>
          <p:nvPr/>
        </p:nvSpPr>
        <p:spPr bwMode="auto">
          <a:xfrm>
            <a:off x="4971143" y="140861"/>
            <a:ext cx="4313367" cy="430887"/>
          </a:xfrm>
          <a:prstGeom prst="rect">
            <a:avLst/>
          </a:prstGeom>
          <a:solidFill>
            <a:schemeClr val="bg1">
              <a:alpha val="4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ja-JP" sz="2200" b="1" u="sng" dirty="0" smtClean="0">
                <a:solidFill>
                  <a:srgbClr val="0000FF"/>
                </a:solidFill>
                <a:ea typeface="ＭＳ Ｐゴシック" panose="020B0600070205080204" pitchFamily="34" charset="-128"/>
              </a:rPr>
              <a:t>Градиентные покрытия</a:t>
            </a:r>
            <a:endParaRPr lang="ru-RU" altLang="ru-RU" sz="2200" b="1" u="sng" dirty="0">
              <a:solidFill>
                <a:srgbClr val="0000FF"/>
              </a:solidFill>
            </a:endParaRPr>
          </a:p>
        </p:txBody>
      </p:sp>
      <p:sp>
        <p:nvSpPr>
          <p:cNvPr id="34" name="Прямоугольник 33"/>
          <p:cNvSpPr/>
          <p:nvPr/>
        </p:nvSpPr>
        <p:spPr>
          <a:xfrm>
            <a:off x="5725213" y="5380672"/>
            <a:ext cx="3051555" cy="1477328"/>
          </a:xfrm>
          <a:prstGeom prst="rect">
            <a:avLst/>
          </a:prstGeom>
        </p:spPr>
        <p:txBody>
          <a:bodyPr wrap="square">
            <a:spAutoFit/>
          </a:bodyPr>
          <a:lstStyle/>
          <a:p>
            <a:pPr algn="ctr"/>
            <a:r>
              <a:rPr lang="ru-RU" altLang="ru-RU" b="1" dirty="0" smtClean="0">
                <a:solidFill>
                  <a:srgbClr val="6600CC"/>
                </a:solidFill>
              </a:rPr>
              <a:t>Оптическое изображение сферического шлифа градиентного </a:t>
            </a:r>
            <a:r>
              <a:rPr lang="en-US" altLang="ru-RU" b="1" dirty="0" err="1" smtClean="0">
                <a:solidFill>
                  <a:srgbClr val="6600CC"/>
                </a:solidFill>
              </a:rPr>
              <a:t>AlN</a:t>
            </a:r>
            <a:r>
              <a:rPr lang="ru-RU" altLang="ru-RU" b="1" dirty="0">
                <a:solidFill>
                  <a:srgbClr val="6600CC"/>
                </a:solidFill>
              </a:rPr>
              <a:t>-</a:t>
            </a:r>
            <a:r>
              <a:rPr lang="ru-RU" altLang="ru-RU" b="1" dirty="0" smtClean="0">
                <a:solidFill>
                  <a:srgbClr val="6600CC"/>
                </a:solidFill>
              </a:rPr>
              <a:t>покрытия</a:t>
            </a:r>
            <a:endParaRPr lang="ru-RU" altLang="ru-RU" b="1" dirty="0">
              <a:solidFill>
                <a:srgbClr val="6600CC"/>
              </a:solidFill>
            </a:endParaRPr>
          </a:p>
        </p:txBody>
      </p:sp>
      <p:pic>
        <p:nvPicPr>
          <p:cNvPr id="7" name="Рисунок 6"/>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12694" y="2214179"/>
            <a:ext cx="2887200" cy="2458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35"/>
          <p:cNvSpPr txBox="1"/>
          <p:nvPr/>
        </p:nvSpPr>
        <p:spPr>
          <a:xfrm>
            <a:off x="229189" y="5827893"/>
            <a:ext cx="1253597" cy="246221"/>
          </a:xfrm>
          <a:prstGeom prst="rect">
            <a:avLst/>
          </a:prstGeom>
          <a:solidFill>
            <a:srgbClr val="FFFF00"/>
          </a:solidFill>
        </p:spPr>
        <p:txBody>
          <a:bodyPr wrap="square">
            <a:spAutoFit/>
          </a:bodyPr>
          <a:lstStyle/>
          <a:p>
            <a:pPr algn="r">
              <a:defRPr/>
            </a:pPr>
            <a:r>
              <a:rPr lang="ru-RU" sz="1000" b="1" dirty="0">
                <a:latin typeface="+mn-lt"/>
              </a:rPr>
              <a:t>1 </a:t>
            </a:r>
            <a:r>
              <a:rPr lang="ru-RU" sz="1000" b="1" dirty="0" smtClean="0">
                <a:latin typeface="+mn-lt"/>
              </a:rPr>
              <a:t>период </a:t>
            </a:r>
            <a:r>
              <a:rPr lang="en-US" sz="1000" b="1" dirty="0" err="1">
                <a:latin typeface="+mn-lt"/>
              </a:rPr>
              <a:t>Ti</a:t>
            </a:r>
            <a:r>
              <a:rPr lang="en-US" sz="1000" b="1" dirty="0">
                <a:latin typeface="+mn-lt"/>
              </a:rPr>
              <a:t>/</a:t>
            </a:r>
            <a:r>
              <a:rPr lang="en-US" sz="1000" b="1" dirty="0" err="1">
                <a:latin typeface="+mn-lt"/>
              </a:rPr>
              <a:t>TiN</a:t>
            </a:r>
            <a:endParaRPr lang="ru-RU" sz="1000" b="1" dirty="0">
              <a:latin typeface="+mn-lt"/>
            </a:endParaRPr>
          </a:p>
        </p:txBody>
      </p:sp>
      <p:sp>
        <p:nvSpPr>
          <p:cNvPr id="5" name="Rectangle 17"/>
          <p:cNvSpPr>
            <a:spLocks noChangeArrowheads="1"/>
          </p:cNvSpPr>
          <p:nvPr/>
        </p:nvSpPr>
        <p:spPr bwMode="auto">
          <a:xfrm>
            <a:off x="38370" y="156501"/>
            <a:ext cx="5049168" cy="430887"/>
          </a:xfrm>
          <a:prstGeom prst="rect">
            <a:avLst/>
          </a:prstGeom>
          <a:solidFill>
            <a:schemeClr val="bg1">
              <a:alpha val="4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ja-JP" sz="2200" b="1" u="sng" dirty="0" smtClean="0">
                <a:solidFill>
                  <a:srgbClr val="0000FF"/>
                </a:solidFill>
                <a:ea typeface="ＭＳ Ｐゴシック" panose="020B0600070205080204" pitchFamily="34" charset="-128"/>
              </a:rPr>
              <a:t>Многослойные покрытия </a:t>
            </a:r>
            <a:r>
              <a:rPr lang="en-US" altLang="ja-JP" sz="2200" b="1" u="sng" dirty="0" smtClean="0">
                <a:solidFill>
                  <a:srgbClr val="0000FF"/>
                </a:solidFill>
                <a:ea typeface="ＭＳ Ｐゴシック" panose="020B0600070205080204" pitchFamily="34" charset="-128"/>
              </a:rPr>
              <a:t>Me/</a:t>
            </a:r>
            <a:r>
              <a:rPr lang="en-US" altLang="ja-JP" sz="2200" b="1" u="sng" dirty="0" err="1" smtClean="0">
                <a:solidFill>
                  <a:srgbClr val="0000FF"/>
                </a:solidFill>
                <a:ea typeface="ＭＳ Ｐゴシック" panose="020B0600070205080204" pitchFamily="34" charset="-128"/>
              </a:rPr>
              <a:t>MeN</a:t>
            </a:r>
            <a:endParaRPr lang="ru-RU" altLang="ru-RU" sz="2200" b="1" u="sng" dirty="0">
              <a:solidFill>
                <a:srgbClr val="0000FF"/>
              </a:solidFill>
            </a:endParaRPr>
          </a:p>
        </p:txBody>
      </p:sp>
    </p:spTree>
    <p:extLst>
      <p:ext uri="{BB962C8B-B14F-4D97-AF65-F5344CB8AC3E}">
        <p14:creationId xmlns:p14="http://schemas.microsoft.com/office/powerpoint/2010/main" xmlns="" val="4259005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5175" y="221018"/>
            <a:ext cx="7263453" cy="1280890"/>
          </a:xfrm>
        </p:spPr>
        <p:txBody>
          <a:bodyPr>
            <a:noAutofit/>
          </a:bodyPr>
          <a:lstStyle/>
          <a:p>
            <a:r>
              <a:rPr lang="ru-RU" sz="2600" b="1" dirty="0" smtClean="0"/>
              <a:t>Способы изменения концентрации азота (фазового состава) в </a:t>
            </a:r>
            <a:r>
              <a:rPr lang="ru-RU" sz="2600" b="1" dirty="0"/>
              <a:t> </a:t>
            </a:r>
            <a:r>
              <a:rPr lang="ru-RU" sz="2600" b="1" dirty="0" smtClean="0"/>
              <a:t>покрытии</a:t>
            </a:r>
            <a:endParaRPr lang="ru-RU" sz="2600" b="1" dirty="0"/>
          </a:p>
        </p:txBody>
      </p:sp>
      <p:sp>
        <p:nvSpPr>
          <p:cNvPr id="3" name="Объект 2"/>
          <p:cNvSpPr>
            <a:spLocks noGrp="1"/>
          </p:cNvSpPr>
          <p:nvPr>
            <p:ph idx="1"/>
          </p:nvPr>
        </p:nvSpPr>
        <p:spPr>
          <a:xfrm>
            <a:off x="161632" y="1410199"/>
            <a:ext cx="9047024" cy="2177474"/>
          </a:xfrm>
          <a:solidFill>
            <a:schemeClr val="bg1">
              <a:alpha val="48000"/>
            </a:schemeClr>
          </a:solidFill>
        </p:spPr>
        <p:txBody>
          <a:bodyPr/>
          <a:lstStyle/>
          <a:p>
            <a:pPr marL="0" indent="0">
              <a:lnSpc>
                <a:spcPct val="110000"/>
              </a:lnSpc>
              <a:spcBef>
                <a:spcPts val="0"/>
              </a:spcBef>
              <a:buAutoNum type="arabicPeriod"/>
            </a:pPr>
            <a:r>
              <a:rPr lang="ru-RU" b="1" dirty="0" smtClean="0"/>
              <a:t> Изменение состава или давления рабочего газа;</a:t>
            </a:r>
          </a:p>
          <a:p>
            <a:pPr marL="0" indent="0">
              <a:lnSpc>
                <a:spcPct val="110000"/>
              </a:lnSpc>
              <a:spcBef>
                <a:spcPts val="0"/>
              </a:spcBef>
              <a:buFont typeface="Wingdings 3" charset="2"/>
              <a:buAutoNum type="arabicPeriod"/>
            </a:pPr>
            <a:r>
              <a:rPr lang="ru-RU" b="1" dirty="0"/>
              <a:t> Изменение энергии ионов, приходящих на подложку;</a:t>
            </a:r>
          </a:p>
          <a:p>
            <a:pPr marL="0" indent="0">
              <a:lnSpc>
                <a:spcPct val="110000"/>
              </a:lnSpc>
              <a:spcBef>
                <a:spcPts val="0"/>
              </a:spcBef>
              <a:buAutoNum type="arabicPeriod"/>
            </a:pPr>
            <a:r>
              <a:rPr lang="ru-RU" b="1" dirty="0" smtClean="0"/>
              <a:t> Изменение температуры подложки;</a:t>
            </a:r>
          </a:p>
          <a:p>
            <a:pPr marL="0" indent="0">
              <a:lnSpc>
                <a:spcPct val="110000"/>
              </a:lnSpc>
              <a:spcBef>
                <a:spcPts val="0"/>
              </a:spcBef>
              <a:buAutoNum type="arabicPeriod"/>
            </a:pPr>
            <a:r>
              <a:rPr lang="ru-RU" b="1" dirty="0" smtClean="0"/>
              <a:t> Изменение тока разряда источника металлической плазмы;</a:t>
            </a:r>
          </a:p>
          <a:p>
            <a:pPr marL="0" indent="0">
              <a:lnSpc>
                <a:spcPct val="110000"/>
              </a:lnSpc>
              <a:spcBef>
                <a:spcPts val="0"/>
              </a:spcBef>
              <a:buAutoNum type="arabicPeriod"/>
            </a:pPr>
            <a:r>
              <a:rPr lang="ru-RU" b="1" dirty="0" smtClean="0"/>
              <a:t> Использование дополнительных источников (ионов, электронов, плазмы)</a:t>
            </a:r>
            <a:endParaRPr lang="ru-RU" b="1" dirty="0"/>
          </a:p>
        </p:txBody>
      </p:sp>
      <p:sp>
        <p:nvSpPr>
          <p:cNvPr id="5" name="Заголовок 1"/>
          <p:cNvSpPr txBox="1">
            <a:spLocks/>
          </p:cNvSpPr>
          <p:nvPr/>
        </p:nvSpPr>
        <p:spPr>
          <a:xfrm>
            <a:off x="397157" y="3587673"/>
            <a:ext cx="8575973" cy="12808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600" b="1" dirty="0" smtClean="0"/>
              <a:t>Способы </a:t>
            </a:r>
            <a:r>
              <a:rPr lang="ru-RU" sz="2600" b="1" dirty="0"/>
              <a:t>формирования градиентных (по азоту) и многослойных покрытий типа </a:t>
            </a:r>
            <a:r>
              <a:rPr lang="en-US" sz="2600" b="1" dirty="0"/>
              <a:t>Me/</a:t>
            </a:r>
            <a:r>
              <a:rPr lang="en-US" sz="2600" b="1" dirty="0" err="1"/>
              <a:t>MeN</a:t>
            </a:r>
            <a:endParaRPr lang="ru-RU" sz="2600" dirty="0"/>
          </a:p>
          <a:p>
            <a:endParaRPr lang="ru-RU" sz="2600" b="1" dirty="0"/>
          </a:p>
        </p:txBody>
      </p:sp>
      <p:sp>
        <p:nvSpPr>
          <p:cNvPr id="7" name="Объект 2"/>
          <p:cNvSpPr txBox="1">
            <a:spLocks/>
          </p:cNvSpPr>
          <p:nvPr/>
        </p:nvSpPr>
        <p:spPr>
          <a:xfrm>
            <a:off x="210122" y="4567884"/>
            <a:ext cx="8998534" cy="1197263"/>
          </a:xfrm>
          <a:prstGeom prst="rect">
            <a:avLst/>
          </a:prstGeom>
          <a:solidFill>
            <a:schemeClr val="bg1">
              <a:alpha val="48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spcBef>
                <a:spcPts val="0"/>
              </a:spcBef>
              <a:buFont typeface="Wingdings 3" charset="2"/>
              <a:buAutoNum type="arabicPeriod"/>
            </a:pPr>
            <a:r>
              <a:rPr lang="ru-RU" b="1" dirty="0" smtClean="0"/>
              <a:t> Традиционный способ – изменение парциального давления азота (инерционный способ, </a:t>
            </a:r>
            <a:r>
              <a:rPr lang="el-GR" b="1" dirty="0" smtClean="0">
                <a:latin typeface="Times New Roman" panose="02020603050405020304" pitchFamily="18" charset="0"/>
                <a:cs typeface="Times New Roman" panose="02020603050405020304" pitchFamily="18" charset="0"/>
              </a:rPr>
              <a:t>τ</a:t>
            </a:r>
            <a:r>
              <a:rPr lang="ru-RU" b="1" dirty="0" smtClean="0">
                <a:latin typeface="Times New Roman" panose="02020603050405020304" pitchFamily="18" charset="0"/>
                <a:cs typeface="Times New Roman" panose="02020603050405020304" pitchFamily="18" charset="0"/>
              </a:rPr>
              <a:t> </a:t>
            </a:r>
            <a:r>
              <a:rPr lang="ru-RU" b="1" dirty="0" smtClean="0">
                <a:cs typeface="Times New Roman" panose="02020603050405020304" pitchFamily="18" charset="0"/>
              </a:rPr>
              <a:t>до 10 с</a:t>
            </a:r>
            <a:r>
              <a:rPr lang="ru-RU" b="1" dirty="0" smtClean="0"/>
              <a:t>)</a:t>
            </a:r>
          </a:p>
          <a:p>
            <a:pPr marL="0" indent="0">
              <a:lnSpc>
                <a:spcPct val="110000"/>
              </a:lnSpc>
              <a:spcBef>
                <a:spcPts val="0"/>
              </a:spcBef>
              <a:buFont typeface="Wingdings 3" charset="2"/>
              <a:buAutoNum type="arabicPeriod"/>
            </a:pPr>
            <a:r>
              <a:rPr lang="ru-RU" b="1" dirty="0" smtClean="0"/>
              <a:t> Изменение параметров дополнительных источников (ионов, электронов, плазмы)</a:t>
            </a:r>
            <a:endParaRPr lang="ru-RU" b="1" dirty="0"/>
          </a:p>
        </p:txBody>
      </p:sp>
    </p:spTree>
    <p:extLst>
      <p:ext uri="{BB962C8B-B14F-4D97-AF65-F5344CB8AC3E}">
        <p14:creationId xmlns:p14="http://schemas.microsoft.com/office/powerpoint/2010/main" xmlns="" val="315085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4976" y="169957"/>
            <a:ext cx="7456600" cy="1280890"/>
          </a:xfrm>
        </p:spPr>
        <p:txBody>
          <a:bodyPr>
            <a:normAutofit fontScale="90000"/>
          </a:bodyPr>
          <a:lstStyle/>
          <a:p>
            <a:r>
              <a:rPr lang="ru-RU" sz="3200" b="1" dirty="0" smtClean="0"/>
              <a:t>Использование дополнительного источника газовой плазмы ПИНК </a:t>
            </a:r>
            <a:br>
              <a:rPr lang="ru-RU" sz="3200" b="1" dirty="0" smtClean="0"/>
            </a:br>
            <a:r>
              <a:rPr lang="ru-RU" sz="3200" b="1" dirty="0" smtClean="0"/>
              <a:t>при нанесении </a:t>
            </a:r>
            <a:r>
              <a:rPr lang="en-US" sz="3200" b="1" dirty="0" smtClean="0"/>
              <a:t>PVD</a:t>
            </a:r>
            <a:r>
              <a:rPr lang="ru-RU" sz="3200" b="1" dirty="0" smtClean="0"/>
              <a:t>-покрытий</a:t>
            </a:r>
            <a:r>
              <a:rPr lang="en-US" sz="3200" b="1" dirty="0">
                <a:solidFill>
                  <a:srgbClr val="C00000"/>
                </a:solidFill>
              </a:rPr>
              <a:t/>
            </a:r>
            <a:br>
              <a:rPr lang="en-US" sz="3200" b="1" dirty="0">
                <a:solidFill>
                  <a:srgbClr val="C00000"/>
                </a:solidFill>
              </a:rPr>
            </a:br>
            <a:endParaRPr lang="ru-RU" sz="3200" dirty="0">
              <a:solidFill>
                <a:srgbClr val="C00000"/>
              </a:solidFill>
            </a:endParaRPr>
          </a:p>
        </p:txBody>
      </p:sp>
      <p:pic>
        <p:nvPicPr>
          <p:cNvPr id="6" name="Picture 18" descr="DSCN4864м"/>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7412570" y="2203221"/>
            <a:ext cx="1225550" cy="149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DSCN4103МММ"/>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411970" y="1870131"/>
            <a:ext cx="1506538" cy="21875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Rectangle 158"/>
          <p:cNvSpPr>
            <a:spLocks noChangeArrowheads="1"/>
          </p:cNvSpPr>
          <p:nvPr/>
        </p:nvSpPr>
        <p:spPr bwMode="auto">
          <a:xfrm>
            <a:off x="3487441" y="1902229"/>
            <a:ext cx="3744449" cy="2376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en-US" altLang="zh-CN" sz="1600" b="1" dirty="0" smtClean="0">
                <a:solidFill>
                  <a:srgbClr val="0099FF"/>
                </a:solidFill>
                <a:latin typeface="Times New Roman" panose="02020603050405020304" pitchFamily="18" charset="0"/>
                <a:ea typeface="SimSun" panose="02010600030101010101" pitchFamily="2" charset="-122"/>
              </a:rPr>
              <a:t>	</a:t>
            </a:r>
            <a:r>
              <a:rPr kumimoji="1" lang="ru-RU" altLang="zh-CN" sz="1600" b="1" u="sng" dirty="0" smtClean="0">
                <a:solidFill>
                  <a:srgbClr val="C00000"/>
                </a:solidFill>
                <a:latin typeface="Times New Roman" panose="02020603050405020304" pitchFamily="18" charset="0"/>
                <a:ea typeface="SimSun" panose="02010600030101010101" pitchFamily="2" charset="-122"/>
              </a:rPr>
              <a:t>Основные параметры</a:t>
            </a:r>
            <a:r>
              <a:rPr kumimoji="1" lang="ru-RU" altLang="ru-RU" sz="1600" b="1" u="sng" dirty="0" smtClean="0">
                <a:solidFill>
                  <a:srgbClr val="C00000"/>
                </a:solidFill>
                <a:latin typeface="Times New Roman" panose="02020603050405020304" pitchFamily="18" charset="0"/>
              </a:rPr>
              <a:t>:</a:t>
            </a:r>
            <a:endParaRPr kumimoji="1" lang="en-US" altLang="ru-RU" sz="1600" b="1" u="sng" dirty="0" smtClean="0">
              <a:solidFill>
                <a:srgbClr val="C00000"/>
              </a:solidFill>
              <a:latin typeface="Times New Roman" panose="02020603050405020304" pitchFamily="18" charset="0"/>
            </a:endParaRPr>
          </a:p>
          <a:p>
            <a:pPr eaLnBrk="1" hangingPunct="1">
              <a:spcBef>
                <a:spcPct val="0"/>
              </a:spcBef>
              <a:buFontTx/>
              <a:buNone/>
            </a:pPr>
            <a:r>
              <a:rPr kumimoji="1" lang="ru-RU" altLang="zh-CN" sz="1600" b="1" dirty="0" smtClean="0">
                <a:latin typeface="Times New Roman" panose="02020603050405020304" pitchFamily="18" charset="0"/>
                <a:ea typeface="SimSun" panose="02010600030101010101" pitchFamily="2" charset="-122"/>
                <a:cs typeface="Times New Roman" panose="02020603050405020304" pitchFamily="18" charset="0"/>
              </a:rPr>
              <a:t>Ток разряда			до </a:t>
            </a:r>
            <a:r>
              <a:rPr kumimoji="1" lang="en-US" altLang="zh-CN" sz="1600" b="1" dirty="0" smtClean="0">
                <a:latin typeface="Times New Roman" panose="02020603050405020304" pitchFamily="18" charset="0"/>
                <a:ea typeface="SimSun" panose="02010600030101010101" pitchFamily="2" charset="-122"/>
                <a:cs typeface="Times New Roman" panose="02020603050405020304" pitchFamily="18" charset="0"/>
              </a:rPr>
              <a:t>200 </a:t>
            </a:r>
            <a:r>
              <a:rPr kumimoji="1" lang="en-US" altLang="zh-CN" sz="1600" b="1" dirty="0">
                <a:latin typeface="Times New Roman" panose="02020603050405020304" pitchFamily="18" charset="0"/>
                <a:ea typeface="SimSun" panose="02010600030101010101" pitchFamily="2" charset="-122"/>
                <a:cs typeface="Times New Roman" panose="02020603050405020304" pitchFamily="18" charset="0"/>
              </a:rPr>
              <a:t>A</a:t>
            </a:r>
            <a:endParaRPr kumimoji="1" lang="ru-RU" altLang="zh-CN" sz="1600" b="1" dirty="0">
              <a:latin typeface="Times New Roman" panose="02020603050405020304" pitchFamily="18" charset="0"/>
              <a:cs typeface="Courier New" panose="02070309020205020404" pitchFamily="49" charset="0"/>
            </a:endParaRPr>
          </a:p>
          <a:p>
            <a:pPr eaLnBrk="1" hangingPunct="1">
              <a:spcBef>
                <a:spcPct val="0"/>
              </a:spcBef>
              <a:buFontTx/>
              <a:buNone/>
            </a:pPr>
            <a:r>
              <a:rPr kumimoji="1" lang="ru-RU" altLang="zh-CN" sz="1600" b="1" dirty="0" smtClean="0">
                <a:latin typeface="Times New Roman" panose="02020603050405020304" pitchFamily="18" charset="0"/>
                <a:ea typeface="SimSun" panose="02010600030101010101" pitchFamily="2" charset="-122"/>
              </a:rPr>
              <a:t>Напряжение</a:t>
            </a:r>
            <a:r>
              <a:rPr kumimoji="1" lang="ru-RU" altLang="zh-CN" sz="1600" b="1" dirty="0">
                <a:latin typeface="Times New Roman" panose="02020603050405020304" pitchFamily="18" charset="0"/>
                <a:ea typeface="SimSun" panose="02010600030101010101" pitchFamily="2" charset="-122"/>
              </a:rPr>
              <a:t>	</a:t>
            </a:r>
            <a:r>
              <a:rPr kumimoji="1" lang="ru-RU" altLang="zh-CN" sz="1600" b="1" dirty="0" smtClean="0">
                <a:latin typeface="Times New Roman" panose="02020603050405020304" pitchFamily="18" charset="0"/>
                <a:ea typeface="SimSun" panose="02010600030101010101" pitchFamily="2" charset="-122"/>
              </a:rPr>
              <a:t>		</a:t>
            </a:r>
            <a:r>
              <a:rPr kumimoji="1" lang="en-US" altLang="zh-CN" sz="1600" b="1" dirty="0" smtClean="0">
                <a:latin typeface="Times New Roman" panose="02020603050405020304" pitchFamily="18" charset="0"/>
                <a:ea typeface="SimSun" panose="02010600030101010101" pitchFamily="2" charset="-122"/>
              </a:rPr>
              <a:t>30 </a:t>
            </a:r>
            <a:r>
              <a:rPr kumimoji="1" lang="en-US" altLang="zh-CN" sz="1600" b="1" dirty="0">
                <a:latin typeface="Times New Roman" panose="02020603050405020304" pitchFamily="18" charset="0"/>
                <a:ea typeface="SimSun" panose="02010600030101010101" pitchFamily="2" charset="-122"/>
              </a:rPr>
              <a:t>- 60 </a:t>
            </a:r>
            <a:r>
              <a:rPr kumimoji="1" lang="ru-RU" altLang="zh-CN" sz="1600" b="1" dirty="0" smtClean="0">
                <a:latin typeface="Times New Roman" panose="02020603050405020304" pitchFamily="18" charset="0"/>
                <a:ea typeface="SimSun" panose="02010600030101010101" pitchFamily="2" charset="-122"/>
              </a:rPr>
              <a:t>В</a:t>
            </a:r>
            <a:endParaRPr kumimoji="1" lang="en-US" altLang="zh-CN" sz="1600" b="1" dirty="0">
              <a:latin typeface="Times New Roman" panose="02020603050405020304" pitchFamily="18" charset="0"/>
              <a:ea typeface="SimSun" panose="02010600030101010101" pitchFamily="2" charset="-122"/>
            </a:endParaRPr>
          </a:p>
          <a:p>
            <a:pPr eaLnBrk="1" hangingPunct="1">
              <a:spcBef>
                <a:spcPct val="0"/>
              </a:spcBef>
              <a:buFontTx/>
              <a:buNone/>
            </a:pPr>
            <a:r>
              <a:rPr kumimoji="1" lang="ru-RU" altLang="zh-CN" sz="1600" b="1" dirty="0" smtClean="0">
                <a:latin typeface="Times New Roman" panose="02020603050405020304" pitchFamily="18" charset="0"/>
                <a:ea typeface="SimSun" panose="02010600030101010101" pitchFamily="2" charset="-122"/>
              </a:rPr>
              <a:t>Магнитное поле</a:t>
            </a:r>
            <a:r>
              <a:rPr kumimoji="1" lang="en-US" altLang="zh-CN" sz="1600" b="1" dirty="0" smtClean="0">
                <a:latin typeface="Times New Roman" panose="02020603050405020304" pitchFamily="18" charset="0"/>
                <a:ea typeface="SimSun" panose="02010600030101010101" pitchFamily="2" charset="-122"/>
              </a:rPr>
              <a:t>               </a:t>
            </a:r>
            <a:r>
              <a:rPr kumimoji="1" lang="en-US" altLang="zh-CN" sz="1600" b="1" dirty="0">
                <a:latin typeface="Times New Roman" panose="02020603050405020304" pitchFamily="18" charset="0"/>
                <a:ea typeface="SimSun" panose="02010600030101010101" pitchFamily="2" charset="-122"/>
              </a:rPr>
              <a:t>2 </a:t>
            </a:r>
            <a:r>
              <a:rPr kumimoji="1" lang="ru-RU" altLang="zh-CN" sz="1600" b="1" dirty="0" err="1" smtClean="0">
                <a:latin typeface="Times New Roman" panose="02020603050405020304" pitchFamily="18" charset="0"/>
                <a:ea typeface="SimSun" panose="02010600030101010101" pitchFamily="2" charset="-122"/>
              </a:rPr>
              <a:t>мТл</a:t>
            </a:r>
            <a:endParaRPr kumimoji="1" lang="ru-RU" altLang="zh-CN" sz="1600" b="1" dirty="0">
              <a:latin typeface="Times New Roman" panose="02020603050405020304" pitchFamily="18" charset="0"/>
              <a:cs typeface="Courier New" panose="02070309020205020404" pitchFamily="49" charset="0"/>
            </a:endParaRPr>
          </a:p>
          <a:p>
            <a:pPr eaLnBrk="1" hangingPunct="1">
              <a:spcBef>
                <a:spcPct val="0"/>
              </a:spcBef>
              <a:buFontTx/>
              <a:buNone/>
            </a:pPr>
            <a:r>
              <a:rPr kumimoji="1" lang="ru-RU" altLang="zh-CN" sz="1600" b="1" dirty="0" smtClean="0">
                <a:latin typeface="Times New Roman" panose="02020603050405020304" pitchFamily="18" charset="0"/>
                <a:ea typeface="SimSun" panose="02010600030101010101" pitchFamily="2" charset="-122"/>
              </a:rPr>
              <a:t>Рабочее давление		</a:t>
            </a:r>
            <a:r>
              <a:rPr kumimoji="1" lang="en-US" altLang="zh-CN" sz="1600" b="1" dirty="0" smtClean="0">
                <a:latin typeface="Times New Roman" panose="02020603050405020304" pitchFamily="18" charset="0"/>
                <a:ea typeface="SimSun" panose="02010600030101010101" pitchFamily="2" charset="-122"/>
              </a:rPr>
              <a:t>0.05- </a:t>
            </a:r>
            <a:r>
              <a:rPr kumimoji="1" lang="en-US" altLang="zh-CN" sz="1600" b="1" dirty="0">
                <a:latin typeface="Times New Roman" panose="02020603050405020304" pitchFamily="18" charset="0"/>
                <a:ea typeface="SimSun" panose="02010600030101010101" pitchFamily="2" charset="-122"/>
              </a:rPr>
              <a:t>1 </a:t>
            </a:r>
            <a:r>
              <a:rPr kumimoji="1" lang="ru-RU" altLang="zh-CN" sz="1600" b="1" dirty="0" smtClean="0">
                <a:latin typeface="Times New Roman" panose="02020603050405020304" pitchFamily="18" charset="0"/>
                <a:ea typeface="SimSun" panose="02010600030101010101" pitchFamily="2" charset="-122"/>
              </a:rPr>
              <a:t>Па</a:t>
            </a:r>
            <a:endParaRPr kumimoji="1" lang="en-US" altLang="zh-CN" sz="1600" b="1" dirty="0">
              <a:latin typeface="Times New Roman" panose="02020603050405020304" pitchFamily="18" charset="0"/>
              <a:ea typeface="SimSun" panose="02010600030101010101" pitchFamily="2" charset="-122"/>
            </a:endParaRPr>
          </a:p>
          <a:p>
            <a:pPr eaLnBrk="1" hangingPunct="1">
              <a:spcBef>
                <a:spcPct val="0"/>
              </a:spcBef>
              <a:buFontTx/>
              <a:buNone/>
            </a:pPr>
            <a:r>
              <a:rPr kumimoji="1" lang="ru-RU" altLang="zh-CN" sz="1600" b="1" dirty="0" smtClean="0">
                <a:latin typeface="Times New Roman" panose="02020603050405020304" pitchFamily="18" charset="0"/>
                <a:ea typeface="SimSun" panose="02010600030101010101" pitchFamily="2" charset="-122"/>
              </a:rPr>
              <a:t>Рабочие газы			</a:t>
            </a:r>
            <a:r>
              <a:rPr kumimoji="1" lang="en-US" altLang="zh-CN" sz="1600" b="1" dirty="0" err="1" smtClean="0">
                <a:latin typeface="Times New Roman" panose="02020603050405020304" pitchFamily="18" charset="0"/>
                <a:ea typeface="SimSun" panose="02010600030101010101" pitchFamily="2" charset="-122"/>
              </a:rPr>
              <a:t>Ar</a:t>
            </a:r>
            <a:r>
              <a:rPr kumimoji="1" lang="en-US" altLang="zh-CN" sz="1600" b="1" dirty="0">
                <a:latin typeface="Times New Roman" panose="02020603050405020304" pitchFamily="18" charset="0"/>
                <a:ea typeface="SimSun" panose="02010600030101010101" pitchFamily="2" charset="-122"/>
              </a:rPr>
              <a:t>, N</a:t>
            </a:r>
            <a:r>
              <a:rPr kumimoji="1" lang="en-US" altLang="zh-CN" sz="1600" b="1" baseline="-30000" dirty="0">
                <a:latin typeface="Times New Roman" panose="02020603050405020304" pitchFamily="18" charset="0"/>
                <a:ea typeface="SimSun" panose="02010600030101010101" pitchFamily="2" charset="-122"/>
              </a:rPr>
              <a:t>2</a:t>
            </a:r>
            <a:r>
              <a:rPr kumimoji="1" lang="ru-RU" altLang="zh-CN" sz="1600" b="1" dirty="0">
                <a:latin typeface="Times New Roman" panose="02020603050405020304" pitchFamily="18" charset="0"/>
                <a:ea typeface="SimSun" panose="02010600030101010101" pitchFamily="2" charset="-122"/>
              </a:rPr>
              <a:t> </a:t>
            </a:r>
            <a:endParaRPr kumimoji="1" lang="ru-RU" altLang="zh-CN" sz="1600" b="1" dirty="0">
              <a:latin typeface="Times New Roman" panose="02020603050405020304" pitchFamily="18" charset="0"/>
              <a:cs typeface="Courier New" panose="02070309020205020404" pitchFamily="49" charset="0"/>
            </a:endParaRPr>
          </a:p>
          <a:p>
            <a:pPr eaLnBrk="1" hangingPunct="1">
              <a:spcBef>
                <a:spcPct val="0"/>
              </a:spcBef>
              <a:buFontTx/>
              <a:buNone/>
            </a:pPr>
            <a:r>
              <a:rPr kumimoji="1" lang="ru-RU" altLang="zh-CN" sz="1600" b="1" dirty="0" smtClean="0">
                <a:latin typeface="Times New Roman" panose="02020603050405020304" pitchFamily="18" charset="0"/>
                <a:ea typeface="SimSun" panose="02010600030101010101" pitchFamily="2" charset="-122"/>
              </a:rPr>
              <a:t>Концентрация плазмы	</a:t>
            </a:r>
            <a:r>
              <a:rPr kumimoji="1" lang="en-US" altLang="zh-CN" sz="1600" b="1" dirty="0" smtClean="0">
                <a:latin typeface="Times New Roman" panose="02020603050405020304" pitchFamily="18" charset="0"/>
                <a:ea typeface="SimSun" panose="02010600030101010101" pitchFamily="2" charset="-122"/>
              </a:rPr>
              <a:t>10</a:t>
            </a:r>
            <a:r>
              <a:rPr kumimoji="1" lang="en-US" altLang="zh-CN" sz="1600" b="1" baseline="30000" dirty="0" smtClean="0">
                <a:latin typeface="Times New Roman" panose="02020603050405020304" pitchFamily="18" charset="0"/>
                <a:ea typeface="SimSun" panose="02010600030101010101" pitchFamily="2" charset="-122"/>
              </a:rPr>
              <a:t>9</a:t>
            </a:r>
            <a:r>
              <a:rPr kumimoji="1" lang="en-US" altLang="zh-CN" sz="1600" b="1" dirty="0" smtClean="0">
                <a:latin typeface="Times New Roman" panose="02020603050405020304" pitchFamily="18" charset="0"/>
                <a:ea typeface="SimSun" panose="02010600030101010101" pitchFamily="2" charset="-122"/>
              </a:rPr>
              <a:t> </a:t>
            </a:r>
            <a:r>
              <a:rPr kumimoji="1" lang="en-US" altLang="zh-CN" sz="1600" b="1" dirty="0">
                <a:latin typeface="Times New Roman" panose="02020603050405020304" pitchFamily="18" charset="0"/>
                <a:ea typeface="SimSun" panose="02010600030101010101" pitchFamily="2" charset="-122"/>
              </a:rPr>
              <a:t>– 10</a:t>
            </a:r>
            <a:r>
              <a:rPr kumimoji="1" lang="en-US" altLang="zh-CN" sz="1600" b="1" baseline="30000" dirty="0">
                <a:latin typeface="Times New Roman" panose="02020603050405020304" pitchFamily="18" charset="0"/>
                <a:ea typeface="SimSun" panose="02010600030101010101" pitchFamily="2" charset="-122"/>
              </a:rPr>
              <a:t>11</a:t>
            </a:r>
            <a:r>
              <a:rPr kumimoji="1" lang="en-US" altLang="zh-CN" sz="1600" b="1" dirty="0">
                <a:latin typeface="Times New Roman" panose="02020603050405020304" pitchFamily="18" charset="0"/>
                <a:ea typeface="SimSun" panose="02010600030101010101" pitchFamily="2" charset="-122"/>
              </a:rPr>
              <a:t> </a:t>
            </a:r>
            <a:r>
              <a:rPr kumimoji="1" lang="ru-RU" altLang="zh-CN" sz="1600" b="1" dirty="0" smtClean="0">
                <a:latin typeface="Times New Roman" panose="02020603050405020304" pitchFamily="18" charset="0"/>
                <a:ea typeface="SimSun" panose="02010600030101010101" pitchFamily="2" charset="-122"/>
              </a:rPr>
              <a:t>см</a:t>
            </a:r>
            <a:r>
              <a:rPr kumimoji="1" lang="en-US" altLang="zh-CN" sz="1600" b="1" baseline="30000" dirty="0" smtClean="0">
                <a:latin typeface="Times New Roman" panose="02020603050405020304" pitchFamily="18" charset="0"/>
                <a:ea typeface="SimSun" panose="02010600030101010101" pitchFamily="2" charset="-122"/>
              </a:rPr>
              <a:t>-3</a:t>
            </a:r>
            <a:endParaRPr kumimoji="1" lang="en-US" altLang="zh-CN" sz="1600" b="1" baseline="30000" dirty="0">
              <a:latin typeface="Times New Roman" panose="02020603050405020304" pitchFamily="18" charset="0"/>
              <a:ea typeface="SimSun" panose="02010600030101010101" pitchFamily="2" charset="-122"/>
            </a:endParaRPr>
          </a:p>
          <a:p>
            <a:pPr eaLnBrk="1" hangingPunct="1">
              <a:spcBef>
                <a:spcPct val="0"/>
              </a:spcBef>
              <a:buFontTx/>
              <a:buNone/>
            </a:pPr>
            <a:r>
              <a:rPr kumimoji="1" lang="ru-RU" altLang="zh-CN" sz="1600" b="1" dirty="0" smtClean="0">
                <a:latin typeface="Times New Roman" panose="02020603050405020304" pitchFamily="18" charset="0"/>
                <a:ea typeface="SimSun" panose="02010600030101010101" pitchFamily="2" charset="-122"/>
              </a:rPr>
              <a:t>Вес					</a:t>
            </a:r>
            <a:r>
              <a:rPr kumimoji="1" lang="en-US" altLang="zh-CN" sz="1600" b="1" dirty="0" smtClean="0">
                <a:latin typeface="Times New Roman" panose="02020603050405020304" pitchFamily="18" charset="0"/>
                <a:ea typeface="SimSun" panose="02010600030101010101" pitchFamily="2" charset="-122"/>
              </a:rPr>
              <a:t>25</a:t>
            </a:r>
            <a:r>
              <a:rPr kumimoji="1" lang="ru-RU" altLang="zh-CN" sz="1600" b="1" dirty="0" smtClean="0">
                <a:latin typeface="Times New Roman" panose="02020603050405020304" pitchFamily="18" charset="0"/>
              </a:rPr>
              <a:t> </a:t>
            </a:r>
            <a:r>
              <a:rPr kumimoji="1" lang="ru-RU" altLang="zh-CN" sz="1600" b="1" dirty="0" smtClean="0">
                <a:latin typeface="Times New Roman" panose="02020603050405020304" pitchFamily="18" charset="0"/>
                <a:ea typeface="SimSun" panose="02010600030101010101" pitchFamily="2" charset="-122"/>
              </a:rPr>
              <a:t>кг</a:t>
            </a:r>
            <a:endParaRPr kumimoji="1" lang="en-US" altLang="ru-RU" sz="1600" b="1" baseline="30000" dirty="0">
              <a:latin typeface="Times New Roman" panose="02020603050405020304" pitchFamily="18" charset="0"/>
              <a:cs typeface="Times New Roman" panose="02020603050405020304" pitchFamily="18" charset="0"/>
            </a:endParaRPr>
          </a:p>
        </p:txBody>
      </p:sp>
      <p:pic>
        <p:nvPicPr>
          <p:cNvPr id="10" name="Picture 12" descr="N2-PINK_corr_e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735470" y="4223749"/>
            <a:ext cx="2944248" cy="20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descr="N2-PINK_100A_corr_en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041077" y="4224137"/>
            <a:ext cx="2942999" cy="206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Прямоугольник 12"/>
          <p:cNvSpPr/>
          <p:nvPr/>
        </p:nvSpPr>
        <p:spPr>
          <a:xfrm>
            <a:off x="4739494" y="6313440"/>
            <a:ext cx="3546164" cy="369332"/>
          </a:xfrm>
          <a:prstGeom prst="rect">
            <a:avLst/>
          </a:prstGeom>
        </p:spPr>
        <p:txBody>
          <a:bodyPr wrap="none">
            <a:spAutoFit/>
          </a:bodyPr>
          <a:lstStyle/>
          <a:p>
            <a:r>
              <a:rPr lang="ru-RU" altLang="ru-RU" b="1" dirty="0" smtClean="0"/>
              <a:t>Газо-металлическая плазмы</a:t>
            </a:r>
            <a:endParaRPr lang="ru-RU" dirty="0"/>
          </a:p>
        </p:txBody>
      </p:sp>
      <p:sp>
        <p:nvSpPr>
          <p:cNvPr id="14" name="Прямоугольник 13"/>
          <p:cNvSpPr/>
          <p:nvPr/>
        </p:nvSpPr>
        <p:spPr>
          <a:xfrm>
            <a:off x="2190328" y="6293362"/>
            <a:ext cx="2034531" cy="369332"/>
          </a:xfrm>
          <a:prstGeom prst="rect">
            <a:avLst/>
          </a:prstGeom>
        </p:spPr>
        <p:txBody>
          <a:bodyPr wrap="none">
            <a:spAutoFit/>
          </a:bodyPr>
          <a:lstStyle/>
          <a:p>
            <a:r>
              <a:rPr lang="ru-RU" altLang="ru-RU" b="1" dirty="0" smtClean="0"/>
              <a:t>Газовая плазмы</a:t>
            </a:r>
            <a:endParaRPr lang="ru-RU" dirty="0"/>
          </a:p>
        </p:txBody>
      </p:sp>
    </p:spTree>
    <p:extLst>
      <p:ext uri="{BB962C8B-B14F-4D97-AF65-F5344CB8AC3E}">
        <p14:creationId xmlns:p14="http://schemas.microsoft.com/office/powerpoint/2010/main" xmlns="" val="4188705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7815" y="79655"/>
            <a:ext cx="7639241" cy="1280890"/>
          </a:xfrm>
        </p:spPr>
        <p:txBody>
          <a:bodyPr>
            <a:noAutofit/>
          </a:bodyPr>
          <a:lstStyle/>
          <a:p>
            <a:r>
              <a:rPr lang="ru-RU" sz="2800" b="1" dirty="0" smtClean="0"/>
              <a:t>Эффект плазменного </a:t>
            </a:r>
            <a:r>
              <a:rPr lang="ru-RU" sz="2800" b="1" dirty="0" err="1" smtClean="0"/>
              <a:t>ассистирования</a:t>
            </a:r>
            <a:r>
              <a:rPr lang="ru-RU" sz="2800" b="1" dirty="0" smtClean="0"/>
              <a:t> (ПА) при вакуумно-дуговом осаждении </a:t>
            </a:r>
            <a:r>
              <a:rPr lang="en-US" sz="2800" b="1" dirty="0" smtClean="0"/>
              <a:t/>
            </a:r>
            <a:br>
              <a:rPr lang="en-US" sz="2800" b="1" dirty="0" smtClean="0"/>
            </a:br>
            <a:r>
              <a:rPr lang="en-US" sz="2800" b="1" dirty="0" err="1" smtClean="0"/>
              <a:t>TiN</a:t>
            </a:r>
            <a:r>
              <a:rPr lang="ru-RU" sz="2800" b="1" dirty="0" smtClean="0"/>
              <a:t>-</a:t>
            </a:r>
            <a:r>
              <a:rPr lang="en-US" sz="2800" b="1" dirty="0" smtClean="0"/>
              <a:t>, </a:t>
            </a:r>
            <a:r>
              <a:rPr lang="en-US" sz="2800" b="1" dirty="0" err="1" smtClean="0"/>
              <a:t>MoN</a:t>
            </a:r>
            <a:r>
              <a:rPr lang="ru-RU" sz="2800" b="1" dirty="0" smtClean="0"/>
              <a:t>-покрытий</a:t>
            </a:r>
            <a:endParaRPr lang="ru-RU" sz="2800" dirty="0"/>
          </a:p>
        </p:txBody>
      </p:sp>
      <p:pic>
        <p:nvPicPr>
          <p:cNvPr id="4" name="Picture 11" descr="C on I and n_TiN_en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49534" y="1540024"/>
            <a:ext cx="2895600" cy="2449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4"/>
          <p:cNvSpPr/>
          <p:nvPr/>
        </p:nvSpPr>
        <p:spPr>
          <a:xfrm>
            <a:off x="4056973" y="1493916"/>
            <a:ext cx="1900481" cy="369332"/>
          </a:xfrm>
          <a:prstGeom prst="rect">
            <a:avLst/>
          </a:prstGeom>
        </p:spPr>
        <p:txBody>
          <a:bodyPr wrap="square">
            <a:spAutoFit/>
          </a:bodyPr>
          <a:lstStyle/>
          <a:p>
            <a:r>
              <a:rPr lang="en-US" b="1" dirty="0" err="1" smtClean="0">
                <a:solidFill>
                  <a:srgbClr val="FF0000"/>
                </a:solidFill>
              </a:rPr>
              <a:t>TiN</a:t>
            </a:r>
            <a:r>
              <a:rPr lang="ru-RU" b="1" dirty="0">
                <a:solidFill>
                  <a:srgbClr val="FF0000"/>
                </a:solidFill>
              </a:rPr>
              <a:t>-</a:t>
            </a:r>
            <a:r>
              <a:rPr lang="ru-RU" b="1" dirty="0" smtClean="0">
                <a:solidFill>
                  <a:srgbClr val="FF0000"/>
                </a:solidFill>
              </a:rPr>
              <a:t>покрытия</a:t>
            </a:r>
            <a:endParaRPr lang="ru-RU" dirty="0">
              <a:solidFill>
                <a:srgbClr val="FF0000"/>
              </a:solidFill>
            </a:endParaRPr>
          </a:p>
        </p:txBody>
      </p:sp>
      <p:pic>
        <p:nvPicPr>
          <p:cNvPr id="7" name="Рисунок 9"/>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6415655" y="1678582"/>
            <a:ext cx="2618276" cy="2172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Таблица 7"/>
          <p:cNvGraphicFramePr>
            <a:graphicFrameLocks noGrp="1"/>
          </p:cNvGraphicFramePr>
          <p:nvPr>
            <p:extLst>
              <p:ext uri="{D42A27DB-BD31-4B8C-83A1-F6EECF244321}">
                <p14:modId xmlns:p14="http://schemas.microsoft.com/office/powerpoint/2010/main" xmlns="" val="1716648462"/>
              </p:ext>
            </p:extLst>
          </p:nvPr>
        </p:nvGraphicFramePr>
        <p:xfrm>
          <a:off x="3286026" y="1871230"/>
          <a:ext cx="2988736" cy="1718733"/>
        </p:xfrm>
        <a:graphic>
          <a:graphicData uri="http://schemas.openxmlformats.org/drawingml/2006/table">
            <a:tbl>
              <a:tblPr firstRow="1" bandRow="1">
                <a:tableStyleId>{5940675A-B579-460E-94D1-54222C63F5DA}</a:tableStyleId>
              </a:tblPr>
              <a:tblGrid>
                <a:gridCol w="747184">
                  <a:extLst>
                    <a:ext uri="{9D8B030D-6E8A-4147-A177-3AD203B41FA5}">
                      <a16:colId xmlns:a16="http://schemas.microsoft.com/office/drawing/2014/main" xmlns="" val="3588216098"/>
                    </a:ext>
                  </a:extLst>
                </a:gridCol>
                <a:gridCol w="747184">
                  <a:extLst>
                    <a:ext uri="{9D8B030D-6E8A-4147-A177-3AD203B41FA5}">
                      <a16:colId xmlns:a16="http://schemas.microsoft.com/office/drawing/2014/main" xmlns="" val="3090217551"/>
                    </a:ext>
                  </a:extLst>
                </a:gridCol>
                <a:gridCol w="747184">
                  <a:extLst>
                    <a:ext uri="{9D8B030D-6E8A-4147-A177-3AD203B41FA5}">
                      <a16:colId xmlns:a16="http://schemas.microsoft.com/office/drawing/2014/main" xmlns="" val="3829655677"/>
                    </a:ext>
                  </a:extLst>
                </a:gridCol>
                <a:gridCol w="747184">
                  <a:extLst>
                    <a:ext uri="{9D8B030D-6E8A-4147-A177-3AD203B41FA5}">
                      <a16:colId xmlns:a16="http://schemas.microsoft.com/office/drawing/2014/main" xmlns="" val="1473990987"/>
                    </a:ext>
                  </a:extLst>
                </a:gridCol>
              </a:tblGrid>
              <a:tr h="422325">
                <a:tc>
                  <a:txBody>
                    <a:bodyPr/>
                    <a:lstStyle/>
                    <a:p>
                      <a:pPr algn="ctr">
                        <a:lnSpc>
                          <a:spcPct val="100000"/>
                        </a:lnSpc>
                        <a:spcAft>
                          <a:spcPts val="0"/>
                        </a:spcAft>
                      </a:pPr>
                      <a:r>
                        <a:rPr lang="ru-RU" sz="1200" b="1" kern="1200" dirty="0" smtClean="0">
                          <a:effectLst/>
                          <a:latin typeface="Arial" panose="020B0604020202020204" pitchFamily="34" charset="0"/>
                          <a:cs typeface="Arial" panose="020B0604020202020204" pitchFamily="34" charset="0"/>
                        </a:rPr>
                        <a:t>j</a:t>
                      </a:r>
                      <a:r>
                        <a:rPr lang="en-US" sz="1200" b="1" kern="1200" baseline="-25000" dirty="0" smtClean="0">
                          <a:effectLst/>
                          <a:latin typeface="Arial" panose="020B0604020202020204" pitchFamily="34" charset="0"/>
                          <a:cs typeface="Arial" panose="020B0604020202020204" pitchFamily="34" charset="0"/>
                        </a:rPr>
                        <a:t>p</a:t>
                      </a:r>
                      <a:r>
                        <a:rPr lang="ru-RU" sz="1200" b="1" kern="1200" dirty="0" smtClean="0">
                          <a:effectLst/>
                          <a:latin typeface="Arial" panose="020B0604020202020204" pitchFamily="34" charset="0"/>
                          <a:cs typeface="Arial" panose="020B0604020202020204" pitchFamily="34" charset="0"/>
                        </a:rPr>
                        <a:t>/j</a:t>
                      </a:r>
                      <a:r>
                        <a:rPr lang="en-US" sz="1200" b="1" kern="1200" baseline="-25000" dirty="0" smtClean="0">
                          <a:effectLst/>
                          <a:latin typeface="Arial" panose="020B0604020202020204" pitchFamily="34" charset="0"/>
                          <a:cs typeface="Arial" panose="020B0604020202020204" pitchFamily="34" charset="0"/>
                        </a:rPr>
                        <a:t>d</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dirty="0" smtClean="0">
                          <a:effectLst/>
                          <a:latin typeface="Arial" panose="020B0604020202020204" pitchFamily="34" charset="0"/>
                          <a:cs typeface="Arial" panose="020B0604020202020204" pitchFamily="34" charset="0"/>
                        </a:rPr>
                        <a:t>H</a:t>
                      </a:r>
                      <a:r>
                        <a:rPr lang="en-US" sz="1200" b="1" kern="1200" dirty="0" smtClean="0">
                          <a:effectLst/>
                          <a:latin typeface="Arial" panose="020B0604020202020204" pitchFamily="34" charset="0"/>
                          <a:cs typeface="Arial" panose="020B0604020202020204" pitchFamily="34" charset="0"/>
                        </a:rPr>
                        <a:t>V</a:t>
                      </a:r>
                      <a:r>
                        <a:rPr lang="en-US" sz="1200" b="1" kern="1200" baseline="-25000" dirty="0" smtClean="0">
                          <a:effectLst/>
                          <a:latin typeface="Arial" panose="020B0604020202020204" pitchFamily="34" charset="0"/>
                          <a:cs typeface="Arial" panose="020B0604020202020204" pitchFamily="34" charset="0"/>
                        </a:rPr>
                        <a:t>0,05</a:t>
                      </a:r>
                      <a:r>
                        <a:rPr lang="ru-RU" sz="1200" b="1" kern="1200" dirty="0" smtClean="0">
                          <a:effectLst/>
                          <a:latin typeface="Arial" panose="020B0604020202020204" pitchFamily="34" charset="0"/>
                          <a:cs typeface="Arial" panose="020B0604020202020204" pitchFamily="34" charset="0"/>
                        </a:rPr>
                        <a:t>, ГПа</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en-US" sz="1200" b="1" kern="1200" dirty="0">
                          <a:effectLst/>
                          <a:latin typeface="Arial" panose="020B0604020202020204" pitchFamily="34" charset="0"/>
                          <a:cs typeface="Arial" panose="020B0604020202020204" pitchFamily="34" charset="0"/>
                        </a:rPr>
                        <a:t>E</a:t>
                      </a:r>
                      <a:r>
                        <a:rPr lang="ru-RU" sz="1200" b="1" kern="1200" dirty="0">
                          <a:effectLst/>
                          <a:latin typeface="Arial" panose="020B0604020202020204" pitchFamily="34" charset="0"/>
                          <a:cs typeface="Arial" panose="020B0604020202020204" pitchFamily="34" charset="0"/>
                        </a:rPr>
                        <a:t>, </a:t>
                      </a:r>
                      <a:r>
                        <a:rPr lang="ru-RU" sz="1200" b="1" kern="1200" dirty="0" smtClean="0">
                          <a:effectLst/>
                          <a:latin typeface="Arial" panose="020B0604020202020204" pitchFamily="34" charset="0"/>
                          <a:cs typeface="Arial" panose="020B0604020202020204" pitchFamily="34" charset="0"/>
                        </a:rPr>
                        <a:t>ГПа</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dirty="0" smtClean="0">
                          <a:effectLst/>
                          <a:latin typeface="Arial" panose="020B0604020202020204" pitchFamily="34" charset="0"/>
                          <a:cs typeface="Arial" panose="020B0604020202020204" pitchFamily="34" charset="0"/>
                        </a:rPr>
                        <a:t>ОКР </a:t>
                      </a:r>
                      <a:r>
                        <a:rPr lang="en-US" sz="1200" b="1" kern="1200" dirty="0" smtClean="0">
                          <a:effectLst/>
                          <a:latin typeface="Arial" panose="020B0604020202020204" pitchFamily="34" charset="0"/>
                          <a:cs typeface="Arial" panose="020B0604020202020204" pitchFamily="34" charset="0"/>
                        </a:rPr>
                        <a:t>d</a:t>
                      </a:r>
                      <a:r>
                        <a:rPr lang="ru-RU" sz="1200" b="1" kern="1200" dirty="0" smtClean="0">
                          <a:effectLst/>
                          <a:latin typeface="Arial" panose="020B0604020202020204" pitchFamily="34" charset="0"/>
                          <a:cs typeface="Arial" panose="020B0604020202020204" pitchFamily="34" charset="0"/>
                        </a:rPr>
                        <a:t>, </a:t>
                      </a:r>
                      <a:r>
                        <a:rPr lang="ru-RU" sz="1200" b="1" kern="1200" dirty="0" err="1" smtClean="0">
                          <a:effectLst/>
                          <a:latin typeface="Arial" panose="020B0604020202020204" pitchFamily="34" charset="0"/>
                          <a:cs typeface="Arial" panose="020B0604020202020204" pitchFamily="34" charset="0"/>
                        </a:rPr>
                        <a:t>нм</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extLst>
                  <a:ext uri="{0D108BD9-81ED-4DB2-BD59-A6C34878D82A}">
                    <a16:rowId xmlns:a16="http://schemas.microsoft.com/office/drawing/2014/main" xmlns="" val="1662139285"/>
                  </a:ext>
                </a:extLst>
              </a:tr>
              <a:tr h="216068">
                <a:tc>
                  <a:txBody>
                    <a:bodyPr/>
                    <a:lstStyle/>
                    <a:p>
                      <a:pPr algn="ctr">
                        <a:lnSpc>
                          <a:spcPct val="100000"/>
                        </a:lnSpc>
                        <a:spcAft>
                          <a:spcPts val="0"/>
                        </a:spcAft>
                      </a:pPr>
                      <a:r>
                        <a:rPr lang="en-US" sz="1200" b="1" kern="1200">
                          <a:effectLst/>
                          <a:latin typeface="Arial" panose="020B0604020202020204" pitchFamily="34" charset="0"/>
                          <a:cs typeface="Arial" panose="020B0604020202020204" pitchFamily="34" charset="0"/>
                        </a:rPr>
                        <a:t>0</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dirty="0">
                          <a:effectLst/>
                          <a:latin typeface="Arial" panose="020B0604020202020204" pitchFamily="34" charset="0"/>
                          <a:cs typeface="Arial" panose="020B0604020202020204" pitchFamily="34" charset="0"/>
                        </a:rPr>
                        <a:t>20</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262</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97</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extLst>
                  <a:ext uri="{0D108BD9-81ED-4DB2-BD59-A6C34878D82A}">
                    <a16:rowId xmlns:a16="http://schemas.microsoft.com/office/drawing/2014/main" xmlns="" val="992469605"/>
                  </a:ext>
                </a:extLst>
              </a:tr>
              <a:tr h="216068">
                <a:tc>
                  <a:txBody>
                    <a:bodyPr/>
                    <a:lstStyle/>
                    <a:p>
                      <a:pPr algn="ctr">
                        <a:lnSpc>
                          <a:spcPct val="100000"/>
                        </a:lnSpc>
                        <a:spcAft>
                          <a:spcPts val="0"/>
                        </a:spcAft>
                      </a:pPr>
                      <a:r>
                        <a:rPr lang="en-US" sz="1200" b="1" kern="1200">
                          <a:effectLst/>
                          <a:latin typeface="Arial" panose="020B0604020202020204" pitchFamily="34" charset="0"/>
                          <a:cs typeface="Arial" panose="020B0604020202020204" pitchFamily="34" charset="0"/>
                        </a:rPr>
                        <a:t>0,2</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22</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270</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77</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extLst>
                  <a:ext uri="{0D108BD9-81ED-4DB2-BD59-A6C34878D82A}">
                    <a16:rowId xmlns:a16="http://schemas.microsoft.com/office/drawing/2014/main" xmlns="" val="331932199"/>
                  </a:ext>
                </a:extLst>
              </a:tr>
              <a:tr h="216068">
                <a:tc>
                  <a:txBody>
                    <a:bodyPr/>
                    <a:lstStyle/>
                    <a:p>
                      <a:pPr algn="ctr">
                        <a:lnSpc>
                          <a:spcPct val="100000"/>
                        </a:lnSpc>
                        <a:spcAft>
                          <a:spcPts val="0"/>
                        </a:spcAft>
                      </a:pPr>
                      <a:r>
                        <a:rPr lang="en-US" sz="1200" b="1" kern="1200">
                          <a:effectLst/>
                          <a:latin typeface="Arial" panose="020B0604020202020204" pitchFamily="34" charset="0"/>
                          <a:cs typeface="Arial" panose="020B0604020202020204" pitchFamily="34" charset="0"/>
                        </a:rPr>
                        <a:t>0,4</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23</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dirty="0">
                          <a:effectLst/>
                          <a:latin typeface="Arial" panose="020B0604020202020204" pitchFamily="34" charset="0"/>
                          <a:cs typeface="Arial" panose="020B0604020202020204" pitchFamily="34" charset="0"/>
                        </a:rPr>
                        <a:t>321</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60</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extLst>
                  <a:ext uri="{0D108BD9-81ED-4DB2-BD59-A6C34878D82A}">
                    <a16:rowId xmlns:a16="http://schemas.microsoft.com/office/drawing/2014/main" xmlns="" val="2519576906"/>
                  </a:ext>
                </a:extLst>
              </a:tr>
              <a:tr h="216068">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0,7</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24</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356</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41</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extLst>
                  <a:ext uri="{0D108BD9-81ED-4DB2-BD59-A6C34878D82A}">
                    <a16:rowId xmlns:a16="http://schemas.microsoft.com/office/drawing/2014/main" xmlns="" val="1201970488"/>
                  </a:ext>
                </a:extLst>
              </a:tr>
              <a:tr h="216068">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1,2</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dirty="0">
                          <a:effectLst/>
                          <a:latin typeface="Arial" panose="020B0604020202020204" pitchFamily="34" charset="0"/>
                          <a:cs typeface="Arial" panose="020B0604020202020204" pitchFamily="34" charset="0"/>
                        </a:rPr>
                        <a:t>28</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365</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a:effectLst/>
                          <a:latin typeface="Arial" panose="020B0604020202020204" pitchFamily="34" charset="0"/>
                          <a:cs typeface="Arial" panose="020B0604020202020204" pitchFamily="34" charset="0"/>
                        </a:rPr>
                        <a:t>30,5</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extLst>
                  <a:ext uri="{0D108BD9-81ED-4DB2-BD59-A6C34878D82A}">
                    <a16:rowId xmlns:a16="http://schemas.microsoft.com/office/drawing/2014/main" xmlns="" val="605027672"/>
                  </a:ext>
                </a:extLst>
              </a:tr>
              <a:tr h="216068">
                <a:tc>
                  <a:txBody>
                    <a:bodyPr/>
                    <a:lstStyle/>
                    <a:p>
                      <a:pPr algn="ctr">
                        <a:lnSpc>
                          <a:spcPct val="100000"/>
                        </a:lnSpc>
                        <a:spcAft>
                          <a:spcPts val="0"/>
                        </a:spcAft>
                      </a:pPr>
                      <a:r>
                        <a:rPr lang="ru-RU" sz="1200" b="1" kern="1200" dirty="0">
                          <a:effectLst/>
                          <a:latin typeface="Arial" panose="020B0604020202020204" pitchFamily="34" charset="0"/>
                          <a:cs typeface="Arial" panose="020B0604020202020204" pitchFamily="34" charset="0"/>
                        </a:rPr>
                        <a:t>1,6</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dirty="0">
                          <a:effectLst/>
                          <a:latin typeface="Arial" panose="020B0604020202020204" pitchFamily="34" charset="0"/>
                          <a:cs typeface="Arial" panose="020B0604020202020204" pitchFamily="34" charset="0"/>
                        </a:rPr>
                        <a:t>35</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dirty="0">
                          <a:effectLst/>
                          <a:latin typeface="Arial" panose="020B0604020202020204" pitchFamily="34" charset="0"/>
                          <a:cs typeface="Arial" panose="020B0604020202020204" pitchFamily="34" charset="0"/>
                        </a:rPr>
                        <a:t>403</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dirty="0">
                          <a:effectLst/>
                          <a:latin typeface="Arial" panose="020B0604020202020204" pitchFamily="34" charset="0"/>
                          <a:cs typeface="Arial" panose="020B0604020202020204" pitchFamily="34" charset="0"/>
                        </a:rPr>
                        <a:t>17</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extLst>
                  <a:ext uri="{0D108BD9-81ED-4DB2-BD59-A6C34878D82A}">
                    <a16:rowId xmlns:a16="http://schemas.microsoft.com/office/drawing/2014/main" xmlns="" val="3869632486"/>
                  </a:ext>
                </a:extLst>
              </a:tr>
            </a:tbl>
          </a:graphicData>
        </a:graphic>
      </p:graphicFrame>
      <p:sp>
        <p:nvSpPr>
          <p:cNvPr id="11" name="Прямоугольник 10"/>
          <p:cNvSpPr/>
          <p:nvPr/>
        </p:nvSpPr>
        <p:spPr>
          <a:xfrm>
            <a:off x="3955614" y="3988683"/>
            <a:ext cx="2001840" cy="369332"/>
          </a:xfrm>
          <a:prstGeom prst="rect">
            <a:avLst/>
          </a:prstGeom>
        </p:spPr>
        <p:txBody>
          <a:bodyPr wrap="square">
            <a:spAutoFit/>
          </a:bodyPr>
          <a:lstStyle/>
          <a:p>
            <a:r>
              <a:rPr lang="en-US" b="1" dirty="0" err="1" smtClean="0">
                <a:solidFill>
                  <a:srgbClr val="FF0000"/>
                </a:solidFill>
              </a:rPr>
              <a:t>MoN</a:t>
            </a:r>
            <a:r>
              <a:rPr lang="ru-RU" b="1" dirty="0" smtClean="0">
                <a:solidFill>
                  <a:srgbClr val="FF0000"/>
                </a:solidFill>
              </a:rPr>
              <a:t>-покрытия</a:t>
            </a:r>
            <a:endParaRPr lang="ru-RU" dirty="0">
              <a:solidFill>
                <a:srgbClr val="FF0000"/>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xmlns="" val="3346601872"/>
              </p:ext>
            </p:extLst>
          </p:nvPr>
        </p:nvGraphicFramePr>
        <p:xfrm>
          <a:off x="3837425" y="4588253"/>
          <a:ext cx="4976375" cy="1720162"/>
        </p:xfrm>
        <a:graphic>
          <a:graphicData uri="http://schemas.openxmlformats.org/drawingml/2006/table">
            <a:tbl>
              <a:tblPr firstRow="1" bandRow="1">
                <a:tableStyleId>{5940675A-B579-460E-94D1-54222C63F5DA}</a:tableStyleId>
              </a:tblPr>
              <a:tblGrid>
                <a:gridCol w="709175">
                  <a:extLst>
                    <a:ext uri="{9D8B030D-6E8A-4147-A177-3AD203B41FA5}">
                      <a16:colId xmlns:a16="http://schemas.microsoft.com/office/drawing/2014/main" xmlns="" val="2287781045"/>
                    </a:ext>
                  </a:extLst>
                </a:gridCol>
                <a:gridCol w="949617">
                  <a:extLst>
                    <a:ext uri="{9D8B030D-6E8A-4147-A177-3AD203B41FA5}">
                      <a16:colId xmlns:a16="http://schemas.microsoft.com/office/drawing/2014/main" xmlns="" val="1102409825"/>
                    </a:ext>
                  </a:extLst>
                </a:gridCol>
                <a:gridCol w="650583">
                  <a:extLst>
                    <a:ext uri="{9D8B030D-6E8A-4147-A177-3AD203B41FA5}">
                      <a16:colId xmlns:a16="http://schemas.microsoft.com/office/drawing/2014/main" xmlns="" val="2397870255"/>
                    </a:ext>
                  </a:extLst>
                </a:gridCol>
                <a:gridCol w="1008209">
                  <a:extLst>
                    <a:ext uri="{9D8B030D-6E8A-4147-A177-3AD203B41FA5}">
                      <a16:colId xmlns:a16="http://schemas.microsoft.com/office/drawing/2014/main" xmlns="" val="2158705579"/>
                    </a:ext>
                  </a:extLst>
                </a:gridCol>
                <a:gridCol w="998391">
                  <a:extLst>
                    <a:ext uri="{9D8B030D-6E8A-4147-A177-3AD203B41FA5}">
                      <a16:colId xmlns:a16="http://schemas.microsoft.com/office/drawing/2014/main" xmlns="" val="1002388246"/>
                    </a:ext>
                  </a:extLst>
                </a:gridCol>
                <a:gridCol w="660400">
                  <a:extLst>
                    <a:ext uri="{9D8B030D-6E8A-4147-A177-3AD203B41FA5}">
                      <a16:colId xmlns:a16="http://schemas.microsoft.com/office/drawing/2014/main" xmlns="" val="3383207031"/>
                    </a:ext>
                  </a:extLst>
                </a:gridCol>
              </a:tblGrid>
              <a:tr h="738460">
                <a:tc>
                  <a:txBody>
                    <a:bodyPr/>
                    <a:lstStyle/>
                    <a:p>
                      <a:pPr algn="ctr">
                        <a:lnSpc>
                          <a:spcPct val="100000"/>
                        </a:lnSpc>
                        <a:spcAft>
                          <a:spcPts val="0"/>
                        </a:spcAft>
                      </a:pPr>
                      <a:r>
                        <a:rPr lang="ru-RU" sz="1200" b="1" kern="1200" dirty="0" smtClean="0">
                          <a:effectLst/>
                          <a:latin typeface="Arial" panose="020B0604020202020204" pitchFamily="34" charset="0"/>
                          <a:cs typeface="Arial" panose="020B0604020202020204" pitchFamily="34" charset="0"/>
                        </a:rPr>
                        <a:t>j</a:t>
                      </a:r>
                      <a:r>
                        <a:rPr lang="en-US" sz="1200" b="1" kern="1200" baseline="-25000" dirty="0" smtClean="0">
                          <a:effectLst/>
                          <a:latin typeface="Arial" panose="020B0604020202020204" pitchFamily="34" charset="0"/>
                          <a:cs typeface="Arial" panose="020B0604020202020204" pitchFamily="34" charset="0"/>
                        </a:rPr>
                        <a:t>p</a:t>
                      </a:r>
                      <a:r>
                        <a:rPr lang="ru-RU" sz="1200" b="1" kern="1200" dirty="0" smtClean="0">
                          <a:effectLst/>
                          <a:latin typeface="Arial" panose="020B0604020202020204" pitchFamily="34" charset="0"/>
                          <a:cs typeface="Arial" panose="020B0604020202020204" pitchFamily="34" charset="0"/>
                        </a:rPr>
                        <a:t>/j</a:t>
                      </a:r>
                      <a:r>
                        <a:rPr lang="en-US" sz="1200" b="1" kern="1200" baseline="-25000" dirty="0" smtClean="0">
                          <a:effectLst/>
                          <a:latin typeface="Arial" panose="020B0604020202020204" pitchFamily="34" charset="0"/>
                          <a:cs typeface="Arial" panose="020B0604020202020204" pitchFamily="34" charset="0"/>
                        </a:rPr>
                        <a:t>d</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ru-RU" sz="1200" b="1" kern="1200" dirty="0" smtClean="0">
                          <a:effectLst/>
                          <a:latin typeface="Arial" panose="020B0604020202020204" pitchFamily="34" charset="0"/>
                          <a:cs typeface="Arial" panose="020B0604020202020204" pitchFamily="34" charset="0"/>
                        </a:rPr>
                        <a:t>H</a:t>
                      </a:r>
                      <a:r>
                        <a:rPr lang="en-US" sz="1200" b="1" kern="1200" dirty="0" smtClean="0">
                          <a:effectLst/>
                          <a:latin typeface="Arial" panose="020B0604020202020204" pitchFamily="34" charset="0"/>
                          <a:cs typeface="Arial" panose="020B0604020202020204" pitchFamily="34" charset="0"/>
                        </a:rPr>
                        <a:t>V</a:t>
                      </a:r>
                      <a:r>
                        <a:rPr lang="en-US" sz="1200" b="1" kern="1200" baseline="-25000" dirty="0" smtClean="0">
                          <a:effectLst/>
                          <a:latin typeface="Arial" panose="020B0604020202020204" pitchFamily="34" charset="0"/>
                          <a:cs typeface="Arial" panose="020B0604020202020204" pitchFamily="34" charset="0"/>
                        </a:rPr>
                        <a:t>0,05</a:t>
                      </a:r>
                      <a:r>
                        <a:rPr lang="ru-RU" sz="1200" b="1" kern="1200" dirty="0" smtClean="0">
                          <a:effectLst/>
                          <a:latin typeface="Arial" panose="020B0604020202020204" pitchFamily="34" charset="0"/>
                          <a:cs typeface="Arial" panose="020B0604020202020204" pitchFamily="34" charset="0"/>
                        </a:rPr>
                        <a:t>, ГПа</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lnSpc>
                          <a:spcPct val="100000"/>
                        </a:lnSpc>
                        <a:spcAft>
                          <a:spcPts val="0"/>
                        </a:spcAft>
                      </a:pPr>
                      <a:r>
                        <a:rPr lang="en-US" sz="1200" b="1" kern="1200" dirty="0">
                          <a:effectLst/>
                          <a:latin typeface="Arial" panose="020B0604020202020204" pitchFamily="34" charset="0"/>
                          <a:cs typeface="Arial" panose="020B0604020202020204" pitchFamily="34" charset="0"/>
                        </a:rPr>
                        <a:t>E</a:t>
                      </a:r>
                      <a:r>
                        <a:rPr lang="ru-RU" sz="1200" b="1" kern="1200" dirty="0">
                          <a:effectLst/>
                          <a:latin typeface="Arial" panose="020B0604020202020204" pitchFamily="34" charset="0"/>
                          <a:cs typeface="Arial" panose="020B0604020202020204" pitchFamily="34" charset="0"/>
                        </a:rPr>
                        <a:t>, </a:t>
                      </a:r>
                      <a:r>
                        <a:rPr lang="ru-RU" sz="1200" b="1" kern="1200" dirty="0" smtClean="0">
                          <a:effectLst/>
                          <a:latin typeface="Arial" panose="020B0604020202020204" pitchFamily="34" charset="0"/>
                          <a:cs typeface="Arial" panose="020B0604020202020204" pitchFamily="34" charset="0"/>
                        </a:rPr>
                        <a:t>ГПа</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9" marR="68589" marT="0" marB="0" anchor="ctr"/>
                </a:tc>
                <a:tc>
                  <a:txBody>
                    <a:bodyPr/>
                    <a:lstStyle/>
                    <a:p>
                      <a:pPr algn="ctr"/>
                      <a:r>
                        <a:rPr lang="ru-RU" sz="1200" b="1" dirty="0" smtClean="0">
                          <a:latin typeface="Arial" panose="020B0604020202020204" pitchFamily="34" charset="0"/>
                          <a:cs typeface="Arial" panose="020B0604020202020204" pitchFamily="34" charset="0"/>
                        </a:rPr>
                        <a:t>Коэффициент трения</a:t>
                      </a:r>
                      <a:r>
                        <a:rPr lang="en-US" sz="1200" b="1" dirty="0" smtClean="0">
                          <a:latin typeface="Arial" panose="020B0604020202020204" pitchFamily="34" charset="0"/>
                          <a:cs typeface="Arial" panose="020B0604020202020204" pitchFamily="34" charset="0"/>
                        </a:rPr>
                        <a:t> </a:t>
                      </a:r>
                      <a:r>
                        <a:rPr lang="el-GR" sz="1200" b="1" dirty="0" smtClean="0">
                          <a:latin typeface="Arial" panose="020B0604020202020204" pitchFamily="34" charset="0"/>
                          <a:cs typeface="Arial" panose="020B0604020202020204" pitchFamily="34" charset="0"/>
                        </a:rPr>
                        <a:t>μ</a:t>
                      </a:r>
                      <a:endParaRPr lang="ru-RU" sz="1200" b="1" dirty="0">
                        <a:latin typeface="Arial" panose="020B0604020202020204" pitchFamily="34" charset="0"/>
                        <a:cs typeface="Arial" panose="020B0604020202020204" pitchFamily="34" charset="0"/>
                      </a:endParaRPr>
                    </a:p>
                  </a:txBody>
                  <a:tcPr anchor="ctr"/>
                </a:tc>
                <a:tc>
                  <a:txBody>
                    <a:bodyPr/>
                    <a:lstStyle/>
                    <a:p>
                      <a:pPr algn="ctr"/>
                      <a:r>
                        <a:rPr lang="ru-RU" sz="1200" b="1" dirty="0" smtClean="0">
                          <a:latin typeface="Arial" panose="020B0604020202020204" pitchFamily="34" charset="0"/>
                          <a:cs typeface="Arial" panose="020B0604020202020204" pitchFamily="34" charset="0"/>
                        </a:rPr>
                        <a:t>Параметр износа</a:t>
                      </a:r>
                      <a:r>
                        <a:rPr lang="en-US" sz="1200" b="1" baseline="0" dirty="0" smtClean="0">
                          <a:latin typeface="Arial" panose="020B0604020202020204" pitchFamily="34" charset="0"/>
                          <a:cs typeface="Arial" panose="020B0604020202020204" pitchFamily="34" charset="0"/>
                        </a:rPr>
                        <a:t> V, </a:t>
                      </a:r>
                    </a:p>
                    <a:p>
                      <a:pPr algn="ctr"/>
                      <a:r>
                        <a:rPr lang="el-GR" sz="1200" b="1" baseline="0" dirty="0" smtClean="0">
                          <a:latin typeface="Arial" panose="020B0604020202020204" pitchFamily="34" charset="0"/>
                          <a:cs typeface="Arial" panose="020B0604020202020204" pitchFamily="34" charset="0"/>
                        </a:rPr>
                        <a:t>μ</a:t>
                      </a:r>
                      <a:r>
                        <a:rPr lang="en-US" sz="1200" b="1" baseline="0" dirty="0" smtClean="0">
                          <a:latin typeface="Arial" panose="020B0604020202020204" pitchFamily="34" charset="0"/>
                          <a:cs typeface="Arial" panose="020B0604020202020204" pitchFamily="34" charset="0"/>
                        </a:rPr>
                        <a:t>m</a:t>
                      </a:r>
                      <a:r>
                        <a:rPr lang="en-US" sz="1200" b="1" baseline="30000" dirty="0" smtClean="0">
                          <a:latin typeface="Arial" panose="020B0604020202020204" pitchFamily="34" charset="0"/>
                          <a:cs typeface="Arial" panose="020B0604020202020204" pitchFamily="34" charset="0"/>
                        </a:rPr>
                        <a:t>3</a:t>
                      </a:r>
                      <a:r>
                        <a:rPr lang="en-US" sz="1200" b="1" baseline="0" dirty="0" smtClean="0">
                          <a:latin typeface="Arial" panose="020B0604020202020204" pitchFamily="34" charset="0"/>
                          <a:cs typeface="Arial" panose="020B0604020202020204" pitchFamily="34" charset="0"/>
                        </a:rPr>
                        <a:t>N</a:t>
                      </a:r>
                      <a:r>
                        <a:rPr lang="en-US" sz="1200" b="1" baseline="30000" dirty="0" smtClean="0">
                          <a:latin typeface="Arial" panose="020B0604020202020204" pitchFamily="34" charset="0"/>
                          <a:cs typeface="Arial" panose="020B0604020202020204" pitchFamily="34" charset="0"/>
                        </a:rPr>
                        <a:t>-1</a:t>
                      </a:r>
                      <a:r>
                        <a:rPr lang="en-US" sz="1200" b="1" baseline="0" dirty="0" smtClean="0">
                          <a:latin typeface="Arial" panose="020B0604020202020204" pitchFamily="34" charset="0"/>
                          <a:cs typeface="Arial" panose="020B0604020202020204" pitchFamily="34" charset="0"/>
                        </a:rPr>
                        <a:t>m</a:t>
                      </a:r>
                      <a:r>
                        <a:rPr lang="en-US" sz="1200" b="1" baseline="30000" dirty="0" smtClean="0">
                          <a:latin typeface="Arial" panose="020B0604020202020204" pitchFamily="34" charset="0"/>
                          <a:cs typeface="Arial" panose="020B0604020202020204" pitchFamily="34" charset="0"/>
                        </a:rPr>
                        <a:t>-1</a:t>
                      </a:r>
                      <a:endParaRPr lang="ru-RU" sz="1200" b="1" baseline="30000" dirty="0">
                        <a:latin typeface="Arial" panose="020B0604020202020204" pitchFamily="34" charset="0"/>
                        <a:cs typeface="Arial" panose="020B0604020202020204" pitchFamily="34" charset="0"/>
                      </a:endParaRPr>
                    </a:p>
                  </a:txBody>
                  <a:tcPr anchor="ctr"/>
                </a:tc>
                <a:tc>
                  <a:txBody>
                    <a:bodyPr/>
                    <a:lstStyle/>
                    <a:p>
                      <a:pPr algn="ctr">
                        <a:lnSpc>
                          <a:spcPct val="100000"/>
                        </a:lnSpc>
                        <a:spcAft>
                          <a:spcPts val="0"/>
                        </a:spcAft>
                      </a:pPr>
                      <a:r>
                        <a:rPr lang="ru-RU" sz="1200" b="1" kern="1200" dirty="0" smtClean="0">
                          <a:effectLst/>
                          <a:latin typeface="Arial" panose="020B0604020202020204" pitchFamily="34" charset="0"/>
                          <a:cs typeface="Arial" panose="020B0604020202020204" pitchFamily="34" charset="0"/>
                        </a:rPr>
                        <a:t>ОКР </a:t>
                      </a:r>
                      <a:r>
                        <a:rPr lang="en-US" sz="1200" b="1" kern="1200" dirty="0" smtClean="0">
                          <a:effectLst/>
                          <a:latin typeface="Arial" panose="020B0604020202020204" pitchFamily="34" charset="0"/>
                          <a:cs typeface="Arial" panose="020B0604020202020204" pitchFamily="34" charset="0"/>
                        </a:rPr>
                        <a:t>d</a:t>
                      </a:r>
                      <a:r>
                        <a:rPr lang="ru-RU" sz="1200" b="1" kern="1200" dirty="0" smtClean="0">
                          <a:effectLst/>
                          <a:latin typeface="Arial" panose="020B0604020202020204" pitchFamily="34" charset="0"/>
                          <a:cs typeface="Arial" panose="020B0604020202020204" pitchFamily="34" charset="0"/>
                        </a:rPr>
                        <a:t>, </a:t>
                      </a:r>
                      <a:r>
                        <a:rPr lang="ru-RU" sz="1200" b="1" kern="1200" dirty="0" err="1" smtClean="0">
                          <a:effectLst/>
                          <a:latin typeface="Arial" panose="020B0604020202020204" pitchFamily="34" charset="0"/>
                          <a:cs typeface="Arial" panose="020B0604020202020204" pitchFamily="34" charset="0"/>
                        </a:rPr>
                        <a:t>нм</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7" marR="68567" marT="0" marB="0" anchor="ctr"/>
                </a:tc>
                <a:extLst>
                  <a:ext uri="{0D108BD9-81ED-4DB2-BD59-A6C34878D82A}">
                    <a16:rowId xmlns:a16="http://schemas.microsoft.com/office/drawing/2014/main" xmlns="" val="2801128181"/>
                  </a:ext>
                </a:extLst>
              </a:tr>
              <a:tr h="327234">
                <a:tc>
                  <a:txBody>
                    <a:bodyPr/>
                    <a:lstStyle/>
                    <a:p>
                      <a:pPr algn="ctr">
                        <a:lnSpc>
                          <a:spcPct val="100000"/>
                        </a:lnSpc>
                        <a:spcAft>
                          <a:spcPts val="0"/>
                        </a:spcAft>
                      </a:pPr>
                      <a:r>
                        <a:rPr lang="ru-RU" sz="1200" b="1">
                          <a:effectLst/>
                          <a:latin typeface="Arial" panose="020B0604020202020204" pitchFamily="34" charset="0"/>
                          <a:cs typeface="Arial" panose="020B0604020202020204" pitchFamily="34" charset="0"/>
                        </a:rPr>
                        <a:t>0</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nchor="ctr"/>
                </a:tc>
                <a:tc>
                  <a:txBody>
                    <a:body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27,5</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nchor="ctr"/>
                </a:tc>
                <a:tc>
                  <a:txBody>
                    <a:body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486</a:t>
                      </a:r>
                      <a:r>
                        <a:rPr lang="ru-RU" sz="1200" b="1" dirty="0">
                          <a:effectLst/>
                          <a:latin typeface="Arial" panose="020B0604020202020204" pitchFamily="34" charset="0"/>
                          <a:cs typeface="Arial" panose="020B0604020202020204" pitchFamily="34" charset="0"/>
                        </a:rPr>
                        <a:t>,</a:t>
                      </a:r>
                      <a:r>
                        <a:rPr lang="en-US" sz="1200" b="1" dirty="0">
                          <a:effectLst/>
                          <a:latin typeface="Arial" panose="020B0604020202020204" pitchFamily="34" charset="0"/>
                          <a:cs typeface="Arial" panose="020B0604020202020204" pitchFamily="34" charset="0"/>
                        </a:rPr>
                        <a:t>2</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nchor="ctr"/>
                </a:tc>
                <a:tc>
                  <a:txBody>
                    <a:bodyPr/>
                    <a:lstStyle/>
                    <a:p>
                      <a:pPr algn="ctr">
                        <a:lnSpc>
                          <a:spcPct val="100000"/>
                        </a:lnSpc>
                        <a:spcAft>
                          <a:spcPts val="0"/>
                        </a:spcAft>
                      </a:pPr>
                      <a:r>
                        <a:rPr lang="ru-RU" sz="1200" b="1" dirty="0">
                          <a:effectLst/>
                          <a:latin typeface="Arial" panose="020B0604020202020204" pitchFamily="34" charset="0"/>
                          <a:cs typeface="Arial" panose="020B0604020202020204" pitchFamily="34" charset="0"/>
                        </a:rPr>
                        <a:t>0,18</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4" marR="68594" marT="0" marB="0" anchor="ctr"/>
                </a:tc>
                <a:tc>
                  <a:txBody>
                    <a:bodyPr/>
                    <a:lstStyle/>
                    <a:p>
                      <a:pPr algn="ctr">
                        <a:lnSpc>
                          <a:spcPct val="100000"/>
                        </a:lnSpc>
                        <a:spcAft>
                          <a:spcPts val="0"/>
                        </a:spcAft>
                      </a:pPr>
                      <a:r>
                        <a:rPr lang="ru-RU" sz="1200" b="1">
                          <a:effectLst/>
                          <a:latin typeface="Arial" panose="020B0604020202020204" pitchFamily="34" charset="0"/>
                          <a:cs typeface="Arial" panose="020B0604020202020204" pitchFamily="34" charset="0"/>
                        </a:rPr>
                        <a:t>412,5</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4" marR="68594" marT="0" marB="0" anchor="ctr"/>
                </a:tc>
                <a:tc>
                  <a:txBody>
                    <a:bodyPr/>
                    <a:lstStyle/>
                    <a:p>
                      <a:pPr algn="ctr">
                        <a:lnSpc>
                          <a:spcPct val="100000"/>
                        </a:lnSpc>
                        <a:spcAft>
                          <a:spcPts val="0"/>
                        </a:spcAft>
                      </a:pPr>
                      <a:r>
                        <a:rPr lang="ru-RU" sz="1200" b="1" dirty="0" smtClean="0">
                          <a:effectLst/>
                          <a:latin typeface="Arial" panose="020B0604020202020204" pitchFamily="34" charset="0"/>
                          <a:cs typeface="Arial" panose="020B0604020202020204" pitchFamily="34" charset="0"/>
                        </a:rPr>
                        <a:t>66</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7" marR="68567" marT="0" marB="0" anchor="ctr"/>
                </a:tc>
                <a:extLst>
                  <a:ext uri="{0D108BD9-81ED-4DB2-BD59-A6C34878D82A}">
                    <a16:rowId xmlns:a16="http://schemas.microsoft.com/office/drawing/2014/main" xmlns="" val="3422665536"/>
                  </a:ext>
                </a:extLst>
              </a:tr>
              <a:tr h="327234">
                <a:tc>
                  <a:txBody>
                    <a:bodyPr/>
                    <a:lstStyle/>
                    <a:p>
                      <a:pPr algn="ctr">
                        <a:lnSpc>
                          <a:spcPct val="100000"/>
                        </a:lnSpc>
                        <a:spcAft>
                          <a:spcPts val="0"/>
                        </a:spcAft>
                      </a:pPr>
                      <a:r>
                        <a:rPr lang="ru-RU" sz="1200" b="1">
                          <a:effectLst/>
                          <a:latin typeface="Arial" panose="020B0604020202020204" pitchFamily="34" charset="0"/>
                          <a:cs typeface="Arial" panose="020B0604020202020204" pitchFamily="34" charset="0"/>
                        </a:rPr>
                        <a:t>0,5</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nchor="ctr"/>
                </a:tc>
                <a:tc>
                  <a:txBody>
                    <a:bodyPr/>
                    <a:lstStyle/>
                    <a:p>
                      <a:pPr algn="ctr">
                        <a:lnSpc>
                          <a:spcPct val="100000"/>
                        </a:lnSpc>
                        <a:spcAft>
                          <a:spcPts val="0"/>
                        </a:spcAft>
                      </a:pPr>
                      <a:r>
                        <a:rPr lang="en-US" sz="1200" b="1">
                          <a:effectLst/>
                          <a:latin typeface="Arial" panose="020B0604020202020204" pitchFamily="34" charset="0"/>
                          <a:cs typeface="Arial" panose="020B0604020202020204" pitchFamily="34" charset="0"/>
                        </a:rPr>
                        <a:t>43,5</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nchor="ctr"/>
                </a:tc>
                <a:tc>
                  <a:txBody>
                    <a:body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605</a:t>
                      </a:r>
                      <a:r>
                        <a:rPr lang="ru-RU" sz="1200" b="1" dirty="0">
                          <a:effectLst/>
                          <a:latin typeface="Arial" panose="020B0604020202020204" pitchFamily="34" charset="0"/>
                          <a:cs typeface="Arial" panose="020B0604020202020204" pitchFamily="34" charset="0"/>
                        </a:rPr>
                        <a:t>,</a:t>
                      </a:r>
                      <a:r>
                        <a:rPr lang="en-US" sz="1200" b="1" dirty="0">
                          <a:effectLst/>
                          <a:latin typeface="Arial" panose="020B0604020202020204" pitchFamily="34" charset="0"/>
                          <a:cs typeface="Arial" panose="020B0604020202020204" pitchFamily="34" charset="0"/>
                        </a:rPr>
                        <a:t>7</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nchor="ctr"/>
                </a:tc>
                <a:tc>
                  <a:txBody>
                    <a:bodyPr/>
                    <a:lstStyle/>
                    <a:p>
                      <a:pPr algn="ctr">
                        <a:lnSpc>
                          <a:spcPct val="100000"/>
                        </a:lnSpc>
                        <a:spcAft>
                          <a:spcPts val="0"/>
                        </a:spcAft>
                      </a:pPr>
                      <a:r>
                        <a:rPr lang="ru-RU" sz="1200" b="1">
                          <a:effectLst/>
                          <a:latin typeface="Arial" panose="020B0604020202020204" pitchFamily="34" charset="0"/>
                          <a:cs typeface="Arial" panose="020B0604020202020204" pitchFamily="34" charset="0"/>
                        </a:rPr>
                        <a:t>0,19</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4" marR="68594" marT="0" marB="0" anchor="ctr"/>
                </a:tc>
                <a:tc>
                  <a:txBody>
                    <a:bodyPr/>
                    <a:lstStyle/>
                    <a:p>
                      <a:pPr algn="ctr">
                        <a:lnSpc>
                          <a:spcPct val="100000"/>
                        </a:lnSpc>
                        <a:spcAft>
                          <a:spcPts val="0"/>
                        </a:spcAft>
                      </a:pPr>
                      <a:r>
                        <a:rPr lang="ru-RU" sz="1200" b="1">
                          <a:effectLst/>
                          <a:latin typeface="Arial" panose="020B0604020202020204" pitchFamily="34" charset="0"/>
                          <a:cs typeface="Arial" panose="020B0604020202020204" pitchFamily="34" charset="0"/>
                        </a:rPr>
                        <a:t>167,3</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4" marR="68594" marT="0" marB="0" anchor="ctr"/>
                </a:tc>
                <a:tc>
                  <a:txBody>
                    <a:bodyPr/>
                    <a:lstStyle/>
                    <a:p>
                      <a:pPr algn="ctr">
                        <a:lnSpc>
                          <a:spcPct val="100000"/>
                        </a:lnSpc>
                        <a:spcAft>
                          <a:spcPts val="0"/>
                        </a:spcAft>
                      </a:pPr>
                      <a:r>
                        <a:rPr lang="ru-RU" sz="1200" b="1" dirty="0" smtClean="0">
                          <a:effectLst/>
                          <a:latin typeface="Arial" panose="020B0604020202020204" pitchFamily="34" charset="0"/>
                          <a:cs typeface="Arial" panose="020B0604020202020204" pitchFamily="34" charset="0"/>
                        </a:rPr>
                        <a:t>24</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7" marR="68567" marT="0" marB="0" anchor="ctr"/>
                </a:tc>
                <a:extLst>
                  <a:ext uri="{0D108BD9-81ED-4DB2-BD59-A6C34878D82A}">
                    <a16:rowId xmlns:a16="http://schemas.microsoft.com/office/drawing/2014/main" xmlns="" val="3734650788"/>
                  </a:ext>
                </a:extLst>
              </a:tr>
              <a:tr h="327234">
                <a:tc>
                  <a:txBody>
                    <a:bodyPr/>
                    <a:lstStyle/>
                    <a:p>
                      <a:pPr algn="ctr">
                        <a:lnSpc>
                          <a:spcPct val="100000"/>
                        </a:lnSpc>
                        <a:spcAft>
                          <a:spcPts val="0"/>
                        </a:spcAft>
                      </a:pPr>
                      <a:r>
                        <a:rPr lang="ru-RU" sz="1200" b="1">
                          <a:effectLst/>
                          <a:latin typeface="Arial" panose="020B0604020202020204" pitchFamily="34" charset="0"/>
                          <a:cs typeface="Arial" panose="020B0604020202020204" pitchFamily="34" charset="0"/>
                        </a:rPr>
                        <a:t>1</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nchor="ctr"/>
                </a:tc>
                <a:tc>
                  <a:txBody>
                    <a:bodyPr/>
                    <a:lstStyle/>
                    <a:p>
                      <a:pPr algn="ctr">
                        <a:lnSpc>
                          <a:spcPct val="100000"/>
                        </a:lnSpc>
                        <a:spcAft>
                          <a:spcPts val="0"/>
                        </a:spcAft>
                      </a:pPr>
                      <a:r>
                        <a:rPr lang="en-US" sz="1200" b="1">
                          <a:effectLst/>
                          <a:latin typeface="Arial" panose="020B0604020202020204" pitchFamily="34" charset="0"/>
                          <a:cs typeface="Arial" panose="020B0604020202020204" pitchFamily="34" charset="0"/>
                        </a:rPr>
                        <a:t>44</a:t>
                      </a:r>
                      <a:r>
                        <a:rPr lang="ru-RU" sz="1200" b="1">
                          <a:effectLst/>
                          <a:latin typeface="Arial" panose="020B0604020202020204" pitchFamily="34" charset="0"/>
                          <a:cs typeface="Arial" panose="020B0604020202020204" pitchFamily="34" charset="0"/>
                        </a:rPr>
                        <a:t>,</a:t>
                      </a:r>
                      <a:r>
                        <a:rPr lang="en-US" sz="1200" b="1">
                          <a:effectLst/>
                          <a:latin typeface="Arial" panose="020B0604020202020204" pitchFamily="34" charset="0"/>
                          <a:cs typeface="Arial" panose="020B0604020202020204" pitchFamily="34" charset="0"/>
                        </a:rPr>
                        <a:t>7</a:t>
                      </a:r>
                      <a:endParaRPr lang="ru-RU"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nchor="ctr"/>
                </a:tc>
                <a:tc>
                  <a:txBody>
                    <a:body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579,2</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4" marR="68584" marT="0" marB="0" anchor="ctr"/>
                </a:tc>
                <a:tc>
                  <a:txBody>
                    <a:body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0,1</a:t>
                      </a:r>
                      <a:r>
                        <a:rPr lang="ru-RU" sz="1200" b="1" dirty="0">
                          <a:effectLst/>
                          <a:latin typeface="Arial" panose="020B0604020202020204" pitchFamily="34" charset="0"/>
                          <a:cs typeface="Arial" panose="020B0604020202020204" pitchFamily="34" charset="0"/>
                        </a:rPr>
                        <a:t>6</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4" marR="68594" marT="0" marB="0" anchor="ctr"/>
                </a:tc>
                <a:tc>
                  <a:txBody>
                    <a:bodyPr/>
                    <a:lstStyle/>
                    <a:p>
                      <a:pPr algn="ctr">
                        <a:lnSpc>
                          <a:spcPct val="100000"/>
                        </a:lnSpc>
                        <a:spcAft>
                          <a:spcPts val="0"/>
                        </a:spcAft>
                      </a:pPr>
                      <a:r>
                        <a:rPr lang="en-US" sz="1200" b="1" dirty="0">
                          <a:effectLst/>
                          <a:latin typeface="Arial" panose="020B0604020202020204" pitchFamily="34" charset="0"/>
                          <a:cs typeface="Arial" panose="020B0604020202020204" pitchFamily="34" charset="0"/>
                        </a:rPr>
                        <a:t>120</a:t>
                      </a:r>
                      <a:r>
                        <a:rPr lang="ru-RU" sz="1200" b="1" dirty="0">
                          <a:effectLst/>
                          <a:latin typeface="Arial" panose="020B0604020202020204" pitchFamily="34" charset="0"/>
                          <a:cs typeface="Arial" panose="020B0604020202020204" pitchFamily="34" charset="0"/>
                        </a:rPr>
                        <a:t>,</a:t>
                      </a:r>
                      <a:r>
                        <a:rPr lang="en-US" sz="1200" b="1" dirty="0">
                          <a:effectLst/>
                          <a:latin typeface="Arial" panose="020B0604020202020204" pitchFamily="34" charset="0"/>
                          <a:cs typeface="Arial" panose="020B0604020202020204" pitchFamily="34" charset="0"/>
                        </a:rPr>
                        <a:t>6</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94" marR="68594" marT="0" marB="0" anchor="ctr"/>
                </a:tc>
                <a:tc>
                  <a:txBody>
                    <a:bodyPr/>
                    <a:lstStyle/>
                    <a:p>
                      <a:pPr algn="ctr">
                        <a:lnSpc>
                          <a:spcPct val="100000"/>
                        </a:lnSpc>
                        <a:spcAft>
                          <a:spcPts val="0"/>
                        </a:spcAft>
                      </a:pPr>
                      <a:r>
                        <a:rPr lang="ru-RU" sz="1200" b="1" dirty="0" smtClean="0">
                          <a:effectLst/>
                          <a:latin typeface="Arial" panose="020B0604020202020204" pitchFamily="34" charset="0"/>
                          <a:cs typeface="Arial" panose="020B0604020202020204" pitchFamily="34" charset="0"/>
                        </a:rPr>
                        <a:t>21</a:t>
                      </a:r>
                      <a:endParaRPr lang="ru-RU"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67" marR="68567" marT="0" marB="0" anchor="ctr"/>
                </a:tc>
                <a:extLst>
                  <a:ext uri="{0D108BD9-81ED-4DB2-BD59-A6C34878D82A}">
                    <a16:rowId xmlns:a16="http://schemas.microsoft.com/office/drawing/2014/main" xmlns="" val="188022048"/>
                  </a:ext>
                </a:extLst>
              </a:tr>
            </a:tbl>
          </a:graphicData>
        </a:graphic>
      </p:graphicFrame>
      <p:pic>
        <p:nvPicPr>
          <p:cNvPr id="13" name="Рисунок 7" descr="H:\Лето-2013\My dissertation\Введение+Глава 1+Список литературы\Рисунки\Глава3\3.3\Концентрация азота в MoN.jp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44524" y="4404202"/>
            <a:ext cx="2921542" cy="2223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28640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7619" y="3447822"/>
            <a:ext cx="3927145" cy="3139321"/>
          </a:xfrm>
          <a:prstGeom prst="rect">
            <a:avLst/>
          </a:prstGeom>
          <a:solidFill>
            <a:schemeClr val="bg1">
              <a:alpha val="60000"/>
            </a:schemeClr>
          </a:solidFill>
        </p:spPr>
        <p:txBody>
          <a:bodyPr wrap="square" rtlCol="0">
            <a:spAutoFit/>
          </a:bodyPr>
          <a:lstStyle/>
          <a:p>
            <a:pPr>
              <a:lnSpc>
                <a:spcPct val="110000"/>
              </a:lnSpc>
            </a:pPr>
            <a:r>
              <a:rPr lang="ru-RU" b="1" i="1" dirty="0" smtClean="0">
                <a:latin typeface="Arial" panose="020B0604020202020204" pitchFamily="34" charset="0"/>
                <a:cs typeface="Arial" panose="020B0604020202020204" pitchFamily="34" charset="0"/>
              </a:rPr>
              <a:t>1</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полый катод; </a:t>
            </a:r>
            <a:endParaRPr lang="ru-RU" b="1" dirty="0" smtClean="0">
              <a:latin typeface="Arial" panose="020B0604020202020204" pitchFamily="34" charset="0"/>
              <a:cs typeface="Arial" panose="020B0604020202020204" pitchFamily="34" charset="0"/>
            </a:endParaRPr>
          </a:p>
          <a:p>
            <a:pPr>
              <a:lnSpc>
                <a:spcPct val="110000"/>
              </a:lnSpc>
            </a:pPr>
            <a:r>
              <a:rPr lang="ru-RU" b="1" i="1" dirty="0" smtClean="0">
                <a:latin typeface="Arial" panose="020B0604020202020204" pitchFamily="34" charset="0"/>
                <a:cs typeface="Arial" panose="020B0604020202020204" pitchFamily="34" charset="0"/>
              </a:rPr>
              <a:t>2</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накаленные катоды; </a:t>
            </a:r>
            <a:endParaRPr lang="ru-RU" b="1" dirty="0" smtClean="0">
              <a:latin typeface="Arial" panose="020B0604020202020204" pitchFamily="34" charset="0"/>
              <a:cs typeface="Arial" panose="020B0604020202020204" pitchFamily="34" charset="0"/>
            </a:endParaRPr>
          </a:p>
          <a:p>
            <a:pPr>
              <a:lnSpc>
                <a:spcPct val="110000"/>
              </a:lnSpc>
            </a:pPr>
            <a:r>
              <a:rPr lang="ru-RU" b="1" i="1" dirty="0" smtClean="0">
                <a:latin typeface="Arial" panose="020B0604020202020204" pitchFamily="34" charset="0"/>
                <a:cs typeface="Arial" panose="020B0604020202020204" pitchFamily="34" charset="0"/>
              </a:rPr>
              <a:t>3</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оснастка; </a:t>
            </a:r>
            <a:endParaRPr lang="ru-RU" b="1" dirty="0" smtClean="0">
              <a:latin typeface="Arial" panose="020B0604020202020204" pitchFamily="34" charset="0"/>
              <a:cs typeface="Arial" panose="020B0604020202020204" pitchFamily="34" charset="0"/>
            </a:endParaRPr>
          </a:p>
          <a:p>
            <a:pPr>
              <a:lnSpc>
                <a:spcPct val="110000"/>
              </a:lnSpc>
            </a:pPr>
            <a:r>
              <a:rPr lang="ru-RU" b="1" i="1" dirty="0" smtClean="0">
                <a:latin typeface="Arial" panose="020B0604020202020204" pitchFamily="34" charset="0"/>
                <a:cs typeface="Arial" panose="020B0604020202020204" pitchFamily="34" charset="0"/>
              </a:rPr>
              <a:t>4</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анод (стенки камеры); </a:t>
            </a:r>
            <a:endParaRPr lang="ru-RU" b="1" dirty="0" smtClean="0">
              <a:latin typeface="Arial" panose="020B0604020202020204" pitchFamily="34" charset="0"/>
              <a:cs typeface="Arial" panose="020B0604020202020204" pitchFamily="34" charset="0"/>
            </a:endParaRPr>
          </a:p>
          <a:p>
            <a:pPr>
              <a:lnSpc>
                <a:spcPct val="110000"/>
              </a:lnSpc>
            </a:pPr>
            <a:r>
              <a:rPr lang="ru-RU" b="1" i="1" dirty="0" smtClean="0">
                <a:latin typeface="Arial" panose="020B0604020202020204" pitchFamily="34" charset="0"/>
                <a:cs typeface="Arial" panose="020B0604020202020204" pitchFamily="34" charset="0"/>
              </a:rPr>
              <a:t>5</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электродуговой испаритель </a:t>
            </a:r>
            <a:endParaRPr lang="ru-RU" b="1" dirty="0" smtClean="0">
              <a:latin typeface="Arial" panose="020B0604020202020204" pitchFamily="34" charset="0"/>
              <a:cs typeface="Arial" panose="020B0604020202020204" pitchFamily="34" charset="0"/>
            </a:endParaRPr>
          </a:p>
          <a:p>
            <a:pPr>
              <a:lnSpc>
                <a:spcPct val="110000"/>
              </a:lnSpc>
            </a:pPr>
            <a:r>
              <a:rPr lang="ru-RU" b="1" dirty="0" smtClean="0">
                <a:latin typeface="Arial" panose="020B0604020202020204" pitchFamily="34" charset="0"/>
                <a:cs typeface="Arial" panose="020B0604020202020204" pitchFamily="34" charset="0"/>
              </a:rPr>
              <a:t>ДИ100; </a:t>
            </a:r>
          </a:p>
          <a:p>
            <a:pPr>
              <a:lnSpc>
                <a:spcPct val="110000"/>
              </a:lnSpc>
            </a:pPr>
            <a:r>
              <a:rPr lang="ru-RU" b="1" i="1" dirty="0" smtClean="0">
                <a:latin typeface="Arial" panose="020B0604020202020204" pitchFamily="34" charset="0"/>
                <a:cs typeface="Arial" panose="020B0604020202020204" pitchFamily="34" charset="0"/>
              </a:rPr>
              <a:t>6</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образцы; </a:t>
            </a:r>
            <a:endParaRPr lang="ru-RU" b="1" dirty="0" smtClean="0">
              <a:latin typeface="Arial" panose="020B0604020202020204" pitchFamily="34" charset="0"/>
              <a:cs typeface="Arial" panose="020B0604020202020204" pitchFamily="34" charset="0"/>
            </a:endParaRPr>
          </a:p>
          <a:p>
            <a:pPr>
              <a:lnSpc>
                <a:spcPct val="110000"/>
              </a:lnSpc>
            </a:pPr>
            <a:r>
              <a:rPr lang="ru-RU" b="1" i="1" dirty="0" smtClean="0">
                <a:latin typeface="Arial" panose="020B0604020202020204" pitchFamily="34" charset="0"/>
                <a:cs typeface="Arial" panose="020B0604020202020204" pitchFamily="34" charset="0"/>
              </a:rPr>
              <a:t>7</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корпус магнитного </a:t>
            </a:r>
            <a:r>
              <a:rPr lang="ru-RU" b="1" dirty="0" smtClean="0">
                <a:latin typeface="Arial" panose="020B0604020202020204" pitchFamily="34" charset="0"/>
                <a:cs typeface="Arial" panose="020B0604020202020204" pitchFamily="34" charset="0"/>
              </a:rPr>
              <a:t>фильтра</a:t>
            </a:r>
            <a:r>
              <a:rPr lang="en-US" b="1" dirty="0">
                <a:latin typeface="Arial" panose="020B0604020202020204" pitchFamily="34" charset="0"/>
                <a:cs typeface="Arial" panose="020B0604020202020204" pitchFamily="34" charset="0"/>
              </a:rPr>
              <a:t>;</a:t>
            </a:r>
            <a:r>
              <a:rPr lang="ru-RU" b="1" dirty="0" smtClean="0">
                <a:latin typeface="Arial" panose="020B0604020202020204" pitchFamily="34" charset="0"/>
                <a:cs typeface="Arial" panose="020B0604020202020204" pitchFamily="34" charset="0"/>
              </a:rPr>
              <a:t> </a:t>
            </a:r>
          </a:p>
          <a:p>
            <a:pPr>
              <a:lnSpc>
                <a:spcPct val="110000"/>
              </a:lnSpc>
            </a:pPr>
            <a:r>
              <a:rPr lang="ru-RU" b="1" i="1" dirty="0" smtClean="0">
                <a:latin typeface="Arial" panose="020B0604020202020204" pitchFamily="34" charset="0"/>
                <a:cs typeface="Arial" panose="020B0604020202020204" pitchFamily="34" charset="0"/>
              </a:rPr>
              <a:t>8</a:t>
            </a:r>
            <a:r>
              <a:rPr lang="ru-RU" b="1" dirty="0" smtClean="0">
                <a:latin typeface="Arial" panose="020B0604020202020204" pitchFamily="34" charset="0"/>
                <a:cs typeface="Arial" panose="020B0604020202020204" pitchFamily="34" charset="0"/>
              </a:rPr>
              <a:t> </a:t>
            </a:r>
            <a:r>
              <a:rPr lang="ru-RU" b="1" dirty="0">
                <a:latin typeface="Arial" panose="020B0604020202020204" pitchFamily="34" charset="0"/>
                <a:cs typeface="Arial" panose="020B0604020202020204" pitchFamily="34" charset="0"/>
              </a:rPr>
              <a:t>– электродуговой </a:t>
            </a:r>
            <a:r>
              <a:rPr lang="ru-RU" b="1" dirty="0" smtClean="0">
                <a:latin typeface="Arial" panose="020B0604020202020204" pitchFamily="34" charset="0"/>
                <a:cs typeface="Arial" panose="020B0604020202020204" pitchFamily="34" charset="0"/>
              </a:rPr>
              <a:t>испаритель</a:t>
            </a:r>
            <a:endParaRPr lang="en-US" b="1" dirty="0" smtClean="0">
              <a:latin typeface="Arial" panose="020B0604020202020204" pitchFamily="34" charset="0"/>
              <a:cs typeface="Arial" panose="020B0604020202020204" pitchFamily="34" charset="0"/>
            </a:endParaRPr>
          </a:p>
          <a:p>
            <a:pPr>
              <a:lnSpc>
                <a:spcPct val="110000"/>
              </a:lnSpc>
            </a:pPr>
            <a:r>
              <a:rPr lang="ru-RU" b="1" dirty="0" smtClean="0">
                <a:latin typeface="Arial" panose="020B0604020202020204" pitchFamily="34" charset="0"/>
                <a:cs typeface="Arial" panose="020B0604020202020204" pitchFamily="34" charset="0"/>
              </a:rPr>
              <a:t>ДИ80</a:t>
            </a:r>
            <a:r>
              <a:rPr lang="en-US" b="1" dirty="0" smtClean="0">
                <a:latin typeface="Arial" panose="020B0604020202020204" pitchFamily="34" charset="0"/>
                <a:cs typeface="Arial" panose="020B0604020202020204" pitchFamily="34" charset="0"/>
              </a:rPr>
              <a:t>.</a:t>
            </a:r>
            <a:endParaRPr lang="ru-RU" b="1" dirty="0">
              <a:latin typeface="Arial" panose="020B0604020202020204" pitchFamily="34" charset="0"/>
              <a:cs typeface="Arial" panose="020B0604020202020204" pitchFamily="34" charset="0"/>
            </a:endParaRPr>
          </a:p>
        </p:txBody>
      </p:sp>
      <p:sp>
        <p:nvSpPr>
          <p:cNvPr id="8" name="Прямоугольник 7"/>
          <p:cNvSpPr/>
          <p:nvPr/>
        </p:nvSpPr>
        <p:spPr>
          <a:xfrm>
            <a:off x="4461162" y="1586889"/>
            <a:ext cx="4572001" cy="400110"/>
          </a:xfrm>
          <a:prstGeom prst="rect">
            <a:avLst/>
          </a:prstGeom>
        </p:spPr>
        <p:txBody>
          <a:bodyPr>
            <a:spAutoFit/>
          </a:bodyPr>
          <a:lstStyle/>
          <a:p>
            <a:pPr algn="ctr"/>
            <a:r>
              <a:rPr lang="ru-RU" sz="2000" b="1" i="1" u="sng" dirty="0">
                <a:solidFill>
                  <a:srgbClr val="003399"/>
                </a:solidFill>
                <a:latin typeface="Arial" panose="020B0604020202020204" pitchFamily="34" charset="0"/>
                <a:cs typeface="Arial" panose="020B0604020202020204" pitchFamily="34" charset="0"/>
              </a:rPr>
              <a:t>Упрощенная схема </a:t>
            </a:r>
            <a:r>
              <a:rPr lang="ru-RU" sz="2000" b="1" i="1" u="sng" dirty="0" smtClean="0">
                <a:solidFill>
                  <a:srgbClr val="003399"/>
                </a:solidFill>
                <a:latin typeface="Arial" panose="020B0604020202020204" pitchFamily="34" charset="0"/>
                <a:cs typeface="Arial" panose="020B0604020202020204" pitchFamily="34" charset="0"/>
              </a:rPr>
              <a:t>установки</a:t>
            </a:r>
            <a:endParaRPr lang="ru-RU" sz="2000" b="1" i="1" u="sng" dirty="0">
              <a:solidFill>
                <a:srgbClr val="003399"/>
              </a:solidFill>
              <a:latin typeface="Arial" panose="020B0604020202020204" pitchFamily="34" charset="0"/>
              <a:cs typeface="Arial" panose="020B0604020202020204" pitchFamily="34" charset="0"/>
            </a:endParaRPr>
          </a:p>
        </p:txBody>
      </p:sp>
      <p:pic>
        <p:nvPicPr>
          <p:cNvPr id="2050" name="Рисунок 1"/>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862403" y="2259195"/>
            <a:ext cx="5281597" cy="4318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DSC_138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5372" y="683490"/>
            <a:ext cx="3925813" cy="26080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Заголовок 1"/>
          <p:cNvSpPr>
            <a:spLocks noGrp="1"/>
          </p:cNvSpPr>
          <p:nvPr>
            <p:ph type="title"/>
          </p:nvPr>
        </p:nvSpPr>
        <p:spPr>
          <a:xfrm>
            <a:off x="807378" y="43045"/>
            <a:ext cx="8100025" cy="1280890"/>
          </a:xfrm>
        </p:spPr>
        <p:txBody>
          <a:bodyPr>
            <a:normAutofit/>
          </a:bodyPr>
          <a:lstStyle/>
          <a:p>
            <a:r>
              <a:rPr lang="ru-RU" sz="3000" b="1" dirty="0" smtClean="0"/>
              <a:t>Ионно-плазменная установка «КВИНТА»</a:t>
            </a:r>
            <a:endParaRPr lang="ru-RU" sz="3000" b="1" dirty="0"/>
          </a:p>
        </p:txBody>
      </p:sp>
    </p:spTree>
    <p:extLst>
      <p:ext uri="{BB962C8B-B14F-4D97-AF65-F5344CB8AC3E}">
        <p14:creationId xmlns:p14="http://schemas.microsoft.com/office/powerpoint/2010/main" xmlns="" val="1281426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2785</TotalTime>
  <Words>2651</Words>
  <Application>Microsoft Office PowerPoint</Application>
  <PresentationFormat>Экран (4:3)</PresentationFormat>
  <Paragraphs>459</Paragraphs>
  <Slides>33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Легкий дым</vt:lpstr>
      <vt:lpstr>CorelDRAW</vt:lpstr>
      <vt:lpstr>Синтез износостойких нитридных покрытий вакуумно-дуговым  плазменно-ассистированным методом</vt:lpstr>
      <vt:lpstr>Содержание доклада</vt:lpstr>
      <vt:lpstr>Характеристики и применение однослойных нитридных покрытий</vt:lpstr>
      <vt:lpstr>Преимущества многослойных и градиентных покрытий по сравнению с однослойными</vt:lpstr>
      <vt:lpstr>Слайд 5</vt:lpstr>
      <vt:lpstr>Способы изменения концентрации азота (фазового состава) в  покрытии</vt:lpstr>
      <vt:lpstr>Использование дополнительного источника газовой плазмы ПИНК  при нанесении PVD-покрытий </vt:lpstr>
      <vt:lpstr>Эффект плазменного ассистирования (ПА) при вакуумно-дуговом осаждении  TiN-, MoN-покрытий</vt:lpstr>
      <vt:lpstr>Ионно-плазменная установка «КВИНТА»</vt:lpstr>
      <vt:lpstr>Детали экспериментов по осаждению покрытий вакуумно-дуговым методом</vt:lpstr>
      <vt:lpstr>Слайд 11</vt:lpstr>
      <vt:lpstr>Слайд 12</vt:lpstr>
      <vt:lpstr>Слайд 13</vt:lpstr>
      <vt:lpstr>Слайд 14</vt:lpstr>
      <vt:lpstr>Слайд 15</vt:lpstr>
      <vt:lpstr>Слайд 16</vt:lpstr>
      <vt:lpstr>Свойства и фазовый состав Nb/NbN-покрытий</vt:lpstr>
      <vt:lpstr>Структура и фазовый состав Nb/NbN-покрытий (ПЭМ)</vt:lpstr>
      <vt:lpstr>Слайд 19</vt:lpstr>
      <vt:lpstr>Свойства и фазовый состав Nb/ZrNbN-покрытий</vt:lpstr>
      <vt:lpstr>Структура и фазовый состав Nb/ZrNbN-покрытий</vt:lpstr>
      <vt:lpstr>Слайд 22</vt:lpstr>
      <vt:lpstr>Свойства и фазовый состав градиентных (Zr,Nb)N покрытий</vt:lpstr>
      <vt:lpstr>Структура и состав градиентных  (Zr,Nb)N-покрытий</vt:lpstr>
      <vt:lpstr>Структура и фазовый состав градиентных  (Zr,Nb)N-покрытий</vt:lpstr>
      <vt:lpstr>Слайд 26</vt:lpstr>
      <vt:lpstr>Свойства и фазовый состав градиентных (Zr,Al,Nb)N покрытий</vt:lpstr>
      <vt:lpstr>Структура и состав градиентных  (Zr,Al,Nb)N-покрытий</vt:lpstr>
      <vt:lpstr>Структура и фазовый состав градиентных  (Zr,Al,Nb)N-покрытий</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assistance effect on the example of ZrN-based coatings deposited by vacuum-arc method at the addition of Al, Nb</dc:title>
  <dc:creator>PEED-Olga</dc:creator>
  <cp:lastModifiedBy>Gadzhiev</cp:lastModifiedBy>
  <cp:revision>114</cp:revision>
  <dcterms:created xsi:type="dcterms:W3CDTF">2020-08-21T08:48:45Z</dcterms:created>
  <dcterms:modified xsi:type="dcterms:W3CDTF">2022-02-08T08:20:54Z</dcterms:modified>
</cp:coreProperties>
</file>