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01" r:id="rId2"/>
    <p:sldId id="1106" r:id="rId3"/>
    <p:sldId id="726" r:id="rId4"/>
    <p:sldId id="1297" r:id="rId5"/>
    <p:sldId id="763" r:id="rId6"/>
    <p:sldId id="1289" r:id="rId7"/>
    <p:sldId id="1117" r:id="rId8"/>
    <p:sldId id="1122" r:id="rId9"/>
    <p:sldId id="1123" r:id="rId10"/>
    <p:sldId id="1127" r:id="rId11"/>
    <p:sldId id="1298" r:id="rId12"/>
    <p:sldId id="1129" r:id="rId13"/>
    <p:sldId id="1135" r:id="rId14"/>
    <p:sldId id="1299" r:id="rId15"/>
    <p:sldId id="1112" r:id="rId16"/>
    <p:sldId id="857" r:id="rId17"/>
    <p:sldId id="858" r:id="rId18"/>
    <p:sldId id="859" r:id="rId19"/>
    <p:sldId id="862" r:id="rId20"/>
    <p:sldId id="1170" r:id="rId21"/>
    <p:sldId id="1189" r:id="rId22"/>
    <p:sldId id="1191" r:id="rId23"/>
    <p:sldId id="1194" r:id="rId24"/>
    <p:sldId id="1306" r:id="rId25"/>
    <p:sldId id="1292" r:id="rId26"/>
    <p:sldId id="1108" r:id="rId27"/>
    <p:sldId id="1284" r:id="rId28"/>
    <p:sldId id="754" r:id="rId29"/>
    <p:sldId id="1290" r:id="rId30"/>
    <p:sldId id="756" r:id="rId31"/>
    <p:sldId id="851" r:id="rId32"/>
    <p:sldId id="854" r:id="rId33"/>
    <p:sldId id="1173" r:id="rId34"/>
    <p:sldId id="1294" r:id="rId35"/>
    <p:sldId id="1307" r:id="rId36"/>
    <p:sldId id="1114" r:id="rId37"/>
    <p:sldId id="1249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7" autoAdjust="0"/>
    <p:restoredTop sz="94235" autoAdjust="0"/>
  </p:normalViewPr>
  <p:slideViewPr>
    <p:cSldViewPr snapToGrid="0">
      <p:cViewPr varScale="1">
        <p:scale>
          <a:sx n="106" d="100"/>
          <a:sy n="106" d="100"/>
        </p:scale>
        <p:origin x="19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7344"/>
    </p:cViewPr>
  </p:sorterViewPr>
  <p:notesViewPr>
    <p:cSldViewPr snapToGrid="0">
      <p:cViewPr varScale="1">
        <p:scale>
          <a:sx n="97" d="100"/>
          <a:sy n="97" d="100"/>
        </p:scale>
        <p:origin x="-252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 smtClean="0"/>
              <a:t>Click to edit Master text styles</a:t>
            </a:r>
          </a:p>
          <a:p>
            <a:pPr lvl="1"/>
            <a:r>
              <a:rPr lang="en-US" altLang="ru-RU" noProof="0" smtClean="0"/>
              <a:t>Second level</a:t>
            </a:r>
          </a:p>
          <a:p>
            <a:pPr lvl="2"/>
            <a:r>
              <a:rPr lang="en-US" altLang="ru-RU" noProof="0" smtClean="0"/>
              <a:t>Third level</a:t>
            </a:r>
          </a:p>
          <a:p>
            <a:pPr lvl="3"/>
            <a:r>
              <a:rPr lang="en-US" altLang="ru-RU" noProof="0" smtClean="0"/>
              <a:t>Fourth level</a:t>
            </a:r>
          </a:p>
          <a:p>
            <a:pPr lvl="4"/>
            <a:r>
              <a:rPr lang="en-US" altLang="ru-RU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4C2659C3-DB15-4321-A053-0888DDB7B5B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5977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DE573B-CCEC-4400-B0FD-8DF5968C8FF5}" type="slidenum">
              <a:rPr lang="en-US" altLang="ru-RU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lIns="93167" tIns="46584" rIns="93167" bIns="46584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95684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026C4-7628-4D22-B264-619C667B0832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515074" name="Text Box 2050"/>
          <p:cNvSpPr txBox="1">
            <a:spLocks noChangeArrowheads="1"/>
          </p:cNvSpPr>
          <p:nvPr/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71180FC-9655-40DB-9BD4-1E7892778128}" type="slidenum">
              <a:rPr lang="ru-RU" altLang="ru-RU" sz="1200">
                <a:solidFill>
                  <a:srgbClr val="000000"/>
                </a:solidFill>
              </a:rPr>
              <a:pPr algn="r"/>
              <a:t>10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15075" name="Text Box 2051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5076" name="Text Box 205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6315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2C9068-9350-4CFF-AB96-52199E90CA1B}" type="slidenum">
              <a:rPr lang="en-US" altLang="ru-RU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2012" cy="3503613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5989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D73C95-8EB5-41F9-90A9-F71F811BC2C9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461826" name="Text Box 2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1827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9942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CDC33F-64D2-42F9-ACE4-9CB8FFF7F893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92AB267-649D-4A13-AE4F-3BF5512F0380}" type="slidenum">
              <a:rPr lang="ru-RU" altLang="ru-RU" sz="1200">
                <a:solidFill>
                  <a:srgbClr val="000000"/>
                </a:solidFill>
              </a:rPr>
              <a:pPr algn="r"/>
              <a:t>13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86403" name="Text Box 3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6404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94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293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00D05A-4890-4F42-A658-9185CBD6740D}" type="slidenum">
              <a:rPr lang="en-US" altLang="ru-RU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ru-RU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2012" cy="350361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39864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8E00F-AD57-4DF3-9456-6FF71FD21734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48" tIns="46575" rIns="93148" bIns="46575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7075" indent="-277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363" indent="-227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7713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49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21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3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65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D089760-323E-4366-B049-BE8D22960EA9}" type="slidenum">
              <a:rPr lang="en-US" altLang="ru-RU" sz="1200">
                <a:latin typeface="Times New Roman" pitchFamily="18" charset="0"/>
              </a:rPr>
              <a:pPr algn="r"/>
              <a:t>15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39" tIns="46569" rIns="93139" bIns="46569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7075" indent="-277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363" indent="-227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7713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49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21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3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65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48F72BC-77C7-4F65-9BFC-9008EA1C0277}" type="slidenum">
              <a:rPr lang="en-US" altLang="ru-RU" sz="1200">
                <a:latin typeface="Times New Roman" pitchFamily="18" charset="0"/>
              </a:rPr>
              <a:pPr algn="r"/>
              <a:t>15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226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3139" tIns="46569" rIns="93139" bIns="46569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3476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68EEC-7803-4B55-BA30-C6C466D2CD56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4" rIns="91406" bIns="45704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7075" indent="-277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363" indent="-227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7713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49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21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3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65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32B707C-3850-40F7-87CD-6D4F8B274695}" type="slidenum">
              <a:rPr lang="en-US" altLang="ru-RU" sz="1200">
                <a:latin typeface="Times New Roman" pitchFamily="18" charset="0"/>
              </a:rPr>
              <a:pPr algn="r"/>
              <a:t>16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7075" indent="-277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363" indent="-227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7713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49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21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3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65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2B0A124-5C34-49EF-A852-8731E2F05AD1}" type="slidenum">
              <a:rPr lang="en-US" altLang="ru-RU" sz="1200">
                <a:latin typeface="Times New Roman" pitchFamily="18" charset="0"/>
              </a:rPr>
              <a:pPr algn="r"/>
              <a:t>16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397" tIns="45698" rIns="91397" bIns="45698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0593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F58F82-FF62-43AE-A48F-405EED567224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4" rIns="91406" bIns="45704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7075" indent="-277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363" indent="-227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7713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49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21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3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65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050EFD2-C15B-4446-8C8B-5CD85DC14E16}" type="slidenum">
              <a:rPr lang="en-US" altLang="ru-RU" sz="1200">
                <a:latin typeface="Times New Roman" pitchFamily="18" charset="0"/>
              </a:rPr>
              <a:pPr algn="r"/>
              <a:t>17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7075" indent="-277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363" indent="-2270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7713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749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21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3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6513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C0BD4F3-918E-467A-A528-3E6295FF20F3}" type="slidenum">
              <a:rPr lang="en-US" altLang="ru-RU" sz="1200">
                <a:latin typeface="Times New Roman" pitchFamily="18" charset="0"/>
              </a:rPr>
              <a:pPr algn="r"/>
              <a:t>17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397" tIns="45698" rIns="91397" bIns="45698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0287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7" rIns="91411" bIns="45707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74688"/>
            <a:ext cx="4594225" cy="3446462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075" y="4347148"/>
            <a:ext cx="5065851" cy="4122295"/>
          </a:xfrm>
          <a:noFill/>
        </p:spPr>
        <p:txBody>
          <a:bodyPr lIns="91411" tIns="45707" rIns="91411" bIns="45707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45325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EB91FF-6BBA-49FF-A90A-19B19A035659}" type="slidenum">
              <a:rPr lang="en-US" altLang="ru-RU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lIns="93167" tIns="46584" rIns="93167" bIns="46584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762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9BAD31-36C8-4400-A99F-E82F4F62FAB7}" type="slidenum">
              <a:rPr lang="en-US" altLang="ru-RU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2012" cy="350361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90296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68082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92462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8699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DE573B-CCEC-4400-B0FD-8DF5968C8FF5}" type="slidenum">
              <a:rPr lang="en-US" altLang="ru-RU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</p:spPr>
        <p:txBody>
          <a:bodyPr lIns="91425" tIns="45713" rIns="91425" bIns="45713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64284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183866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37DE0-8CA5-470E-A55D-01DDB76D9C7C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823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70707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00581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91344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37DE0-8CA5-470E-A55D-01DDB76D9C7C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97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8B2DCB-29A0-4114-98FC-9058156A0612}" type="slidenum">
              <a:rPr lang="en-US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noFill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7144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37DE0-8CA5-470E-A55D-01DDB76D9C7C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945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EB91FF-6BBA-49FF-A90A-19B19A035659}" type="slidenum">
              <a:rPr lang="en-US" altLang="ru-RU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lIns="93167" tIns="46584" rIns="93167" bIns="46584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42732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3522A6-2BE9-4334-AA70-10C25631FE81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519170" name="Text Box 2"/>
          <p:cNvSpPr txBox="1">
            <a:spLocks noChangeArrowheads="1"/>
          </p:cNvSpPr>
          <p:nvPr/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1DBD17D-4295-45A4-B611-D0FE27656D7E}" type="slidenum">
              <a:rPr lang="ru-RU" altLang="ru-RU" sz="1200">
                <a:solidFill>
                  <a:srgbClr val="000000"/>
                </a:solidFill>
              </a:rPr>
              <a:pPr algn="r"/>
              <a:t>34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19171" name="Text Box 3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9172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375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449186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7368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444880-4D6F-4FCB-BFFE-B543920860B6}" type="slidenum">
              <a:rPr lang="en-US" altLang="ru-RU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ru-RU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2012" cy="3503613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47" y="4419722"/>
            <a:ext cx="5179907" cy="4191243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6828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2C9068-9350-4CFF-AB96-52199E90CA1B}" type="slidenum">
              <a:rPr lang="en-US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2012" cy="3503613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4804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ADEC9D-B713-4F38-9F76-C3484563A33F}" type="slidenum">
              <a:rPr lang="en-US" altLang="ru-RU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ru-RU" smtClean="0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8" rIns="93153" bIns="46578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30188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FB246-80CD-4FE2-B64F-9D4BB3D879E8}" type="slidenum">
              <a:rPr lang="en-US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ru-RU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0425" cy="350361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78425" cy="4191000"/>
          </a:xfrm>
          <a:noFill/>
        </p:spPr>
        <p:txBody>
          <a:bodyPr lIns="93153" tIns="46578" rIns="93153" bIns="46578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81576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B7F0A5-C9DE-42EA-AA05-FFB2DD1F7441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E4D9707-E8E2-4948-88E9-978BFD391CFA}" type="slidenum">
              <a:rPr lang="ru-RU" altLang="ru-RU" sz="1200">
                <a:solidFill>
                  <a:srgbClr val="000000"/>
                </a:solidFill>
              </a:rPr>
              <a:pPr algn="r"/>
              <a:t>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90499" name="Text Box 3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0500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94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8967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D271B3-FD45-483E-A5EF-D3F8361CE952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494594" name="Text Box 2"/>
          <p:cNvSpPr txBox="1">
            <a:spLocks noChangeArrowheads="1"/>
          </p:cNvSpPr>
          <p:nvPr/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CE4A076-294E-4645-A375-E9A8D942D9B9}" type="slidenum">
              <a:rPr lang="ru-RU" altLang="ru-RU" sz="1200">
                <a:solidFill>
                  <a:srgbClr val="000000"/>
                </a:solidFill>
              </a:rPr>
              <a:pPr algn="r"/>
              <a:t>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94595" name="Text Box 3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4596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94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4609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E1B67-6B95-4DD8-A6BD-8CC50180F7C6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457730" name="Text Box 2"/>
          <p:cNvSpPr txBox="1">
            <a:spLocks noChangeArrowheads="1"/>
          </p:cNvSpPr>
          <p:nvPr/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8A4B89E-3BD0-4E74-9309-658E4ADE8536}" type="slidenum">
              <a:rPr lang="ru-RU" altLang="ru-RU" sz="1200">
                <a:solidFill>
                  <a:srgbClr val="000000"/>
                </a:solidFill>
              </a:rPr>
              <a:pPr algn="r"/>
              <a:t>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57732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94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10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9AA67E-A74D-4173-8AF3-60F2A91A397F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547842" name="Text Box 2"/>
          <p:cNvSpPr txBox="1">
            <a:spLocks noChangeArrowheads="1"/>
          </p:cNvSpPr>
          <p:nvPr/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AA5204E-5592-47FD-B0E4-894A6EC80189}" type="slidenum">
              <a:rPr lang="ru-RU" altLang="ru-RU" sz="1200">
                <a:solidFill>
                  <a:srgbClr val="000000"/>
                </a:solidFill>
              </a:rPr>
              <a:pPr algn="r"/>
              <a:t>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47843" name="Text Box 3"/>
          <p:cNvSpPr txBox="1">
            <a:spLocks noChangeArrowheads="1"/>
          </p:cNvSpPr>
          <p:nvPr/>
        </p:nvSpPr>
        <p:spPr bwMode="auto">
          <a:xfrm>
            <a:off x="877888" y="733425"/>
            <a:ext cx="4889500" cy="3667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7844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85825" y="4645025"/>
            <a:ext cx="4873625" cy="4494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3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C28C5-E442-4D41-ACF9-71EBEA45E87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854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0E8FA-181F-46C1-8572-C7E8823189F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18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3CF3-24C0-4467-A1F6-A133C756D54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6734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235DD-FA4A-4ADA-922C-6063834DF1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361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B4873-2C20-4BE4-86EF-BE95D880F51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989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68971-9AB9-4B0B-9304-91568A6B789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472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E288F-2C73-4297-B87F-662DC38F5C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358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AA5B-3AB7-49F7-BFD3-3DB4507543E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6407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A699D-E398-429E-98A2-02D98F0C69F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301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98BB9-EE9B-4E7C-A010-4C679A6CA4A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018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4F127-9DA9-4E36-9D5D-434FB372932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3915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1D1ACE8-A3DB-4349-A122-F29A48A7666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iff"/><Relationship Id="rId5" Type="http://schemas.openxmlformats.org/officeDocument/2006/relationships/image" Target="../media/image45.tif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tif"/><Relationship Id="rId4" Type="http://schemas.openxmlformats.org/officeDocument/2006/relationships/image" Target="../media/image55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tif"/><Relationship Id="rId5" Type="http://schemas.openxmlformats.org/officeDocument/2006/relationships/image" Target="../media/image59.tif"/><Relationship Id="rId4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openxmlformats.org/officeDocument/2006/relationships/image" Target="../media/image6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66.tif"/><Relationship Id="rId4" Type="http://schemas.openxmlformats.org/officeDocument/2006/relationships/image" Target="../media/image6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t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tiff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tif"/><Relationship Id="rId4" Type="http://schemas.openxmlformats.org/officeDocument/2006/relationships/image" Target="../media/image62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35673" y="481983"/>
            <a:ext cx="8772525" cy="62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b="1" dirty="0" smtClean="0"/>
              <a:t>PECULIARITIES OF HELIUM PLASMA JET INTERACTING WITH UNEVEN AND PLANE SURFACES ORIENTED NORMALLY AND AT GRAZING ANGLES TO THE JET AXIS</a:t>
            </a:r>
          </a:p>
          <a:p>
            <a:pPr algn="ctr">
              <a:buNone/>
            </a:pPr>
            <a:r>
              <a:rPr lang="ru-RU" sz="2400" dirty="0" smtClean="0"/>
              <a:t>Наталья </a:t>
            </a:r>
            <a:r>
              <a:rPr lang="ru-RU" sz="2400" dirty="0" smtClean="0"/>
              <a:t>Бабаева, Георгий </a:t>
            </a:r>
            <a:r>
              <a:rPr lang="ru-RU" sz="2400" dirty="0" err="1" smtClean="0"/>
              <a:t>Найдис</a:t>
            </a:r>
            <a:r>
              <a:rPr lang="ru-RU" sz="2400" dirty="0" smtClean="0"/>
              <a:t>, </a:t>
            </a:r>
          </a:p>
          <a:p>
            <a:pPr algn="ctr">
              <a:buNone/>
            </a:pPr>
            <a:r>
              <a:rPr lang="ru-RU" sz="2400" dirty="0" smtClean="0"/>
              <a:t>Дмитрий </a:t>
            </a:r>
            <a:r>
              <a:rPr lang="ru-RU" sz="2400" dirty="0" err="1" smtClean="0"/>
              <a:t>Терешонок</a:t>
            </a:r>
            <a:r>
              <a:rPr lang="ru-RU" sz="2400" dirty="0" smtClean="0"/>
              <a:t>, Владислав Панов</a:t>
            </a:r>
          </a:p>
          <a:p>
            <a:pPr algn="ctr">
              <a:buNone/>
            </a:pPr>
            <a:r>
              <a:rPr lang="ru-RU" altLang="ru-RU" sz="1800" dirty="0" smtClean="0"/>
              <a:t>Объединенный Институт высоких Температур РАН</a:t>
            </a:r>
            <a:endParaRPr lang="fr-FR" altLang="ru-RU" sz="18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nybabaeva@gmail.com</a:t>
            </a:r>
            <a:endParaRPr lang="ru-RU" altLang="ru-RU" sz="1800" dirty="0"/>
          </a:p>
          <a:p>
            <a:pPr algn="ctr">
              <a:buNone/>
            </a:pPr>
            <a:endParaRPr lang="en-US" sz="2000" b="1" dirty="0" smtClean="0"/>
          </a:p>
          <a:p>
            <a:pPr algn="ctr">
              <a:buNone/>
            </a:pPr>
            <a:r>
              <a:rPr lang="en-US" sz="2000" b="1" dirty="0" smtClean="0"/>
              <a:t>Non-Ideal </a:t>
            </a:r>
            <a:r>
              <a:rPr lang="en-US" sz="2000" b="1" dirty="0"/>
              <a:t>Plasma Physics</a:t>
            </a:r>
            <a:endParaRPr lang="en-US" sz="2000" dirty="0" smtClean="0"/>
          </a:p>
          <a:p>
            <a:pPr algn="ctr">
              <a:buNone/>
            </a:pPr>
            <a:r>
              <a:rPr lang="en-US" sz="2000" dirty="0" smtClean="0"/>
              <a:t>10</a:t>
            </a:r>
            <a:r>
              <a:rPr lang="ru-RU" sz="2000" dirty="0" smtClean="0"/>
              <a:t> декабря</a:t>
            </a:r>
            <a:endParaRPr lang="en-US" sz="2000" dirty="0" smtClean="0"/>
          </a:p>
          <a:p>
            <a:pPr algn="ctr">
              <a:buNone/>
            </a:pPr>
            <a:r>
              <a:rPr lang="ru-RU" altLang="ru-RU" sz="2000" dirty="0" smtClean="0"/>
              <a:t>Москва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 </a:t>
            </a:r>
            <a:r>
              <a:rPr lang="en-US" altLang="ru-RU" sz="2000" dirty="0" smtClean="0"/>
              <a:t>202</a:t>
            </a:r>
            <a:r>
              <a:rPr lang="ru-RU" altLang="ru-RU" sz="2000" dirty="0" smtClean="0"/>
              <a:t>1</a:t>
            </a:r>
            <a:endParaRPr lang="en-US" alt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0" y="3214688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0" y="3214688"/>
            <a:ext cx="9144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0" y="30972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56" name="Rectangle 8"/>
          <p:cNvSpPr>
            <a:spLocks noChangeArrowheads="1"/>
          </p:cNvSpPr>
          <p:nvPr/>
        </p:nvSpPr>
        <p:spPr bwMode="auto">
          <a:xfrm>
            <a:off x="3021013" y="2544763"/>
            <a:ext cx="15144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GB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</a:t>
            </a:r>
          </a:p>
        </p:txBody>
      </p:sp>
      <p:sp>
        <p:nvSpPr>
          <p:cNvPr id="514057" name="Rectangle 9"/>
          <p:cNvSpPr>
            <a:spLocks noChangeArrowheads="1"/>
          </p:cNvSpPr>
          <p:nvPr/>
        </p:nvSpPr>
        <p:spPr bwMode="auto">
          <a:xfrm>
            <a:off x="323850" y="34290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58" name="Rectangle 10"/>
          <p:cNvSpPr>
            <a:spLocks noChangeArrowheads="1"/>
          </p:cNvSpPr>
          <p:nvPr/>
        </p:nvSpPr>
        <p:spPr bwMode="auto">
          <a:xfrm>
            <a:off x="0" y="31861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59" name="Rectangle 11"/>
          <p:cNvSpPr>
            <a:spLocks noChangeArrowheads="1"/>
          </p:cNvSpPr>
          <p:nvPr/>
        </p:nvSpPr>
        <p:spPr bwMode="auto">
          <a:xfrm>
            <a:off x="0" y="367188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0" name="Rectangle 12"/>
          <p:cNvSpPr>
            <a:spLocks noChangeArrowheads="1"/>
          </p:cNvSpPr>
          <p:nvPr/>
        </p:nvSpPr>
        <p:spPr bwMode="auto">
          <a:xfrm>
            <a:off x="0" y="31035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1" name="Rectangle 13"/>
          <p:cNvSpPr>
            <a:spLocks noChangeArrowheads="1"/>
          </p:cNvSpPr>
          <p:nvPr/>
        </p:nvSpPr>
        <p:spPr bwMode="auto">
          <a:xfrm>
            <a:off x="1588" y="3494088"/>
            <a:ext cx="2159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4062" name="Rectangle 14"/>
          <p:cNvSpPr>
            <a:spLocks noChangeArrowheads="1"/>
          </p:cNvSpPr>
          <p:nvPr/>
        </p:nvSpPr>
        <p:spPr bwMode="auto">
          <a:xfrm>
            <a:off x="0" y="31067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3" name="Rectangle 15"/>
          <p:cNvSpPr>
            <a:spLocks noChangeArrowheads="1"/>
          </p:cNvSpPr>
          <p:nvPr/>
        </p:nvSpPr>
        <p:spPr bwMode="auto">
          <a:xfrm>
            <a:off x="0" y="27813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4" name="Rectangle 16"/>
          <p:cNvSpPr>
            <a:spLocks noChangeArrowheads="1"/>
          </p:cNvSpPr>
          <p:nvPr/>
        </p:nvSpPr>
        <p:spPr bwMode="auto">
          <a:xfrm>
            <a:off x="0" y="32051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5" name="Rectangle 17"/>
          <p:cNvSpPr>
            <a:spLocks noChangeArrowheads="1"/>
          </p:cNvSpPr>
          <p:nvPr/>
        </p:nvSpPr>
        <p:spPr bwMode="auto">
          <a:xfrm>
            <a:off x="323850" y="28527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6" name="Rectangle 18"/>
          <p:cNvSpPr>
            <a:spLocks noChangeArrowheads="1"/>
          </p:cNvSpPr>
          <p:nvPr/>
        </p:nvSpPr>
        <p:spPr bwMode="auto">
          <a:xfrm>
            <a:off x="0" y="30908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7" name="Rectangle 19"/>
          <p:cNvSpPr>
            <a:spLocks noChangeArrowheads="1"/>
          </p:cNvSpPr>
          <p:nvPr/>
        </p:nvSpPr>
        <p:spPr bwMode="auto">
          <a:xfrm>
            <a:off x="0" y="33099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8" name="Rectangle 20"/>
          <p:cNvSpPr>
            <a:spLocks noChangeArrowheads="1"/>
          </p:cNvSpPr>
          <p:nvPr/>
        </p:nvSpPr>
        <p:spPr bwMode="auto">
          <a:xfrm>
            <a:off x="0" y="30686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069" name="Rectangle 21"/>
          <p:cNvSpPr>
            <a:spLocks noChangeArrowheads="1"/>
          </p:cNvSpPr>
          <p:nvPr/>
        </p:nvSpPr>
        <p:spPr bwMode="auto">
          <a:xfrm>
            <a:off x="1588" y="3502025"/>
            <a:ext cx="2162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 .                                                  </a:t>
            </a:r>
          </a:p>
        </p:txBody>
      </p:sp>
      <p:sp>
        <p:nvSpPr>
          <p:cNvPr id="514070" name="Rectangle 22"/>
          <p:cNvSpPr>
            <a:spLocks noChangeArrowheads="1"/>
          </p:cNvSpPr>
          <p:nvPr/>
        </p:nvSpPr>
        <p:spPr bwMode="auto">
          <a:xfrm>
            <a:off x="3200400" y="2119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4071" name="Rectangle 23"/>
          <p:cNvSpPr>
            <a:spLocks noChangeArrowheads="1"/>
          </p:cNvSpPr>
          <p:nvPr/>
        </p:nvSpPr>
        <p:spPr bwMode="auto">
          <a:xfrm>
            <a:off x="1600200" y="56388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800">
                <a:solidFill>
                  <a:srgbClr val="6600CC"/>
                </a:solidFill>
              </a:rPr>
              <a:t> </a:t>
            </a:r>
            <a:endParaRPr lang="ru-RU" altLang="ru-RU" sz="1800">
              <a:solidFill>
                <a:srgbClr val="6600CC"/>
              </a:solidFill>
              <a:ea typeface="MS Mincho" pitchFamily="49" charset="-128"/>
            </a:endParaRPr>
          </a:p>
        </p:txBody>
      </p:sp>
      <p:pic>
        <p:nvPicPr>
          <p:cNvPr id="514075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402556"/>
            <a:ext cx="743585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73" name="Rectangle 25"/>
          <p:cNvSpPr>
            <a:spLocks noChangeArrowheads="1"/>
          </p:cNvSpPr>
          <p:nvPr/>
        </p:nvSpPr>
        <p:spPr bwMode="auto">
          <a:xfrm>
            <a:off x="3562350" y="5876736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8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Woedke</a:t>
            </a:r>
            <a:r>
              <a:rPr lang="en-US" altLang="ru-RU" sz="1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ru-RU" sz="18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e.a</a:t>
            </a:r>
            <a:r>
              <a:rPr lang="en-US" altLang="ru-RU" sz="1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  <a:r>
              <a:rPr lang="ru-RU" altLang="ru-RU" sz="1800" dirty="0">
                <a:solidFill>
                  <a:schemeClr val="accent2"/>
                </a:solidFill>
              </a:rPr>
              <a:t> (</a:t>
            </a:r>
            <a:r>
              <a:rPr lang="en-US" altLang="ru-RU" sz="1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2013</a:t>
            </a:r>
            <a:r>
              <a:rPr lang="ru-RU" altLang="ru-RU" sz="18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514074" name="Rectangle 26"/>
          <p:cNvSpPr>
            <a:spLocks noChangeArrowheads="1"/>
          </p:cNvSpPr>
          <p:nvPr/>
        </p:nvSpPr>
        <p:spPr bwMode="auto">
          <a:xfrm>
            <a:off x="228600" y="228600"/>
            <a:ext cx="85804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Arial" panose="020B0604020202020204" pitchFamily="34" charset="0"/>
              </a:rPr>
              <a:t>ФАКТОРЫ, ВОЗДЕЙСТВУЮЩИЕ НА БИОЛОГИЧЕСКИЕ ОБЪЕКТЫ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>
            <a:off x="179388" y="1058720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927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3046" y="2389755"/>
            <a:ext cx="81174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635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ts val="300"/>
              </a:spcAft>
              <a:buNone/>
            </a:pPr>
            <a:r>
              <a:rPr lang="ru-RU" b="1" dirty="0" smtClean="0"/>
              <a:t>ФИЗИЧЕСКИЕ ХАРАКТЕРИСТИКИ ПЛАЗМЕННЫХ СТРУЙ</a:t>
            </a:r>
            <a:endParaRPr lang="ru-RU" b="1" dirty="0"/>
          </a:p>
        </p:txBody>
      </p:sp>
      <p:sp>
        <p:nvSpPr>
          <p:cNvPr id="7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8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1026"/>
          <p:cNvSpPr>
            <a:spLocks noChangeArrowheads="1"/>
          </p:cNvSpPr>
          <p:nvPr/>
        </p:nvSpPr>
        <p:spPr bwMode="auto">
          <a:xfrm>
            <a:off x="486419" y="174282"/>
            <a:ext cx="82073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СТРУКТУРА И СКОРОСТЬ ПЛАЗМЕННЫХ СГУСТКОВ</a:t>
            </a:r>
            <a:endParaRPr lang="en-GB" altLang="ru-RU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0803" name="Rectangle 1027"/>
          <p:cNvSpPr>
            <a:spLocks noChangeArrowheads="1"/>
          </p:cNvSpPr>
          <p:nvPr/>
        </p:nvSpPr>
        <p:spPr bwMode="auto">
          <a:xfrm>
            <a:off x="5540720" y="3214688"/>
            <a:ext cx="221725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0804" name="Rectangle 1028"/>
          <p:cNvSpPr>
            <a:spLocks noChangeArrowheads="1"/>
          </p:cNvSpPr>
          <p:nvPr/>
        </p:nvSpPr>
        <p:spPr bwMode="auto">
          <a:xfrm>
            <a:off x="0" y="3214688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0805" name="Rectangle 1029"/>
          <p:cNvSpPr>
            <a:spLocks noChangeArrowheads="1"/>
          </p:cNvSpPr>
          <p:nvPr/>
        </p:nvSpPr>
        <p:spPr bwMode="auto">
          <a:xfrm>
            <a:off x="0" y="3214688"/>
            <a:ext cx="9144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0806" name="Rectangle 1030"/>
          <p:cNvSpPr>
            <a:spLocks noChangeArrowheads="1"/>
          </p:cNvSpPr>
          <p:nvPr/>
        </p:nvSpPr>
        <p:spPr bwMode="auto">
          <a:xfrm>
            <a:off x="0" y="32194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07" name="Rectangle 1031"/>
          <p:cNvSpPr>
            <a:spLocks noChangeArrowheads="1"/>
          </p:cNvSpPr>
          <p:nvPr/>
        </p:nvSpPr>
        <p:spPr bwMode="auto">
          <a:xfrm>
            <a:off x="0" y="33147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08" name="Rectangle 1032"/>
          <p:cNvSpPr>
            <a:spLocks noChangeArrowheads="1"/>
          </p:cNvSpPr>
          <p:nvPr/>
        </p:nvSpPr>
        <p:spPr bwMode="auto">
          <a:xfrm>
            <a:off x="0" y="30972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09" name="Rectangle 1033"/>
          <p:cNvSpPr>
            <a:spLocks noChangeArrowheads="1"/>
          </p:cNvSpPr>
          <p:nvPr/>
        </p:nvSpPr>
        <p:spPr bwMode="auto">
          <a:xfrm>
            <a:off x="3021013" y="2544763"/>
            <a:ext cx="15144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GB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</a:t>
            </a:r>
          </a:p>
        </p:txBody>
      </p:sp>
      <p:sp>
        <p:nvSpPr>
          <p:cNvPr id="460810" name="Rectangle 1034"/>
          <p:cNvSpPr>
            <a:spLocks noChangeArrowheads="1"/>
          </p:cNvSpPr>
          <p:nvPr/>
        </p:nvSpPr>
        <p:spPr bwMode="auto">
          <a:xfrm>
            <a:off x="323850" y="34290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1" name="Rectangle 1035"/>
          <p:cNvSpPr>
            <a:spLocks noChangeArrowheads="1"/>
          </p:cNvSpPr>
          <p:nvPr/>
        </p:nvSpPr>
        <p:spPr bwMode="auto">
          <a:xfrm>
            <a:off x="0" y="31861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2" name="Rectangle 1036"/>
          <p:cNvSpPr>
            <a:spLocks noChangeArrowheads="1"/>
          </p:cNvSpPr>
          <p:nvPr/>
        </p:nvSpPr>
        <p:spPr bwMode="auto">
          <a:xfrm>
            <a:off x="0" y="367188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3" name="Rectangle 1037"/>
          <p:cNvSpPr>
            <a:spLocks noChangeArrowheads="1"/>
          </p:cNvSpPr>
          <p:nvPr/>
        </p:nvSpPr>
        <p:spPr bwMode="auto">
          <a:xfrm>
            <a:off x="0" y="31035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4" name="Rectangle 1038"/>
          <p:cNvSpPr>
            <a:spLocks noChangeArrowheads="1"/>
          </p:cNvSpPr>
          <p:nvPr/>
        </p:nvSpPr>
        <p:spPr bwMode="auto">
          <a:xfrm>
            <a:off x="1588" y="3494088"/>
            <a:ext cx="2159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0815" name="Rectangle 1039"/>
          <p:cNvSpPr>
            <a:spLocks noChangeArrowheads="1"/>
          </p:cNvSpPr>
          <p:nvPr/>
        </p:nvSpPr>
        <p:spPr bwMode="auto">
          <a:xfrm>
            <a:off x="0" y="31067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6" name="Rectangle 1040"/>
          <p:cNvSpPr>
            <a:spLocks noChangeArrowheads="1"/>
          </p:cNvSpPr>
          <p:nvPr/>
        </p:nvSpPr>
        <p:spPr bwMode="auto">
          <a:xfrm>
            <a:off x="0" y="27813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7" name="Rectangle 1041"/>
          <p:cNvSpPr>
            <a:spLocks noChangeArrowheads="1"/>
          </p:cNvSpPr>
          <p:nvPr/>
        </p:nvSpPr>
        <p:spPr bwMode="auto">
          <a:xfrm>
            <a:off x="0" y="32051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8" name="Rectangle 1042"/>
          <p:cNvSpPr>
            <a:spLocks noChangeArrowheads="1"/>
          </p:cNvSpPr>
          <p:nvPr/>
        </p:nvSpPr>
        <p:spPr bwMode="auto">
          <a:xfrm>
            <a:off x="323850" y="28527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19" name="Rectangle 1043"/>
          <p:cNvSpPr>
            <a:spLocks noChangeArrowheads="1"/>
          </p:cNvSpPr>
          <p:nvPr/>
        </p:nvSpPr>
        <p:spPr bwMode="auto">
          <a:xfrm>
            <a:off x="0" y="30908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20" name="Rectangle 1044"/>
          <p:cNvSpPr>
            <a:spLocks noChangeArrowheads="1"/>
          </p:cNvSpPr>
          <p:nvPr/>
        </p:nvSpPr>
        <p:spPr bwMode="auto">
          <a:xfrm>
            <a:off x="0" y="33099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21" name="Rectangle 1045"/>
          <p:cNvSpPr>
            <a:spLocks noChangeArrowheads="1"/>
          </p:cNvSpPr>
          <p:nvPr/>
        </p:nvSpPr>
        <p:spPr bwMode="auto">
          <a:xfrm>
            <a:off x="0" y="30686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60822" name="Rectangle 1046"/>
          <p:cNvSpPr>
            <a:spLocks noChangeArrowheads="1"/>
          </p:cNvSpPr>
          <p:nvPr/>
        </p:nvSpPr>
        <p:spPr bwMode="auto">
          <a:xfrm>
            <a:off x="1588" y="3502025"/>
            <a:ext cx="2162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 .                                                  </a:t>
            </a:r>
          </a:p>
        </p:txBody>
      </p:sp>
      <p:sp>
        <p:nvSpPr>
          <p:cNvPr id="460823" name="Rectangle 1047"/>
          <p:cNvSpPr>
            <a:spLocks noChangeArrowheads="1"/>
          </p:cNvSpPr>
          <p:nvPr/>
        </p:nvSpPr>
        <p:spPr bwMode="auto">
          <a:xfrm>
            <a:off x="3131116" y="2453857"/>
            <a:ext cx="1981420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sz="1400" dirty="0" err="1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Teschke</a:t>
            </a:r>
            <a:r>
              <a:rPr lang="ru-RU" altLang="ru-RU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ru-RU" sz="1400" dirty="0" err="1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e.a</a:t>
            </a:r>
            <a:r>
              <a:rPr lang="en-US" altLang="ru-RU" sz="14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.</a:t>
            </a:r>
            <a:r>
              <a:rPr lang="ru-RU" altLang="ru-RU" sz="14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altLang="ru-RU" sz="14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2005</a:t>
            </a:r>
            <a:r>
              <a:rPr lang="ru-RU" altLang="ru-RU" sz="1400" dirty="0">
                <a:solidFill>
                  <a:schemeClr val="tx1"/>
                </a:solidFill>
                <a:latin typeface="+mn-lt"/>
              </a:rPr>
              <a:t>)</a:t>
            </a:r>
            <a:r>
              <a:rPr lang="en-US" altLang="ru-RU" sz="14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: </a:t>
            </a:r>
            <a:r>
              <a:rPr lang="ru-RU" altLang="ru-RU" sz="1400" dirty="0">
                <a:solidFill>
                  <a:schemeClr val="tx1"/>
                </a:solidFill>
                <a:latin typeface="+mn-lt"/>
              </a:rPr>
              <a:t>обнаружение </a:t>
            </a:r>
            <a:r>
              <a:rPr lang="en-US" altLang="ru-RU" sz="14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“</a:t>
            </a:r>
            <a:r>
              <a:rPr lang="ru-RU" altLang="ru-RU" sz="1400" dirty="0">
                <a:solidFill>
                  <a:schemeClr val="tx1"/>
                </a:solidFill>
                <a:latin typeface="+mn-lt"/>
              </a:rPr>
              <a:t>плазменных пуль</a:t>
            </a:r>
            <a:r>
              <a:rPr lang="en-US" altLang="ru-RU" sz="14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”</a:t>
            </a:r>
          </a:p>
        </p:txBody>
      </p:sp>
      <p:pic>
        <p:nvPicPr>
          <p:cNvPr id="460827" name="Picture 1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92869"/>
            <a:ext cx="4454557" cy="15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1587" y="3399023"/>
            <a:ext cx="3933180" cy="241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060700" y="4271688"/>
            <a:ext cx="210169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Lu et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al. “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atmospheric-pressure non-equilibrium plasma jets and plasma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bullets”, Plasma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Sources Sci. Technol. 21 034005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(2012).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9573" y="936102"/>
            <a:ext cx="223742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5700575" y="310661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sz="1800" dirty="0" err="1"/>
              <a:t>Laroussi</a:t>
            </a:r>
            <a:r>
              <a:rPr lang="en-US" altLang="ru-RU" sz="1800" dirty="0"/>
              <a:t> </a:t>
            </a:r>
            <a:r>
              <a:rPr lang="en-US" altLang="ru-RU" sz="1800" dirty="0" err="1"/>
              <a:t>e.a</a:t>
            </a:r>
            <a:r>
              <a:rPr lang="en-US" altLang="ru-RU" sz="1800" dirty="0"/>
              <a:t>.</a:t>
            </a:r>
            <a:r>
              <a:rPr lang="ru-RU" altLang="ru-RU" sz="1800" dirty="0"/>
              <a:t> (</a:t>
            </a:r>
            <a:r>
              <a:rPr lang="en-US" altLang="ru-RU" sz="1800" dirty="0"/>
              <a:t>2008</a:t>
            </a:r>
            <a:r>
              <a:rPr lang="ru-RU" altLang="ru-RU" sz="1800" dirty="0"/>
              <a:t>)</a:t>
            </a:r>
            <a:endParaRPr lang="en-US" altLang="ru-RU" sz="1800" dirty="0"/>
          </a:p>
        </p:txBody>
      </p:sp>
      <p:pic>
        <p:nvPicPr>
          <p:cNvPr id="29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34" y="3551112"/>
            <a:ext cx="3034100" cy="259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098706" y="5977541"/>
            <a:ext cx="575558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rgbClr val="6600CC"/>
                </a:solidFill>
                <a:ea typeface="ＭＳ Ｐゴシック" panose="020B0600070205080204" pitchFamily="34" charset="-128"/>
              </a:rPr>
              <a:t>“</a:t>
            </a:r>
            <a:r>
              <a:rPr lang="ru-RU" altLang="ru-RU" sz="1800" dirty="0">
                <a:solidFill>
                  <a:srgbClr val="6600CC"/>
                </a:solidFill>
              </a:rPr>
              <a:t>Плазменные пули</a:t>
            </a:r>
            <a:r>
              <a:rPr lang="en-US" altLang="ru-RU" sz="1800" dirty="0">
                <a:solidFill>
                  <a:srgbClr val="6600CC"/>
                </a:solidFill>
                <a:ea typeface="ＭＳ Ｐゴシック" panose="020B0600070205080204" pitchFamily="34" charset="-128"/>
              </a:rPr>
              <a:t>”</a:t>
            </a:r>
            <a:r>
              <a:rPr lang="ru-RU" altLang="ru-RU" sz="1800" dirty="0">
                <a:solidFill>
                  <a:srgbClr val="6600CC"/>
                </a:solidFill>
              </a:rPr>
              <a:t> – волны ионизации</a:t>
            </a:r>
            <a:r>
              <a:rPr lang="en-US" altLang="ru-RU" sz="1800" dirty="0">
                <a:solidFill>
                  <a:srgbClr val="6600CC"/>
                </a:solidFill>
              </a:rPr>
              <a:t> </a:t>
            </a:r>
            <a:r>
              <a:rPr lang="ru-RU" altLang="ru-RU" sz="1800" dirty="0">
                <a:solidFill>
                  <a:srgbClr val="6600CC"/>
                </a:solidFill>
              </a:rPr>
              <a:t>(стримеры)?</a:t>
            </a:r>
          </a:p>
        </p:txBody>
      </p:sp>
      <p:sp>
        <p:nvSpPr>
          <p:cNvPr id="31" name="Line 2"/>
          <p:cNvSpPr>
            <a:spLocks noChangeShapeType="1"/>
          </p:cNvSpPr>
          <p:nvPr/>
        </p:nvSpPr>
        <p:spPr bwMode="auto">
          <a:xfrm>
            <a:off x="179388" y="72374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544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304800" y="117926"/>
            <a:ext cx="871851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ВОЛНЫ ИОНИЗАЦИИ - СТРИМЕРЫ</a:t>
            </a:r>
            <a:endParaRPr lang="en-US" altLang="ru-RU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5774708" y="824825"/>
            <a:ext cx="2971800" cy="38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ru-RU" sz="1600" dirty="0"/>
              <a:t>  </a:t>
            </a:r>
            <a:r>
              <a:rPr lang="ru-RU" altLang="ru-RU" sz="1600" b="1" dirty="0"/>
              <a:t>отрицательный стример</a:t>
            </a:r>
            <a:endParaRPr lang="en-US" altLang="ru-RU" sz="1600" b="1" dirty="0"/>
          </a:p>
        </p:txBody>
      </p:sp>
      <p:sp>
        <p:nvSpPr>
          <p:cNvPr id="485381" name="Rectangle 5"/>
          <p:cNvSpPr>
            <a:spLocks noChangeArrowheads="1"/>
          </p:cNvSpPr>
          <p:nvPr/>
        </p:nvSpPr>
        <p:spPr bwMode="auto">
          <a:xfrm>
            <a:off x="5698508" y="5447500"/>
            <a:ext cx="324631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800" dirty="0">
                <a:solidFill>
                  <a:schemeClr val="tx1"/>
                </a:solidFill>
              </a:rPr>
              <a:t>Ю.П.</a:t>
            </a:r>
            <a:r>
              <a:rPr lang="en-US" altLang="ru-RU" sz="1800" dirty="0">
                <a:solidFill>
                  <a:schemeClr val="tx1"/>
                </a:solidFill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</a:rPr>
              <a:t>Райзер</a:t>
            </a:r>
            <a:r>
              <a:rPr lang="ru-RU" altLang="ru-RU" sz="1800" dirty="0">
                <a:solidFill>
                  <a:schemeClr val="tx1"/>
                </a:solidFill>
              </a:rPr>
              <a:t>, </a:t>
            </a:r>
            <a:r>
              <a:rPr lang="ru-RU" altLang="ru-RU" sz="1800" i="1" dirty="0">
                <a:solidFill>
                  <a:schemeClr val="tx1"/>
                </a:solidFill>
              </a:rPr>
              <a:t>Физика газового разряда</a:t>
            </a:r>
          </a:p>
        </p:txBody>
      </p:sp>
      <p:pic>
        <p:nvPicPr>
          <p:cNvPr id="4853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57" y="1243460"/>
            <a:ext cx="3048667" cy="202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38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83" y="3730298"/>
            <a:ext cx="3224377" cy="160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5924841" y="3456789"/>
            <a:ext cx="3124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="1" dirty="0">
                <a:solidFill>
                  <a:srgbClr val="6600CC"/>
                </a:solidFill>
              </a:rPr>
              <a:t>положительный стример</a:t>
            </a:r>
            <a:endParaRPr lang="ru-RU" altLang="ru-RU" sz="1600" b="1" dirty="0">
              <a:solidFill>
                <a:srgbClr val="66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4" y="3685301"/>
            <a:ext cx="4581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23454" y="6083006"/>
            <a:ext cx="3259248" cy="38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accent2"/>
                </a:solidFill>
              </a:rPr>
              <a:t>Спрайты- </a:t>
            </a:r>
            <a:r>
              <a:rPr lang="en-GB" altLang="ru-RU" sz="1800" dirty="0" err="1" smtClean="0">
                <a:solidFill>
                  <a:schemeClr val="accent2"/>
                </a:solidFill>
                <a:cs typeface="Times New Roman" panose="02020603050405020304" pitchFamily="18" charset="0"/>
              </a:rPr>
              <a:t>Cummer</a:t>
            </a:r>
            <a:r>
              <a:rPr lang="en-GB" altLang="ru-RU" sz="1800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GB" altLang="ru-RU" sz="18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e.a</a:t>
            </a:r>
            <a:r>
              <a:rPr lang="en-GB" altLang="ru-RU" sz="18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sz="18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GB" altLang="ru-RU" sz="1800" dirty="0">
                <a:solidFill>
                  <a:schemeClr val="accent2"/>
                </a:solidFill>
                <a:cs typeface="Times New Roman" panose="02020603050405020304" pitchFamily="18" charset="0"/>
              </a:rPr>
              <a:t>2006</a:t>
            </a:r>
            <a:r>
              <a:rPr lang="ru-RU" altLang="ru-RU" sz="1800" dirty="0">
                <a:solidFill>
                  <a:schemeClr val="accent2"/>
                </a:solidFill>
                <a:cs typeface="Times New Roman" panose="02020603050405020304" pitchFamily="18" charset="0"/>
              </a:rPr>
              <a:t>)</a:t>
            </a:r>
            <a:endParaRPr lang="en-GB" altLang="ru-RU" sz="1800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85" y="1554192"/>
            <a:ext cx="2994044" cy="184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510729" y="747613"/>
            <a:ext cx="2838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1600" dirty="0" err="1">
                <a:cs typeface="Times New Roman" panose="02020603050405020304" pitchFamily="18" charset="0"/>
              </a:rPr>
              <a:t>Stenbaek</a:t>
            </a:r>
            <a:r>
              <a:rPr lang="en-GB" altLang="ru-RU" sz="1600" dirty="0">
                <a:cs typeface="Times New Roman" panose="02020603050405020304" pitchFamily="18" charset="0"/>
              </a:rPr>
              <a:t>-Nielsen </a:t>
            </a:r>
            <a:r>
              <a:rPr lang="en-GB" altLang="ru-RU" sz="1600" dirty="0" err="1">
                <a:cs typeface="Times New Roman" panose="02020603050405020304" pitchFamily="18" charset="0"/>
              </a:rPr>
              <a:t>e.a</a:t>
            </a:r>
            <a:r>
              <a:rPr lang="en-GB" altLang="ru-RU" sz="1600" dirty="0">
                <a:cs typeface="Times New Roman" panose="02020603050405020304" pitchFamily="18" charset="0"/>
              </a:rPr>
              <a:t>. (2013</a:t>
            </a:r>
            <a:r>
              <a:rPr lang="en-GB" altLang="ru-RU" sz="1600" dirty="0" smtClean="0">
                <a:cs typeface="Times New Roman" panose="02020603050405020304" pitchFamily="18" charset="0"/>
              </a:rPr>
              <a:t>)</a:t>
            </a:r>
            <a:endParaRPr lang="ru-RU" altLang="ru-RU" sz="16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dirty="0" smtClean="0">
                <a:cs typeface="Times New Roman" panose="02020603050405020304" pitchFamily="18" charset="0"/>
              </a:rPr>
              <a:t>(стримеры на больших высотах)</a:t>
            </a:r>
            <a:endParaRPr lang="ru-RU" altLang="ru-RU" sz="1600" dirty="0"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4" y="1675540"/>
            <a:ext cx="1761859" cy="191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9606" y="2689790"/>
            <a:ext cx="2528604" cy="53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ru-RU" sz="2400"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2181" y="828490"/>
            <a:ext cx="2604135" cy="61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en-GB" altLang="ru-RU" sz="1600" dirty="0" err="1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Nudnova</a:t>
            </a:r>
            <a:r>
              <a:rPr lang="en-GB" altLang="ru-RU" sz="16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ru-RU" sz="16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e.a</a:t>
            </a:r>
            <a:r>
              <a:rPr lang="en-GB" altLang="ru-RU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GB" altLang="ru-RU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2008</a:t>
            </a:r>
            <a:r>
              <a:rPr lang="ru-RU" altLang="ru-RU" sz="16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(лабораторные опыты)</a:t>
            </a:r>
            <a:endParaRPr lang="en-GB" altLang="ru-RU" sz="16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179388" y="606052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690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91493" y="2175093"/>
            <a:ext cx="7924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63500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ru-RU" altLang="ko-KR" sz="3600" b="1" dirty="0" smtClean="0">
                <a:ea typeface="굴림" pitchFamily="34" charset="-127"/>
              </a:rPr>
              <a:t>МОДЕЛИРОВАНИЕ ПЛАЗМЕННЫХ СТРУЙ</a:t>
            </a:r>
            <a:endParaRPr lang="en-US" altLang="ko-KR" sz="3600" b="1" dirty="0">
              <a:ea typeface="굴림" pitchFamily="34" charset="-127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4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5"/>
          <p:cNvSpPr txBox="1">
            <a:spLocks noChangeArrowheads="1"/>
          </p:cNvSpPr>
          <p:nvPr/>
        </p:nvSpPr>
        <p:spPr bwMode="auto">
          <a:xfrm>
            <a:off x="6176963" y="114300"/>
            <a:ext cx="27717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altLang="ru-RU" sz="2800" b="1">
                <a:solidFill>
                  <a:srgbClr val="000000"/>
                </a:solidFill>
                <a:cs typeface="Times New Roman" pitchFamily="18" charset="0"/>
              </a:rPr>
              <a:t>MODEL:</a:t>
            </a:r>
          </a:p>
          <a:p>
            <a:pPr algn="ctr" eaLnBrk="0" hangingPunct="0"/>
            <a:r>
              <a:rPr lang="en-US" altLang="ru-RU" sz="2800" b="1" i="1">
                <a:solidFill>
                  <a:srgbClr val="000000"/>
                </a:solidFill>
                <a:cs typeface="Times New Roman" pitchFamily="18" charset="0"/>
              </a:rPr>
              <a:t>nonPDPSIM</a:t>
            </a:r>
          </a:p>
        </p:txBody>
      </p:sp>
      <p:sp>
        <p:nvSpPr>
          <p:cNvPr id="225283" name="Line 3"/>
          <p:cNvSpPr>
            <a:spLocks noChangeShapeType="1"/>
          </p:cNvSpPr>
          <p:nvPr/>
        </p:nvSpPr>
        <p:spPr bwMode="auto">
          <a:xfrm>
            <a:off x="6119813" y="1111250"/>
            <a:ext cx="2741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284" name="Text Box 13"/>
          <p:cNvSpPr txBox="1">
            <a:spLocks noChangeArrowheads="1"/>
          </p:cNvSpPr>
          <p:nvPr/>
        </p:nvSpPr>
        <p:spPr bwMode="auto">
          <a:xfrm>
            <a:off x="6354763" y="1255713"/>
            <a:ext cx="248443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ru-RU" sz="2000" b="1"/>
              <a:t>2-unstructured mesh with spatial dynamic range of 10</a:t>
            </a:r>
            <a:r>
              <a:rPr lang="en-US" altLang="ru-RU" sz="2000" b="1" baseline="30000"/>
              <a:t>4</a:t>
            </a:r>
            <a:r>
              <a:rPr lang="en-US" altLang="ru-RU" sz="2000" b="1"/>
              <a:t>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ru-RU" sz="2000" b="1"/>
              <a:t>Fully implicit plasma transport.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ru-RU" sz="2000" b="1"/>
              <a:t>Time slicing algorithms between plasma and fluid timescales.</a:t>
            </a: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1962150" y="4195763"/>
            <a:ext cx="2371725" cy="3825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b="1"/>
              <a:t>Radiation Transport</a:t>
            </a:r>
          </a:p>
        </p:txBody>
      </p:sp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2324100" y="6032500"/>
            <a:ext cx="1647825" cy="38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b="1"/>
              <a:t>Circuit Model</a:t>
            </a:r>
          </a:p>
        </p:txBody>
      </p:sp>
      <p:grpSp>
        <p:nvGrpSpPr>
          <p:cNvPr id="225291" name="Group 11"/>
          <p:cNvGrpSpPr>
            <a:grpSpLocks/>
          </p:cNvGrpSpPr>
          <p:nvPr/>
        </p:nvGrpSpPr>
        <p:grpSpPr bwMode="auto">
          <a:xfrm>
            <a:off x="320675" y="361950"/>
            <a:ext cx="5654675" cy="1158875"/>
            <a:chOff x="211" y="701"/>
            <a:chExt cx="3562" cy="730"/>
          </a:xfrm>
        </p:grpSpPr>
        <p:sp>
          <p:nvSpPr>
            <p:cNvPr id="225292" name="Text Box 12"/>
            <p:cNvSpPr txBox="1">
              <a:spLocks noChangeArrowheads="1"/>
            </p:cNvSpPr>
            <p:nvPr/>
          </p:nvSpPr>
          <p:spPr bwMode="auto">
            <a:xfrm>
              <a:off x="292" y="869"/>
              <a:ext cx="1750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Plasma Hydrodynamics</a:t>
              </a:r>
            </a:p>
            <a:p>
              <a:pPr algn="ctr"/>
              <a:r>
                <a:rPr lang="en-US" altLang="ru-RU" b="1"/>
                <a:t>Poisson’s Equation</a:t>
              </a:r>
            </a:p>
          </p:txBody>
        </p:sp>
        <p:sp>
          <p:nvSpPr>
            <p:cNvPr id="225293" name="Text Box 13"/>
            <p:cNvSpPr txBox="1">
              <a:spLocks noChangeArrowheads="1"/>
            </p:cNvSpPr>
            <p:nvPr/>
          </p:nvSpPr>
          <p:spPr bwMode="auto">
            <a:xfrm>
              <a:off x="2143" y="786"/>
              <a:ext cx="1406" cy="241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Gas Phase Plasma</a:t>
              </a:r>
            </a:p>
          </p:txBody>
        </p:sp>
        <p:sp>
          <p:nvSpPr>
            <p:cNvPr id="225294" name="Text Box 14"/>
            <p:cNvSpPr txBox="1">
              <a:spLocks noChangeArrowheads="1"/>
            </p:cNvSpPr>
            <p:nvPr/>
          </p:nvSpPr>
          <p:spPr bwMode="auto">
            <a:xfrm>
              <a:off x="2110" y="1129"/>
              <a:ext cx="1566" cy="241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Liquid Phase Plasma</a:t>
              </a:r>
            </a:p>
          </p:txBody>
        </p:sp>
        <p:sp>
          <p:nvSpPr>
            <p:cNvPr id="225295" name="Rectangle 15"/>
            <p:cNvSpPr>
              <a:spLocks noChangeArrowheads="1"/>
            </p:cNvSpPr>
            <p:nvPr/>
          </p:nvSpPr>
          <p:spPr bwMode="auto">
            <a:xfrm>
              <a:off x="211" y="701"/>
              <a:ext cx="3562" cy="73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5296" name="Group 16"/>
          <p:cNvGrpSpPr>
            <a:grpSpLocks/>
          </p:cNvGrpSpPr>
          <p:nvPr/>
        </p:nvGrpSpPr>
        <p:grpSpPr bwMode="auto">
          <a:xfrm>
            <a:off x="320675" y="1741488"/>
            <a:ext cx="5654675" cy="976312"/>
            <a:chOff x="217" y="1620"/>
            <a:chExt cx="3562" cy="615"/>
          </a:xfrm>
        </p:grpSpPr>
        <p:sp>
          <p:nvSpPr>
            <p:cNvPr id="225297" name="Text Box 17"/>
            <p:cNvSpPr txBox="1">
              <a:spLocks noChangeArrowheads="1"/>
            </p:cNvSpPr>
            <p:nvPr/>
          </p:nvSpPr>
          <p:spPr bwMode="auto">
            <a:xfrm>
              <a:off x="423" y="1721"/>
              <a:ext cx="1582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Bulk Electron Energy</a:t>
              </a:r>
            </a:p>
            <a:p>
              <a:pPr algn="ctr"/>
              <a:r>
                <a:rPr lang="en-US" altLang="ru-RU" b="1"/>
                <a:t>Transport</a:t>
              </a:r>
            </a:p>
          </p:txBody>
        </p:sp>
        <p:sp>
          <p:nvSpPr>
            <p:cNvPr id="225298" name="Text Box 18"/>
            <p:cNvSpPr txBox="1">
              <a:spLocks noChangeArrowheads="1"/>
            </p:cNvSpPr>
            <p:nvPr/>
          </p:nvSpPr>
          <p:spPr bwMode="auto">
            <a:xfrm>
              <a:off x="2132" y="1721"/>
              <a:ext cx="1454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Kinetic “Beam”</a:t>
              </a:r>
            </a:p>
            <a:p>
              <a:pPr algn="ctr"/>
              <a:r>
                <a:rPr lang="en-US" altLang="ru-RU" b="1"/>
                <a:t>Electron Transport </a:t>
              </a:r>
            </a:p>
          </p:txBody>
        </p:sp>
        <p:sp>
          <p:nvSpPr>
            <p:cNvPr id="225299" name="Rectangle 19"/>
            <p:cNvSpPr>
              <a:spLocks noChangeArrowheads="1"/>
            </p:cNvSpPr>
            <p:nvPr/>
          </p:nvSpPr>
          <p:spPr bwMode="auto">
            <a:xfrm>
              <a:off x="217" y="1620"/>
              <a:ext cx="3562" cy="6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5300" name="Group 20"/>
          <p:cNvGrpSpPr>
            <a:grpSpLocks/>
          </p:cNvGrpSpPr>
          <p:nvPr/>
        </p:nvGrpSpPr>
        <p:grpSpPr bwMode="auto">
          <a:xfrm>
            <a:off x="322263" y="2979738"/>
            <a:ext cx="5654675" cy="976312"/>
            <a:chOff x="238" y="2340"/>
            <a:chExt cx="3562" cy="615"/>
          </a:xfrm>
        </p:grpSpPr>
        <p:sp>
          <p:nvSpPr>
            <p:cNvPr id="225301" name="Text Box 21"/>
            <p:cNvSpPr txBox="1">
              <a:spLocks noChangeArrowheads="1"/>
            </p:cNvSpPr>
            <p:nvPr/>
          </p:nvSpPr>
          <p:spPr bwMode="auto">
            <a:xfrm>
              <a:off x="523" y="2440"/>
              <a:ext cx="1334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Neutral Transport</a:t>
              </a:r>
            </a:p>
            <a:p>
              <a:pPr algn="ctr"/>
              <a:r>
                <a:rPr lang="en-US" altLang="ru-RU" b="1"/>
                <a:t>Navier-Stokes</a:t>
              </a:r>
            </a:p>
          </p:txBody>
        </p:sp>
        <p:sp>
          <p:nvSpPr>
            <p:cNvPr id="225302" name="Text Box 22"/>
            <p:cNvSpPr txBox="1">
              <a:spLocks noChangeArrowheads="1"/>
            </p:cNvSpPr>
            <p:nvPr/>
          </p:nvSpPr>
          <p:spPr bwMode="auto">
            <a:xfrm>
              <a:off x="2066" y="2440"/>
              <a:ext cx="1462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Neutral and Plasma</a:t>
              </a:r>
            </a:p>
            <a:p>
              <a:pPr algn="ctr"/>
              <a:r>
                <a:rPr lang="en-US" altLang="ru-RU" b="1"/>
                <a:t>Chemistry </a:t>
              </a:r>
            </a:p>
          </p:txBody>
        </p:sp>
        <p:sp>
          <p:nvSpPr>
            <p:cNvPr id="225303" name="Rectangle 23"/>
            <p:cNvSpPr>
              <a:spLocks noChangeArrowheads="1"/>
            </p:cNvSpPr>
            <p:nvPr/>
          </p:nvSpPr>
          <p:spPr bwMode="auto">
            <a:xfrm>
              <a:off x="238" y="2340"/>
              <a:ext cx="3562" cy="6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25304" name="Line 24"/>
          <p:cNvSpPr>
            <a:spLocks noChangeShapeType="1"/>
          </p:cNvSpPr>
          <p:nvPr/>
        </p:nvSpPr>
        <p:spPr bwMode="auto">
          <a:xfrm>
            <a:off x="3149600" y="1512888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05" name="Line 25"/>
          <p:cNvSpPr>
            <a:spLocks noChangeShapeType="1"/>
          </p:cNvSpPr>
          <p:nvPr/>
        </p:nvSpPr>
        <p:spPr bwMode="auto">
          <a:xfrm>
            <a:off x="3148013" y="2747963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06" name="Line 26"/>
          <p:cNvSpPr>
            <a:spLocks noChangeShapeType="1"/>
          </p:cNvSpPr>
          <p:nvPr/>
        </p:nvSpPr>
        <p:spPr bwMode="auto">
          <a:xfrm>
            <a:off x="3148013" y="3922713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07" name="Line 27"/>
          <p:cNvSpPr>
            <a:spLocks noChangeShapeType="1"/>
          </p:cNvSpPr>
          <p:nvPr/>
        </p:nvSpPr>
        <p:spPr bwMode="auto">
          <a:xfrm>
            <a:off x="3148013" y="5729288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08" name="Line 28"/>
          <p:cNvSpPr>
            <a:spLocks noChangeShapeType="1"/>
          </p:cNvSpPr>
          <p:nvPr/>
        </p:nvSpPr>
        <p:spPr bwMode="auto">
          <a:xfrm>
            <a:off x="3148013" y="4560888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25309" name="Group 29"/>
          <p:cNvGrpSpPr>
            <a:grpSpLocks/>
          </p:cNvGrpSpPr>
          <p:nvPr/>
        </p:nvGrpSpPr>
        <p:grpSpPr bwMode="auto">
          <a:xfrm>
            <a:off x="357188" y="4800600"/>
            <a:ext cx="5654675" cy="976313"/>
            <a:chOff x="238" y="2340"/>
            <a:chExt cx="3562" cy="615"/>
          </a:xfrm>
        </p:grpSpPr>
        <p:sp>
          <p:nvSpPr>
            <p:cNvPr id="225310" name="Text Box 30"/>
            <p:cNvSpPr txBox="1">
              <a:spLocks noChangeArrowheads="1"/>
            </p:cNvSpPr>
            <p:nvPr/>
          </p:nvSpPr>
          <p:spPr bwMode="auto">
            <a:xfrm>
              <a:off x="491" y="2440"/>
              <a:ext cx="1398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Surface Chemistry</a:t>
              </a:r>
            </a:p>
            <a:p>
              <a:pPr algn="ctr"/>
              <a:r>
                <a:rPr lang="en-US" altLang="ru-RU" b="1"/>
                <a:t>and Charging</a:t>
              </a:r>
            </a:p>
          </p:txBody>
        </p:sp>
        <p:sp>
          <p:nvSpPr>
            <p:cNvPr id="225311" name="Text Box 31"/>
            <p:cNvSpPr txBox="1">
              <a:spLocks noChangeArrowheads="1"/>
            </p:cNvSpPr>
            <p:nvPr/>
          </p:nvSpPr>
          <p:spPr bwMode="auto">
            <a:xfrm>
              <a:off x="2190" y="2440"/>
              <a:ext cx="1214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/>
                <a:t>Ion Monte Carlo</a:t>
              </a:r>
            </a:p>
            <a:p>
              <a:pPr algn="ctr"/>
              <a:r>
                <a:rPr lang="en-US" altLang="ru-RU" b="1"/>
                <a:t>Simulation </a:t>
              </a:r>
            </a:p>
          </p:txBody>
        </p:sp>
        <p:sp>
          <p:nvSpPr>
            <p:cNvPr id="225312" name="Rectangle 32"/>
            <p:cNvSpPr>
              <a:spLocks noChangeArrowheads="1"/>
            </p:cNvSpPr>
            <p:nvPr/>
          </p:nvSpPr>
          <p:spPr bwMode="auto">
            <a:xfrm>
              <a:off x="238" y="2340"/>
              <a:ext cx="3562" cy="6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05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altLang="ru-RU" sz="2800" b="1">
                <a:solidFill>
                  <a:srgbClr val="000000"/>
                </a:solidFill>
                <a:cs typeface="Times New Roman" pitchFamily="18" charset="0"/>
              </a:rPr>
              <a:t>MODELING PLATFORM: </a:t>
            </a:r>
            <a:r>
              <a:rPr lang="en-US" altLang="ru-RU" sz="2800" b="1" i="1">
                <a:solidFill>
                  <a:srgbClr val="000000"/>
                </a:solidFill>
                <a:cs typeface="Times New Roman" pitchFamily="18" charset="0"/>
              </a:rPr>
              <a:t>nonPDPSIM</a:t>
            </a:r>
          </a:p>
        </p:txBody>
      </p:sp>
      <p:sp>
        <p:nvSpPr>
          <p:cNvPr id="140291" name="Line 3"/>
          <p:cNvSpPr>
            <a:spLocks noChangeShapeType="1"/>
          </p:cNvSpPr>
          <p:nvPr/>
        </p:nvSpPr>
        <p:spPr bwMode="auto">
          <a:xfrm>
            <a:off x="457200" y="7620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0292" name="Text Box 13"/>
          <p:cNvSpPr txBox="1">
            <a:spLocks noChangeArrowheads="1"/>
          </p:cNvSpPr>
          <p:nvPr/>
        </p:nvSpPr>
        <p:spPr bwMode="auto">
          <a:xfrm>
            <a:off x="228600" y="960438"/>
            <a:ext cx="86106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ru-RU" sz="2000" b="1" dirty="0"/>
              <a:t>Poisson’s equation:</a:t>
            </a:r>
          </a:p>
          <a:p>
            <a:pPr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buFont typeface="Symbol" pitchFamily="18" charset="2"/>
              <a:buChar char="·"/>
            </a:pPr>
            <a:r>
              <a:rPr lang="en-US" altLang="ru-RU" sz="2000" b="1" dirty="0"/>
              <a:t>Transport of charged and neutral species</a:t>
            </a:r>
            <a:r>
              <a:rPr lang="en-US" altLang="ru-RU" sz="2000" b="1" i="1" dirty="0"/>
              <a:t>:</a:t>
            </a:r>
          </a:p>
          <a:p>
            <a:pPr>
              <a:buFont typeface="Symbol" pitchFamily="18" charset="2"/>
              <a:buChar char="·"/>
            </a:pPr>
            <a:endParaRPr lang="en-US" altLang="ru-RU" sz="2000" b="1" i="1" dirty="0"/>
          </a:p>
          <a:p>
            <a:pPr lvl="1">
              <a:buFont typeface="Symbol" pitchFamily="18" charset="2"/>
              <a:buChar char="·"/>
            </a:pPr>
            <a:r>
              <a:rPr lang="en-US" altLang="ru-RU" sz="2000" b="1" dirty="0"/>
              <a:t>Charged Species: </a:t>
            </a:r>
            <a:r>
              <a:rPr lang="en-US" altLang="ru-RU" sz="2000" b="1" dirty="0">
                <a:sym typeface="Symbol" pitchFamily="18" charset="2"/>
              </a:rPr>
              <a:t></a:t>
            </a:r>
            <a:r>
              <a:rPr lang="en-US" altLang="ru-RU" sz="2000" b="1" i="1" dirty="0">
                <a:sym typeface="Symbol" pitchFamily="18" charset="2"/>
              </a:rPr>
              <a:t></a:t>
            </a:r>
            <a:r>
              <a:rPr lang="en-US" altLang="ru-RU" sz="2000" b="1" dirty="0">
                <a:sym typeface="Symbol" pitchFamily="18" charset="2"/>
              </a:rPr>
              <a:t> = </a:t>
            </a:r>
            <a:r>
              <a:rPr lang="en-US" altLang="ru-RU" sz="2000" b="1" dirty="0" err="1">
                <a:sym typeface="Symbol" pitchFamily="18" charset="2"/>
              </a:rPr>
              <a:t>Sharffeter-Gummel</a:t>
            </a:r>
            <a:endParaRPr lang="en-US" altLang="ru-RU" sz="2000" b="1" dirty="0">
              <a:sym typeface="Symbol" pitchFamily="18" charset="2"/>
            </a:endParaRPr>
          </a:p>
          <a:p>
            <a:pPr lvl="1">
              <a:buFont typeface="Symbol" pitchFamily="18" charset="2"/>
              <a:buChar char="·"/>
            </a:pPr>
            <a:r>
              <a:rPr lang="en-US" altLang="ru-RU" sz="2000" b="1" dirty="0">
                <a:sym typeface="Symbol" pitchFamily="18" charset="2"/>
              </a:rPr>
              <a:t>Neutral Species:   </a:t>
            </a:r>
            <a:r>
              <a:rPr lang="en-US" altLang="ru-RU" sz="2000" b="1" i="1" dirty="0">
                <a:sym typeface="Symbol" pitchFamily="18" charset="2"/>
              </a:rPr>
              <a:t> </a:t>
            </a:r>
            <a:r>
              <a:rPr lang="en-US" altLang="ru-RU" sz="2000" b="1" dirty="0">
                <a:sym typeface="Symbol" pitchFamily="18" charset="2"/>
              </a:rPr>
              <a:t> = Diffusion</a:t>
            </a:r>
          </a:p>
          <a:p>
            <a:pPr>
              <a:buFont typeface="Symbol" pitchFamily="18" charset="2"/>
              <a:buChar char="·"/>
            </a:pPr>
            <a:endParaRPr lang="en-US" altLang="ru-RU" sz="2000" b="1" i="1" dirty="0"/>
          </a:p>
          <a:p>
            <a:pPr>
              <a:buFont typeface="Symbol" pitchFamily="18" charset="2"/>
              <a:buChar char="·"/>
            </a:pPr>
            <a:r>
              <a:rPr lang="en-US" altLang="ru-RU" sz="2000" b="1" dirty="0"/>
              <a:t>Surface Charge:</a:t>
            </a:r>
          </a:p>
          <a:p>
            <a:pPr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spcAft>
                <a:spcPct val="100000"/>
              </a:spcAft>
              <a:buFont typeface="Symbol" pitchFamily="18" charset="2"/>
              <a:buChar char="·"/>
            </a:pPr>
            <a:r>
              <a:rPr lang="en-US" altLang="ru-RU" sz="2000" b="1" dirty="0"/>
              <a:t>Electron Temperature (transport and rate coefficients from 2-term spherical harmonic expansion solution of Boltzmann’s Eq.):</a:t>
            </a:r>
          </a:p>
          <a:p>
            <a:pPr>
              <a:spcAft>
                <a:spcPct val="60000"/>
              </a:spcAft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buFont typeface="Symbol" pitchFamily="18" charset="2"/>
              <a:buChar char="·"/>
            </a:pPr>
            <a:endParaRPr lang="en-US" altLang="ru-RU" sz="2000" b="1" dirty="0"/>
          </a:p>
        </p:txBody>
      </p:sp>
      <p:graphicFrame>
        <p:nvGraphicFramePr>
          <p:cNvPr id="140293" name="Object 6"/>
          <p:cNvGraphicFramePr>
            <a:graphicFrameLocks noChangeAspect="1"/>
          </p:cNvGraphicFramePr>
          <p:nvPr/>
        </p:nvGraphicFramePr>
        <p:xfrm>
          <a:off x="3048000" y="838200"/>
          <a:ext cx="28702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62" name="Equation" r:id="rId4" imgW="1688760" imgH="457200" progId="Equation.3">
                  <p:embed/>
                </p:oleObj>
              </mc:Choice>
              <mc:Fallback>
                <p:oleObj name="Equation" r:id="rId4" imgW="1688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838200"/>
                        <a:ext cx="2870200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4" name="Object 10"/>
          <p:cNvGraphicFramePr>
            <a:graphicFrameLocks noChangeAspect="1"/>
          </p:cNvGraphicFramePr>
          <p:nvPr/>
        </p:nvGraphicFramePr>
        <p:xfrm>
          <a:off x="5867400" y="1590675"/>
          <a:ext cx="2020888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63" name="Equation" r:id="rId6" imgW="1066680" imgH="419040" progId="Equation.3">
                  <p:embed/>
                </p:oleObj>
              </mc:Choice>
              <mc:Fallback>
                <p:oleObj name="Equation" r:id="rId6" imgW="1066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590675"/>
                        <a:ext cx="2020888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5" name="Object 12"/>
          <p:cNvGraphicFramePr>
            <a:graphicFrameLocks noChangeAspect="1"/>
          </p:cNvGraphicFramePr>
          <p:nvPr/>
        </p:nvGraphicFramePr>
        <p:xfrm>
          <a:off x="2995613" y="3127375"/>
          <a:ext cx="457041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64" name="Equation" r:id="rId8" imgW="2692080" imgH="495000" progId="Equation.3">
                  <p:embed/>
                </p:oleObj>
              </mc:Choice>
              <mc:Fallback>
                <p:oleObj name="Equation" r:id="rId8" imgW="26920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3127375"/>
                        <a:ext cx="4570412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6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b="1"/>
          </a:p>
        </p:txBody>
      </p:sp>
      <p:sp>
        <p:nvSpPr>
          <p:cNvPr id="140297" name="Rectangle 18"/>
          <p:cNvSpPr>
            <a:spLocks noChangeArrowheads="1"/>
          </p:cNvSpPr>
          <p:nvPr/>
        </p:nvSpPr>
        <p:spPr bwMode="auto">
          <a:xfrm>
            <a:off x="0" y="3132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b="1"/>
          </a:p>
        </p:txBody>
      </p:sp>
      <p:graphicFrame>
        <p:nvGraphicFramePr>
          <p:cNvPr id="140298" name="Object 10"/>
          <p:cNvGraphicFramePr>
            <a:graphicFrameLocks noChangeAspect="1"/>
          </p:cNvGraphicFramePr>
          <p:nvPr/>
        </p:nvGraphicFramePr>
        <p:xfrm>
          <a:off x="1223963" y="4995863"/>
          <a:ext cx="6311900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65" name="Equation" r:id="rId10" imgW="3492360" imgH="431640" progId="Equation.3">
                  <p:embed/>
                </p:oleObj>
              </mc:Choice>
              <mc:Fallback>
                <p:oleObj name="Equation" r:id="rId10" imgW="3492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4995863"/>
                        <a:ext cx="6311900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Line 3"/>
          <p:cNvSpPr>
            <a:spLocks noChangeShapeType="1"/>
          </p:cNvSpPr>
          <p:nvPr/>
        </p:nvSpPr>
        <p:spPr bwMode="auto">
          <a:xfrm>
            <a:off x="457200" y="7620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2339" name="Text Box 8"/>
          <p:cNvSpPr txBox="1">
            <a:spLocks noChangeArrowheads="1"/>
          </p:cNvSpPr>
          <p:nvPr/>
        </p:nvSpPr>
        <p:spPr bwMode="auto">
          <a:xfrm>
            <a:off x="4403725" y="2555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142340" name="Text Box 13"/>
          <p:cNvSpPr txBox="1">
            <a:spLocks noChangeArrowheads="1"/>
          </p:cNvSpPr>
          <p:nvPr/>
        </p:nvSpPr>
        <p:spPr bwMode="auto">
          <a:xfrm>
            <a:off x="228600" y="884238"/>
            <a:ext cx="86106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Symbol" pitchFamily="18" charset="2"/>
              <a:buChar char="·"/>
            </a:pPr>
            <a:r>
              <a:rPr lang="en-US" altLang="ru-RU" sz="2000" b="1" dirty="0"/>
              <a:t>Radiation transport and photoionization: 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endParaRPr lang="en-US" altLang="ru-RU" sz="2000" b="1" dirty="0"/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ru-RU" sz="2000" b="1" dirty="0"/>
              <a:t>Solid materials, including biological materials, represented as </a:t>
            </a:r>
            <a:r>
              <a:rPr lang="en-US" altLang="ru-RU" sz="2000" b="1" dirty="0" err="1"/>
              <a:t>lossy</a:t>
            </a:r>
            <a:r>
              <a:rPr lang="en-US" altLang="ru-RU" sz="2000" b="1" dirty="0"/>
              <a:t> dielectrics with differentiated regions having specified permittivity </a:t>
            </a:r>
            <a:r>
              <a:rPr lang="en-US" altLang="ru-RU" sz="2200" b="1" dirty="0">
                <a:sym typeface="Symbol" pitchFamily="18" charset="2"/>
              </a:rPr>
              <a:t></a:t>
            </a:r>
            <a:r>
              <a:rPr lang="en-US" altLang="ru-RU" sz="2000" b="1" dirty="0">
                <a:sym typeface="Symbol" pitchFamily="18" charset="2"/>
              </a:rPr>
              <a:t> and conductivity </a:t>
            </a:r>
            <a:r>
              <a:rPr lang="en-US" altLang="ru-RU" sz="2200" b="1" dirty="0">
                <a:sym typeface="Symbol" pitchFamily="18" charset="2"/>
              </a:rPr>
              <a:t>.</a:t>
            </a:r>
          </a:p>
          <a:p>
            <a:pPr>
              <a:buFont typeface="Symbol" pitchFamily="18" charset="2"/>
              <a:buChar char="·"/>
            </a:pPr>
            <a:r>
              <a:rPr lang="en-US" altLang="ru-RU" sz="2000" b="1" dirty="0">
                <a:sym typeface="Symbol" pitchFamily="18" charset="2"/>
              </a:rPr>
              <a:t>Poisson’s equation extended into materials.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endParaRPr lang="en-US" altLang="ru-RU" sz="2000" b="1" dirty="0">
              <a:sym typeface="Symbol" pitchFamily="18" charset="2"/>
            </a:endParaRP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endParaRPr lang="en-US" altLang="ru-RU" sz="2000" b="1" dirty="0"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r>
              <a:rPr lang="en-US" altLang="ru-RU" sz="2000" b="1" dirty="0">
                <a:sym typeface="Symbol" pitchFamily="18" charset="2"/>
              </a:rPr>
              <a:t>Solution: 1. Unstructured mesh discretized using finite volumes.</a:t>
            </a:r>
          </a:p>
          <a:p>
            <a:pPr>
              <a:buFont typeface="Symbol" pitchFamily="18" charset="2"/>
              <a:buNone/>
            </a:pPr>
            <a:r>
              <a:rPr lang="en-US" altLang="ru-RU" sz="2000" b="1" dirty="0">
                <a:sym typeface="Symbol" pitchFamily="18" charset="2"/>
              </a:rPr>
              <a:t>                    2. Fully implicit transport algorithms with time slicing</a:t>
            </a:r>
          </a:p>
          <a:p>
            <a:pPr>
              <a:buFont typeface="Symbol" pitchFamily="18" charset="2"/>
              <a:buNone/>
            </a:pPr>
            <a:r>
              <a:rPr lang="en-US" altLang="ru-RU" sz="2000" b="1" dirty="0">
                <a:sym typeface="Symbol" pitchFamily="18" charset="2"/>
              </a:rPr>
              <a:t>                        between modules. </a:t>
            </a:r>
          </a:p>
          <a:p>
            <a:pPr>
              <a:spcAft>
                <a:spcPct val="50000"/>
              </a:spcAft>
              <a:buFont typeface="Symbol" pitchFamily="18" charset="2"/>
              <a:buChar char="·"/>
            </a:pPr>
            <a:endParaRPr lang="en-US" altLang="ru-RU" sz="2000" b="1" dirty="0">
              <a:sym typeface="Symbol" pitchFamily="18" charset="2"/>
            </a:endParaRPr>
          </a:p>
          <a:p>
            <a:pPr>
              <a:buFont typeface="Symbol" pitchFamily="18" charset="2"/>
              <a:buChar char="·"/>
            </a:pPr>
            <a:endParaRPr lang="en-US" altLang="ru-RU" sz="2000" b="1" dirty="0"/>
          </a:p>
        </p:txBody>
      </p:sp>
      <p:graphicFrame>
        <p:nvGraphicFramePr>
          <p:cNvPr id="142341" name="Object 6"/>
          <p:cNvGraphicFramePr>
            <a:graphicFrameLocks noChangeAspect="1"/>
          </p:cNvGraphicFramePr>
          <p:nvPr/>
        </p:nvGraphicFramePr>
        <p:xfrm>
          <a:off x="1209675" y="4737100"/>
          <a:ext cx="19812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6" name="Equation" r:id="rId4" imgW="927000" imgH="215640" progId="Equation.3">
                  <p:embed/>
                </p:oleObj>
              </mc:Choice>
              <mc:Fallback>
                <p:oleObj name="Equation" r:id="rId4" imgW="927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4737100"/>
                        <a:ext cx="19812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2" name="Object 12"/>
          <p:cNvGraphicFramePr>
            <a:graphicFrameLocks noChangeAspect="1"/>
          </p:cNvGraphicFramePr>
          <p:nvPr/>
        </p:nvGraphicFramePr>
        <p:xfrm>
          <a:off x="3594100" y="4559300"/>
          <a:ext cx="46482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7" name="Equation" r:id="rId6" imgW="2374560" imgH="431640" progId="Equation.3">
                  <p:embed/>
                </p:oleObj>
              </mc:Choice>
              <mc:Fallback>
                <p:oleObj name="Equation" r:id="rId6" imgW="2374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4559300"/>
                        <a:ext cx="464820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3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b="1"/>
          </a:p>
        </p:txBody>
      </p:sp>
      <p:sp>
        <p:nvSpPr>
          <p:cNvPr id="142344" name="Rectangle 18"/>
          <p:cNvSpPr>
            <a:spLocks noChangeArrowheads="1"/>
          </p:cNvSpPr>
          <p:nvPr/>
        </p:nvSpPr>
        <p:spPr bwMode="auto">
          <a:xfrm>
            <a:off x="0" y="3055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b="1"/>
          </a:p>
        </p:txBody>
      </p:sp>
      <p:graphicFrame>
        <p:nvGraphicFramePr>
          <p:cNvPr id="142349" name="Object 15"/>
          <p:cNvGraphicFramePr>
            <a:graphicFrameLocks noChangeAspect="1"/>
          </p:cNvGraphicFramePr>
          <p:nvPr/>
        </p:nvGraphicFramePr>
        <p:xfrm>
          <a:off x="533400" y="1620838"/>
          <a:ext cx="4343400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8" name="Equation" r:id="rId8" imgW="2400120" imgH="583920" progId="Equation.3">
                  <p:embed/>
                </p:oleObj>
              </mc:Choice>
              <mc:Fallback>
                <p:oleObj name="Equation" r:id="rId8" imgW="240012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20838"/>
                        <a:ext cx="4343400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50" name="Object 17"/>
          <p:cNvGraphicFramePr>
            <a:graphicFrameLocks noChangeAspect="1"/>
          </p:cNvGraphicFramePr>
          <p:nvPr/>
        </p:nvGraphicFramePr>
        <p:xfrm>
          <a:off x="5181600" y="1295400"/>
          <a:ext cx="3429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9" name="Equation" r:id="rId10" imgW="2247840" imgH="850680" progId="Equation.3">
                  <p:embed/>
                </p:oleObj>
              </mc:Choice>
              <mc:Fallback>
                <p:oleObj name="Equation" r:id="rId10" imgW="2247840" imgH="850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295400"/>
                        <a:ext cx="34290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1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altLang="ru-RU" sz="2800" b="1">
                <a:solidFill>
                  <a:srgbClr val="000000"/>
                </a:solidFill>
                <a:cs typeface="Times New Roman" pitchFamily="18" charset="0"/>
              </a:rPr>
              <a:t>MODELING PLATFORM: </a:t>
            </a:r>
            <a:r>
              <a:rPr lang="en-US" altLang="ru-RU" sz="2800" b="1" i="1">
                <a:solidFill>
                  <a:srgbClr val="000000"/>
                </a:solidFill>
                <a:cs typeface="Times New Roman" pitchFamily="18" charset="0"/>
              </a:rPr>
              <a:t>nonPDPSIM</a:t>
            </a:r>
          </a:p>
        </p:txBody>
      </p:sp>
      <p:sp>
        <p:nvSpPr>
          <p:cNvPr id="15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6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Line 2"/>
          <p:cNvSpPr>
            <a:spLocks noChangeShapeType="1"/>
          </p:cNvSpPr>
          <p:nvPr/>
        </p:nvSpPr>
        <p:spPr bwMode="auto">
          <a:xfrm>
            <a:off x="838200" y="7620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304800" y="898525"/>
            <a:ext cx="83820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35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buFont typeface="Symbol" pitchFamily="18" charset="2"/>
              <a:buChar char="·"/>
            </a:pPr>
            <a:r>
              <a:rPr lang="en-US" altLang="ru-RU" sz="2000" b="1"/>
              <a:t>Fluid averaged values of mass density, mass momentum and thermal energy density obtained using unsteady, compressible algorithms.</a:t>
            </a:r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  <a:p>
            <a:pPr eaLnBrk="0" hangingPunct="0">
              <a:buFont typeface="Symbol" pitchFamily="18" charset="2"/>
              <a:buChar char="·"/>
            </a:pPr>
            <a:endParaRPr lang="en-US" altLang="ru-RU" sz="2000" b="1"/>
          </a:p>
        </p:txBody>
      </p:sp>
      <p:graphicFrame>
        <p:nvGraphicFramePr>
          <p:cNvPr id="148484" name="Object 4"/>
          <p:cNvGraphicFramePr>
            <a:graphicFrameLocks noChangeAspect="1"/>
          </p:cNvGraphicFramePr>
          <p:nvPr/>
        </p:nvGraphicFramePr>
        <p:xfrm>
          <a:off x="2209800" y="1982788"/>
          <a:ext cx="4648200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26" name="Equation" r:id="rId3" imgW="2082600" imgH="431640" progId="Equation.3">
                  <p:embed/>
                </p:oleObj>
              </mc:Choice>
              <mc:Fallback>
                <p:oleObj name="Equation" r:id="rId3" imgW="2082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82788"/>
                        <a:ext cx="4648200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5" name="Object 5"/>
          <p:cNvGraphicFramePr>
            <a:graphicFrameLocks noChangeAspect="1"/>
          </p:cNvGraphicFramePr>
          <p:nvPr/>
        </p:nvGraphicFramePr>
        <p:xfrm>
          <a:off x="1371600" y="2897188"/>
          <a:ext cx="62484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27" name="Equation" r:id="rId5" imgW="2869920" imgH="431640" progId="Equation.3">
                  <p:embed/>
                </p:oleObj>
              </mc:Choice>
              <mc:Fallback>
                <p:oleObj name="Equation" r:id="rId5" imgW="2869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897188"/>
                        <a:ext cx="62484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6" name="Object 6"/>
          <p:cNvGraphicFramePr>
            <a:graphicFrameLocks noChangeAspect="1"/>
          </p:cNvGraphicFramePr>
          <p:nvPr/>
        </p:nvGraphicFramePr>
        <p:xfrm>
          <a:off x="609600" y="3887788"/>
          <a:ext cx="7772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28" name="Equation" r:id="rId7" imgW="3822480" imgH="457200" progId="Equation.3">
                  <p:embed/>
                </p:oleObj>
              </mc:Choice>
              <mc:Fallback>
                <p:oleObj name="Equation" r:id="rId7" imgW="38224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87788"/>
                        <a:ext cx="777240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2319338" y="160338"/>
            <a:ext cx="460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 b="1"/>
              <a:t>NEUTRAL FLUID TRANSPORT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7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58792" y="76200"/>
            <a:ext cx="8658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2800" b="1" dirty="0" smtClean="0"/>
              <a:t>REACTION MECHANISM IN HE/AIR and AR/AIR</a:t>
            </a:r>
            <a:endParaRPr lang="ru-RU" sz="2800" dirty="0"/>
          </a:p>
        </p:txBody>
      </p: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66135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80353" y="841107"/>
            <a:ext cx="8436635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2000" b="1" dirty="0" smtClean="0"/>
              <a:t>The reaction </a:t>
            </a:r>
            <a:r>
              <a:rPr lang="en-US" sz="2000" b="1" dirty="0"/>
              <a:t>mechanism for He/Humid air includes electrons; 34 other species and more than 200 reactions. The species for He jets arrays </a:t>
            </a:r>
            <a:r>
              <a:rPr lang="en-US" sz="2000" b="1" dirty="0" smtClean="0"/>
              <a:t>are: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2000" b="1" dirty="0" smtClean="0"/>
              <a:t>electrons, </a:t>
            </a:r>
            <a:r>
              <a:rPr lang="en-US" sz="2000" b="1" dirty="0"/>
              <a:t>He, He(2</a:t>
            </a:r>
            <a:r>
              <a:rPr lang="en-US" sz="2000" b="1" baseline="30000" dirty="0"/>
              <a:t>1</a:t>
            </a:r>
            <a:r>
              <a:rPr lang="en-US" sz="2000" b="1" dirty="0"/>
              <a:t>S), He(2</a:t>
            </a:r>
            <a:r>
              <a:rPr lang="en-US" sz="2000" b="1" baseline="30000" dirty="0"/>
              <a:t>3</a:t>
            </a:r>
            <a:r>
              <a:rPr lang="en-US" sz="2000" b="1" dirty="0"/>
              <a:t>S), He(2</a:t>
            </a:r>
            <a:r>
              <a:rPr lang="en-US" sz="2000" b="1" baseline="30000" dirty="0"/>
              <a:t>1</a:t>
            </a:r>
            <a:r>
              <a:rPr lang="en-US" sz="2000" b="1" dirty="0"/>
              <a:t>P), He(2</a:t>
            </a:r>
            <a:r>
              <a:rPr lang="en-US" sz="2000" b="1" baseline="30000" dirty="0"/>
              <a:t>3</a:t>
            </a:r>
            <a:r>
              <a:rPr lang="en-US" sz="2000" b="1" dirty="0"/>
              <a:t>P), He(3S), He(3P), He</a:t>
            </a:r>
            <a:r>
              <a:rPr lang="en-US" sz="2000" b="1" baseline="-25000" dirty="0"/>
              <a:t>2</a:t>
            </a:r>
            <a:r>
              <a:rPr lang="en-US" sz="2000" b="1" dirty="0"/>
              <a:t>*, He</a:t>
            </a:r>
            <a:r>
              <a:rPr lang="en-US" sz="2000" b="1" baseline="30000" dirty="0"/>
              <a:t>+</a:t>
            </a:r>
            <a:r>
              <a:rPr lang="en-US" sz="2000" b="1" dirty="0"/>
              <a:t>, He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 </a:t>
            </a:r>
            <a:r>
              <a:rPr lang="en-US" sz="2000" b="1" dirty="0"/>
              <a:t>, N</a:t>
            </a:r>
            <a:r>
              <a:rPr lang="en-US" sz="2000" b="1" baseline="-25000" dirty="0"/>
              <a:t>2</a:t>
            </a:r>
            <a:r>
              <a:rPr lang="en-US" sz="2000" b="1" dirty="0"/>
              <a:t>, N</a:t>
            </a:r>
            <a:r>
              <a:rPr lang="en-US" sz="2000" b="1" baseline="-25000" dirty="0"/>
              <a:t>2</a:t>
            </a:r>
            <a:r>
              <a:rPr lang="en-US" sz="2000" b="1" dirty="0"/>
              <a:t>*(A</a:t>
            </a:r>
            <a:r>
              <a:rPr lang="en-US" sz="2000" b="1" baseline="30000" dirty="0"/>
              <a:t>3</a:t>
            </a:r>
            <a:r>
              <a:rPr lang="en-US" sz="2000" b="1" dirty="0"/>
              <a:t>Σ, B</a:t>
            </a:r>
            <a:r>
              <a:rPr lang="en-US" sz="2000" b="1" baseline="30000" dirty="0"/>
              <a:t>3</a:t>
            </a:r>
            <a:r>
              <a:rPr lang="en-US" sz="2000" b="1" dirty="0"/>
              <a:t>Π, higher), N</a:t>
            </a:r>
            <a:r>
              <a:rPr lang="en-US" sz="2000" b="1" baseline="-25000" dirty="0"/>
              <a:t>2</a:t>
            </a:r>
            <a:r>
              <a:rPr lang="en-US" sz="2000" b="1" dirty="0"/>
              <a:t>** </a:t>
            </a:r>
            <a:r>
              <a:rPr lang="en-US" sz="2000" b="1" dirty="0" smtClean="0"/>
              <a:t>(lumped C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Π and higher levels), </a:t>
            </a:r>
            <a:r>
              <a:rPr lang="en-US" sz="2000" b="1" dirty="0"/>
              <a:t>N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, N, N</a:t>
            </a:r>
            <a:r>
              <a:rPr lang="en-US" sz="2000" b="1" baseline="-25000" dirty="0"/>
              <a:t>4</a:t>
            </a:r>
            <a:r>
              <a:rPr lang="en-US" sz="2000" b="1" baseline="30000" dirty="0"/>
              <a:t>+ </a:t>
            </a:r>
            <a:r>
              <a:rPr lang="en-US" sz="2000" b="1" dirty="0"/>
              <a:t>O</a:t>
            </a:r>
            <a:r>
              <a:rPr lang="en-US" sz="2000" b="1" baseline="-25000" dirty="0"/>
              <a:t>2</a:t>
            </a:r>
            <a:r>
              <a:rPr lang="en-US" sz="2000" b="1" dirty="0"/>
              <a:t>, O</a:t>
            </a:r>
            <a:r>
              <a:rPr lang="en-US" sz="2000" b="1" baseline="-25000" dirty="0"/>
              <a:t>2</a:t>
            </a:r>
            <a:r>
              <a:rPr lang="en-US" sz="2000" b="1" dirty="0"/>
              <a:t>(</a:t>
            </a:r>
            <a:r>
              <a:rPr lang="en-US" sz="2000" b="1" baseline="30000" dirty="0"/>
              <a:t>1</a:t>
            </a:r>
            <a:r>
              <a:rPr lang="en-US" sz="2000" b="1" dirty="0"/>
              <a:t>Δ), O</a:t>
            </a:r>
            <a:r>
              <a:rPr lang="en-US" sz="2000" b="1" baseline="-25000" dirty="0"/>
              <a:t>2</a:t>
            </a:r>
            <a:r>
              <a:rPr lang="en-US" sz="2000" b="1" dirty="0"/>
              <a:t>(</a:t>
            </a:r>
            <a:r>
              <a:rPr lang="en-US" sz="2000" b="1" baseline="30000" dirty="0"/>
              <a:t>1</a:t>
            </a:r>
            <a:r>
              <a:rPr lang="en-US" sz="2000" b="1" dirty="0"/>
              <a:t>Σ), O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, O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-</a:t>
            </a:r>
            <a:r>
              <a:rPr lang="en-US" sz="2000" b="1" dirty="0"/>
              <a:t>, O</a:t>
            </a:r>
            <a:r>
              <a:rPr lang="en-US" sz="2000" b="1" baseline="-25000" dirty="0"/>
              <a:t> </a:t>
            </a:r>
            <a:r>
              <a:rPr lang="en-US" sz="2000" b="1" dirty="0"/>
              <a:t>(</a:t>
            </a:r>
            <a:r>
              <a:rPr lang="en-US" sz="2000" b="1" baseline="30000" dirty="0"/>
              <a:t>1</a:t>
            </a:r>
            <a:r>
              <a:rPr lang="en-US" sz="2000" b="1" dirty="0"/>
              <a:t>D), O</a:t>
            </a:r>
            <a:r>
              <a:rPr lang="en-US" sz="2000" b="1" baseline="30000" dirty="0"/>
              <a:t>-</a:t>
            </a:r>
            <a:r>
              <a:rPr lang="en-US" sz="2000" b="1" dirty="0"/>
              <a:t>, O</a:t>
            </a:r>
            <a:r>
              <a:rPr lang="en-US" sz="2000" b="1" baseline="-25000" dirty="0"/>
              <a:t>3  </a:t>
            </a:r>
            <a:r>
              <a:rPr lang="en-US" sz="2000" b="1" dirty="0"/>
              <a:t>NO, NO</a:t>
            </a:r>
            <a:r>
              <a:rPr lang="en-US" sz="2000" b="1" baseline="30000" dirty="0"/>
              <a:t>+</a:t>
            </a:r>
            <a:r>
              <a:rPr lang="en-US" sz="2000" b="1" dirty="0"/>
              <a:t>, NO</a:t>
            </a:r>
            <a:r>
              <a:rPr lang="en-US" sz="2000" b="1" baseline="-25000" dirty="0"/>
              <a:t>2</a:t>
            </a:r>
            <a:r>
              <a:rPr lang="en-US" sz="2000" b="1" dirty="0"/>
              <a:t>, H</a:t>
            </a:r>
            <a:r>
              <a:rPr lang="en-US" sz="2000" b="1" baseline="-25000" dirty="0"/>
              <a:t>2</a:t>
            </a:r>
            <a:r>
              <a:rPr lang="en-US" sz="2000" b="1" dirty="0"/>
              <a:t>O, H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30000" dirty="0"/>
              <a:t>+</a:t>
            </a:r>
            <a:r>
              <a:rPr lang="en-US" sz="2000" b="1" dirty="0"/>
              <a:t>, H</a:t>
            </a:r>
            <a:r>
              <a:rPr lang="en-US" sz="2000" b="1" baseline="-25000" dirty="0"/>
              <a:t>2</a:t>
            </a:r>
            <a:r>
              <a:rPr lang="en-US" sz="2000" b="1" dirty="0"/>
              <a:t>, H, OH, HO</a:t>
            </a:r>
            <a:r>
              <a:rPr lang="en-US" sz="2000" b="1" baseline="-25000" dirty="0"/>
              <a:t>2</a:t>
            </a:r>
            <a:r>
              <a:rPr lang="en-US" sz="2000" b="1" dirty="0"/>
              <a:t>.  </a:t>
            </a:r>
            <a:endParaRPr lang="en-US" sz="2000" b="1" dirty="0" smtClean="0"/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2000" b="1" dirty="0" smtClean="0"/>
              <a:t>Gas </a:t>
            </a:r>
            <a:r>
              <a:rPr lang="en-US" sz="2000" b="1" dirty="0"/>
              <a:t>phase reaction mechanism for </a:t>
            </a:r>
            <a:r>
              <a:rPr lang="en-US" sz="2000" b="1" dirty="0" err="1"/>
              <a:t>Ar</a:t>
            </a:r>
            <a:r>
              <a:rPr lang="en-US" sz="2000" b="1" dirty="0"/>
              <a:t>/Humid air includes 30 species and more than 190 reactions between them. The species for the </a:t>
            </a:r>
            <a:r>
              <a:rPr lang="en-US" sz="2000" b="1" dirty="0" err="1"/>
              <a:t>Ar</a:t>
            </a:r>
            <a:r>
              <a:rPr lang="en-US" sz="2000" b="1" dirty="0"/>
              <a:t> jets arrays </a:t>
            </a:r>
            <a:r>
              <a:rPr lang="en-US" sz="2000" b="1" dirty="0" smtClean="0"/>
              <a:t>are: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2000" b="1" dirty="0" smtClean="0"/>
              <a:t>electrons, </a:t>
            </a:r>
            <a:r>
              <a:rPr lang="en-US" sz="2000" b="1" dirty="0" err="1"/>
              <a:t>Ar</a:t>
            </a:r>
            <a:r>
              <a:rPr lang="en-US" sz="2000" b="1" dirty="0"/>
              <a:t>, </a:t>
            </a:r>
            <a:r>
              <a:rPr lang="en-US" sz="2000" b="1" dirty="0" err="1"/>
              <a:t>Ar</a:t>
            </a:r>
            <a:r>
              <a:rPr lang="en-US" sz="2000" b="1" baseline="30000" dirty="0"/>
              <a:t>*</a:t>
            </a:r>
            <a:r>
              <a:rPr lang="en-US" sz="2000" b="1" dirty="0"/>
              <a:t>(11.6 eV), </a:t>
            </a:r>
            <a:r>
              <a:rPr lang="en-US" sz="2000" b="1" dirty="0" err="1"/>
              <a:t>Ar</a:t>
            </a:r>
            <a:r>
              <a:rPr lang="en-US" sz="2000" b="1" baseline="30000" dirty="0"/>
              <a:t>**</a:t>
            </a:r>
            <a:r>
              <a:rPr lang="en-US" sz="2000" b="1" dirty="0"/>
              <a:t>(13.1), </a:t>
            </a:r>
            <a:r>
              <a:rPr lang="en-US" sz="2000" b="1" dirty="0" err="1"/>
              <a:t>Ar</a:t>
            </a:r>
            <a:r>
              <a:rPr lang="en-US" sz="2000" b="1" baseline="30000" dirty="0"/>
              <a:t>+</a:t>
            </a:r>
            <a:r>
              <a:rPr lang="en-US" sz="2000" b="1" dirty="0"/>
              <a:t>, Ar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*</a:t>
            </a:r>
            <a:r>
              <a:rPr lang="en-US" sz="2000" b="1" dirty="0"/>
              <a:t> ,  Ar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, N</a:t>
            </a:r>
            <a:r>
              <a:rPr lang="en-US" sz="2000" b="1" baseline="-25000" dirty="0"/>
              <a:t>2</a:t>
            </a:r>
            <a:r>
              <a:rPr lang="en-US" sz="2000" b="1" dirty="0"/>
              <a:t>, N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*</a:t>
            </a:r>
            <a:r>
              <a:rPr lang="en-US" sz="2000" b="1" dirty="0"/>
              <a:t>(A</a:t>
            </a:r>
            <a:r>
              <a:rPr lang="en-US" sz="2000" b="1" baseline="30000" dirty="0"/>
              <a:t>3</a:t>
            </a:r>
            <a:r>
              <a:rPr lang="en-US" sz="2000" b="1" dirty="0"/>
              <a:t>∑, B</a:t>
            </a:r>
            <a:r>
              <a:rPr lang="en-US" sz="2000" b="1" baseline="30000" dirty="0"/>
              <a:t>3</a:t>
            </a:r>
            <a:r>
              <a:rPr lang="en-US" sz="2000" b="1" dirty="0"/>
              <a:t>Π,  higher), N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∗∗</a:t>
            </a:r>
            <a:r>
              <a:rPr lang="en-US" sz="2000" b="1" dirty="0"/>
              <a:t> </a:t>
            </a:r>
            <a:r>
              <a:rPr lang="en-US" sz="2000" b="1" dirty="0" smtClean="0"/>
              <a:t>(lumped </a:t>
            </a:r>
            <a:r>
              <a:rPr lang="en-US" sz="2000" b="1" i="1" dirty="0" smtClean="0"/>
              <a:t>C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Π and higher levels), </a:t>
            </a:r>
            <a:r>
              <a:rPr lang="en-US" sz="2000" b="1" dirty="0"/>
              <a:t>N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, N, N</a:t>
            </a:r>
            <a:r>
              <a:rPr lang="en-US" sz="2000" b="1" baseline="-25000" dirty="0"/>
              <a:t>4</a:t>
            </a:r>
            <a:r>
              <a:rPr lang="en-US" sz="2000" b="1" baseline="30000" dirty="0"/>
              <a:t>+</a:t>
            </a:r>
            <a:r>
              <a:rPr lang="en-US" sz="2000" b="1" dirty="0"/>
              <a:t>, O</a:t>
            </a:r>
            <a:r>
              <a:rPr lang="en-US" sz="2000" b="1" baseline="-25000" dirty="0"/>
              <a:t>2</a:t>
            </a:r>
            <a:r>
              <a:rPr lang="en-US" sz="2000" b="1" dirty="0"/>
              <a:t>, O</a:t>
            </a:r>
            <a:r>
              <a:rPr lang="en-US" sz="2000" b="1" baseline="-25000" dirty="0"/>
              <a:t>2</a:t>
            </a:r>
            <a:r>
              <a:rPr lang="en-US" sz="2000" b="1" dirty="0"/>
              <a:t>(</a:t>
            </a:r>
            <a:r>
              <a:rPr lang="en-US" sz="2000" b="1" baseline="30000" dirty="0"/>
              <a:t>1</a:t>
            </a:r>
            <a:r>
              <a:rPr lang="en-US" sz="2000" b="1" dirty="0"/>
              <a:t>Δ), O</a:t>
            </a:r>
            <a:r>
              <a:rPr lang="en-US" sz="2000" b="1" baseline="-25000" dirty="0"/>
              <a:t>2</a:t>
            </a:r>
            <a:r>
              <a:rPr lang="en-US" sz="2000" b="1" dirty="0"/>
              <a:t>(</a:t>
            </a:r>
            <a:r>
              <a:rPr lang="en-US" sz="2000" b="1" baseline="30000" dirty="0"/>
              <a:t>1</a:t>
            </a:r>
            <a:r>
              <a:rPr lang="en-US" sz="2000" b="1" dirty="0"/>
              <a:t>∑), O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b="1" dirty="0"/>
              <a:t> , O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−</a:t>
            </a:r>
            <a:r>
              <a:rPr lang="en-US" sz="2000" b="1" dirty="0"/>
              <a:t> , O(</a:t>
            </a:r>
            <a:r>
              <a:rPr lang="en-US" sz="2000" b="1" baseline="30000" dirty="0"/>
              <a:t>1</a:t>
            </a:r>
            <a:r>
              <a:rPr lang="en-US" sz="2000" b="1" dirty="0"/>
              <a:t>D), O</a:t>
            </a:r>
            <a:r>
              <a:rPr lang="en-US" sz="2000" b="1" baseline="30000" dirty="0"/>
              <a:t>−</a:t>
            </a:r>
            <a:r>
              <a:rPr lang="en-US" sz="2000" b="1" dirty="0"/>
              <a:t>, O</a:t>
            </a:r>
            <a:r>
              <a:rPr lang="en-US" sz="2000" b="1" baseline="-25000" dirty="0"/>
              <a:t>3</a:t>
            </a:r>
            <a:r>
              <a:rPr lang="en-US" sz="2000" b="1" dirty="0"/>
              <a:t>, NO, NO</a:t>
            </a:r>
            <a:r>
              <a:rPr lang="en-US" sz="2000" b="1" baseline="30000" dirty="0"/>
              <a:t>+</a:t>
            </a:r>
            <a:r>
              <a:rPr lang="en-US" sz="2000" b="1" dirty="0"/>
              <a:t>, NO</a:t>
            </a:r>
            <a:r>
              <a:rPr lang="en-US" sz="2000" b="1" baseline="-25000" dirty="0"/>
              <a:t>2</a:t>
            </a:r>
            <a:r>
              <a:rPr lang="en-US" sz="2000" b="1" dirty="0"/>
              <a:t> , H</a:t>
            </a:r>
            <a:r>
              <a:rPr lang="en-US" sz="2000" b="1" baseline="-25000" dirty="0"/>
              <a:t>2</a:t>
            </a:r>
            <a:r>
              <a:rPr lang="en-US" sz="2000" b="1" dirty="0"/>
              <a:t>O, H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30000" dirty="0"/>
              <a:t>+</a:t>
            </a:r>
            <a:r>
              <a:rPr lang="en-US" sz="2000" b="1" dirty="0"/>
              <a:t>, H</a:t>
            </a:r>
            <a:r>
              <a:rPr lang="en-US" sz="2000" b="1" baseline="-25000" dirty="0"/>
              <a:t>2</a:t>
            </a:r>
            <a:r>
              <a:rPr lang="en-US" sz="2000" b="1" dirty="0"/>
              <a:t>, H, OH and HO</a:t>
            </a:r>
            <a:r>
              <a:rPr lang="en-US" sz="2000" b="1" baseline="-25000" dirty="0"/>
              <a:t>2</a:t>
            </a:r>
            <a:r>
              <a:rPr lang="en-US" sz="2000" b="1" dirty="0"/>
              <a:t>. </a:t>
            </a:r>
            <a:endParaRPr lang="en-US" sz="2000" b="1" dirty="0" smtClean="0"/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2000" b="1" dirty="0"/>
              <a:t>Argon having much lower cost than helium can be a good candidate for the substitution of helium in industrial applications. </a:t>
            </a:r>
            <a:endParaRPr lang="en-US" altLang="ru-RU" sz="2000" b="1" dirty="0" smtClean="0"/>
          </a:p>
        </p:txBody>
      </p:sp>
      <p:sp>
        <p:nvSpPr>
          <p:cNvPr id="11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1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85800" y="1108056"/>
            <a:ext cx="766149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2000" b="1" dirty="0" smtClean="0"/>
              <a:t>Холодные плазменные струи</a:t>
            </a:r>
            <a:r>
              <a:rPr lang="en-US" sz="2000" b="1" dirty="0" smtClean="0"/>
              <a:t>:</a:t>
            </a:r>
            <a:r>
              <a:rPr lang="ru-RU" sz="2000" b="1" dirty="0" smtClean="0"/>
              <a:t> биомедицинские приложения.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2000" b="1" dirty="0" smtClean="0"/>
              <a:t>Физические характеристики плазменных струй.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altLang="ko-KR" sz="2000" b="1" dirty="0" smtClean="0">
                <a:ea typeface="굴림" pitchFamily="34" charset="-127"/>
              </a:rPr>
              <a:t>Моделирование плазменных струй.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2000" b="1" dirty="0" smtClean="0"/>
              <a:t>Динамика одиночной свободной струи.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2000" b="1" dirty="0" smtClean="0"/>
              <a:t>Взаимодействие плазменных струй с диэлектрическими и металлическими поверхностями.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2000" b="1" dirty="0" smtClean="0"/>
              <a:t>Управление плазменными струями внешними электрическими полями.</a:t>
            </a:r>
            <a:endParaRPr lang="en-US" sz="2000" b="1" dirty="0" smtClean="0"/>
          </a:p>
          <a:p>
            <a:pPr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2000" b="1" dirty="0" smtClean="0"/>
              <a:t>Заключение.</a:t>
            </a:r>
            <a:endParaRPr lang="en-US" sz="2000" dirty="0" smtClean="0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685800" y="6858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696562" y="141288"/>
            <a:ext cx="17588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600" b="1" dirty="0" smtClean="0"/>
              <a:t>AGENDA</a:t>
            </a:r>
            <a:r>
              <a:rPr lang="en-US" altLang="ru-RU" sz="2600" b="1" baseline="30000" dirty="0" smtClean="0"/>
              <a:t>*</a:t>
            </a:r>
            <a:endParaRPr lang="en-US" altLang="ru-RU" sz="2600" b="1" baseline="30000" dirty="0"/>
          </a:p>
        </p:txBody>
      </p:sp>
      <p:sp>
        <p:nvSpPr>
          <p:cNvPr id="7" name="object 6"/>
          <p:cNvSpPr txBox="1"/>
          <p:nvPr/>
        </p:nvSpPr>
        <p:spPr>
          <a:xfrm>
            <a:off x="3344401" y="6466840"/>
            <a:ext cx="5647199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20" smtClean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smtClean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smtClean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smtClean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smtClean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0" smtClean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4566" y="5810120"/>
            <a:ext cx="85570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*</a:t>
            </a:r>
            <a:r>
              <a:rPr lang="ru-RU" sz="1600" dirty="0" smtClean="0"/>
              <a:t>Основные численные результаты </a:t>
            </a:r>
            <a:r>
              <a:rPr lang="ru-RU" sz="1600" dirty="0"/>
              <a:t>получены с использованием двумерного кода </a:t>
            </a:r>
            <a:r>
              <a:rPr lang="en-US" sz="1600" i="1" dirty="0" err="1"/>
              <a:t>nonPDPSIM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2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67078" y="2756168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ru-RU" sz="3600" b="1" dirty="0" smtClean="0"/>
              <a:t>ДИНАМИКА ОДИНОЧНОЙ СТРУИ</a:t>
            </a:r>
            <a:endParaRPr lang="ru-RU" altLang="ru-RU" sz="2800" b="1" dirty="0" smtClean="0"/>
          </a:p>
        </p:txBody>
      </p:sp>
      <p:sp>
        <p:nvSpPr>
          <p:cNvPr id="5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4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58792" y="76200"/>
            <a:ext cx="8658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EXPERIMENTAL </a:t>
            </a:r>
            <a:r>
              <a:rPr lang="en-US" sz="2800" b="1" dirty="0"/>
              <a:t>SET-UP</a:t>
            </a:r>
            <a:endParaRPr lang="en-US" altLang="ru-RU" sz="28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66135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0" y="799381"/>
            <a:ext cx="3962400" cy="283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40" y="1608719"/>
            <a:ext cx="3429830" cy="1877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6240" y="3937457"/>
            <a:ext cx="4014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cap="small" dirty="0" err="1" smtClean="0"/>
              <a:t>Ruixue</a:t>
            </a:r>
            <a:r>
              <a:rPr lang="en-GB" sz="1400" cap="small" dirty="0" smtClean="0"/>
              <a:t> </a:t>
            </a:r>
            <a:r>
              <a:rPr lang="en-GB" sz="1400" cap="small" dirty="0" err="1" smtClean="0"/>
              <a:t>wang</a:t>
            </a:r>
            <a:r>
              <a:rPr lang="en-GB" sz="1400" cap="small" dirty="0" smtClean="0"/>
              <a:t>, </a:t>
            </a:r>
            <a:r>
              <a:rPr lang="en-GB" sz="1400" cap="small" dirty="0" err="1" smtClean="0"/>
              <a:t>yong</a:t>
            </a:r>
            <a:r>
              <a:rPr lang="en-GB" sz="1400" cap="small" dirty="0" smtClean="0"/>
              <a:t> </a:t>
            </a:r>
            <a:r>
              <a:rPr lang="en-GB" sz="1400" cap="small" dirty="0" err="1" smtClean="0"/>
              <a:t>zhao</a:t>
            </a:r>
            <a:r>
              <a:rPr lang="en-GB" sz="1400" cap="small" dirty="0" smtClean="0"/>
              <a:t>, </a:t>
            </a:r>
            <a:r>
              <a:rPr lang="en-GB" sz="1400" cap="small" dirty="0" err="1" smtClean="0"/>
              <a:t>tao</a:t>
            </a:r>
            <a:r>
              <a:rPr lang="en-GB" sz="1400" cap="small" dirty="0" smtClean="0"/>
              <a:t> shao,</a:t>
            </a:r>
            <a:r>
              <a:rPr lang="en-US" sz="1400" dirty="0" smtClean="0"/>
              <a:t>Institute </a:t>
            </a:r>
            <a:r>
              <a:rPr lang="en-US" sz="1400" dirty="0"/>
              <a:t>of Electrical Engineering, Chinese Academy of Sciences </a:t>
            </a:r>
            <a:r>
              <a:rPr lang="en-GB" sz="1400" cap="small" dirty="0" smtClean="0"/>
              <a:t> </a:t>
            </a:r>
            <a:endParaRPr lang="ru-RU" sz="1400" cap="small" dirty="0"/>
          </a:p>
        </p:txBody>
      </p:sp>
      <p:sp>
        <p:nvSpPr>
          <p:cNvPr id="8" name="Rectangle 7"/>
          <p:cNvSpPr/>
          <p:nvPr/>
        </p:nvSpPr>
        <p:spPr>
          <a:xfrm>
            <a:off x="-26987" y="21145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5130" y="3673442"/>
            <a:ext cx="4816355" cy="277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A </a:t>
            </a:r>
            <a:r>
              <a:rPr lang="en-US" sz="1800" b="1" dirty="0"/>
              <a:t>stainless steel tube used as a high voltage electrode was inserted into a quartz tube. A piece of copper tape was used as a ground. </a:t>
            </a:r>
            <a:endParaRPr lang="en-US" sz="1800" b="1" dirty="0" smtClean="0"/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err="1" smtClean="0"/>
              <a:t>Ar</a:t>
            </a:r>
            <a:r>
              <a:rPr lang="en-US" sz="1800" b="1" dirty="0" smtClean="0"/>
              <a:t>/He </a:t>
            </a:r>
            <a:r>
              <a:rPr lang="en-US" sz="1800" b="1" dirty="0"/>
              <a:t>gas (99.999%) was fed through a gas diffusion device and then divided into two identical </a:t>
            </a:r>
            <a:r>
              <a:rPr lang="en-US" sz="1800" b="1" dirty="0" smtClean="0"/>
              <a:t>branches.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Gas </a:t>
            </a:r>
            <a:r>
              <a:rPr lang="en-US" sz="1800" b="1" dirty="0"/>
              <a:t>flow rate: 1-2 </a:t>
            </a:r>
            <a:r>
              <a:rPr lang="en-US" sz="1800" b="1" dirty="0" err="1"/>
              <a:t>slm</a:t>
            </a:r>
            <a:r>
              <a:rPr lang="en-US" sz="1800" b="1" dirty="0"/>
              <a:t>, applied voltage: 10-12 kV, pulse frequency: 1500 </a:t>
            </a:r>
            <a:r>
              <a:rPr lang="en-US" sz="1800" b="1" dirty="0" smtClean="0"/>
              <a:t>Hz</a:t>
            </a:r>
            <a:endParaRPr lang="en-US" altLang="ru-RU" sz="1800" b="1" dirty="0" smtClean="0"/>
          </a:p>
        </p:txBody>
      </p:sp>
      <p:sp>
        <p:nvSpPr>
          <p:cNvPr id="16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58792" y="76200"/>
            <a:ext cx="86581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400" b="1" dirty="0" smtClean="0"/>
              <a:t>ПЛАЗМЕННЫЕ СТРУИ В АРГОНЕ И ГЕЛИИ С УЧЕТОМ ГРАВИТАЦИИ</a:t>
            </a:r>
            <a:endParaRPr lang="en-US" altLang="ru-RU" sz="24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898879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60" y="1206139"/>
            <a:ext cx="2875152" cy="3474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5" y="1178841"/>
            <a:ext cx="2974418" cy="3311017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31809"/>
            <a:ext cx="2957408" cy="385991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30" y="2331809"/>
            <a:ext cx="2867790" cy="3742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6900" y="6117574"/>
            <a:ext cx="8029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N.Yu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Babaeva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G.V.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Naidis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V.A.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Panov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R. Wang, Y. Zhao, T. Shao, “Interaction of Argon and Helium Plasma Jets and Jets Arrays with Account for Gravity”, 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Physics of Plasmas,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25, 063507 (2018)</a:t>
            </a:r>
            <a:endParaRPr lang="ru-RU" sz="1200" dirty="0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95825" y="834889"/>
            <a:ext cx="1283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Аргон</a:t>
            </a:r>
            <a:endParaRPr lang="en-US" altLang="ru-RU" sz="2000" b="1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451091" y="828725"/>
            <a:ext cx="1283396" cy="42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Гелий</a:t>
            </a:r>
            <a:endParaRPr lang="en-US" altLang="ru-RU" sz="2000" b="1" dirty="0"/>
          </a:p>
        </p:txBody>
      </p:sp>
      <p:sp>
        <p:nvSpPr>
          <p:cNvPr id="17" name="object 6"/>
          <p:cNvSpPr txBox="1"/>
          <p:nvPr/>
        </p:nvSpPr>
        <p:spPr>
          <a:xfrm>
            <a:off x="3353916" y="6494634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3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914852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3" y="1364350"/>
            <a:ext cx="4371023" cy="1423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29" y="1390463"/>
            <a:ext cx="4371023" cy="1423988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2075" y="2927068"/>
            <a:ext cx="8626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Electron </a:t>
            </a:r>
            <a:r>
              <a:rPr lang="en-US" sz="1800" b="1" dirty="0"/>
              <a:t>impact ionization source (cm</a:t>
            </a:r>
            <a:r>
              <a:rPr lang="en-US" sz="1800" b="1" baseline="30000" dirty="0"/>
              <a:t>-3</a:t>
            </a:r>
            <a:r>
              <a:rPr lang="en-US" sz="1800" b="1" dirty="0"/>
              <a:t> s</a:t>
            </a:r>
            <a:r>
              <a:rPr lang="en-US" sz="1800" b="1" baseline="30000" dirty="0"/>
              <a:t>-1</a:t>
            </a:r>
            <a:r>
              <a:rPr lang="en-US" sz="1800" b="1" dirty="0"/>
              <a:t>). The contours are plotted on a log scale within the range 1×10</a:t>
            </a:r>
            <a:r>
              <a:rPr lang="en-US" sz="1800" b="1" baseline="30000" dirty="0"/>
              <a:t>17</a:t>
            </a:r>
            <a:r>
              <a:rPr lang="en-US" sz="1800" b="1" dirty="0"/>
              <a:t> to 5×10</a:t>
            </a:r>
            <a:r>
              <a:rPr lang="en-US" sz="1800" b="1" baseline="30000" dirty="0"/>
              <a:t>21</a:t>
            </a:r>
            <a:r>
              <a:rPr lang="en-US" sz="1800" b="1" dirty="0"/>
              <a:t> cm</a:t>
            </a:r>
            <a:r>
              <a:rPr lang="en-US" sz="1800" b="1" baseline="30000" dirty="0"/>
              <a:t>-3</a:t>
            </a:r>
            <a:r>
              <a:rPr lang="en-US" sz="1800" b="1" dirty="0"/>
              <a:t>s</a:t>
            </a:r>
            <a:r>
              <a:rPr lang="en-US" sz="1800" b="1" baseline="30000" dirty="0"/>
              <a:t>-1 </a:t>
            </a:r>
            <a:r>
              <a:rPr lang="en-US" sz="1800" b="1" dirty="0"/>
              <a:t>for all frames</a:t>
            </a:r>
            <a:r>
              <a:rPr lang="en-US" sz="1800" b="1" dirty="0" smtClean="0"/>
              <a:t>.</a:t>
            </a:r>
            <a:endParaRPr lang="en-US" altLang="ru-RU" sz="1800" b="1" dirty="0" smtClean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49107" y="3763551"/>
            <a:ext cx="8469430" cy="157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The </a:t>
            </a:r>
            <a:r>
              <a:rPr lang="en-US" sz="1800" b="1" dirty="0"/>
              <a:t>jet plasma is often composed of so-called plasma bullets which propagate with high velocity (up to 10</a:t>
            </a:r>
            <a:r>
              <a:rPr lang="en-US" sz="1800" b="1" baseline="30000" dirty="0"/>
              <a:t>8</a:t>
            </a:r>
            <a:r>
              <a:rPr lang="en-US" sz="1800" b="1" dirty="0"/>
              <a:t> cm/s</a:t>
            </a:r>
            <a:r>
              <a:rPr lang="en-US" sz="1800" b="1" dirty="0" smtClean="0"/>
              <a:t>). 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These </a:t>
            </a:r>
            <a:r>
              <a:rPr lang="en-US" sz="1800" b="1" dirty="0"/>
              <a:t>IWs or plasma bullets are identified as conventional atmospheric pressure streamers guided by the walls of a tube or by the mixing gases boundaries outside the </a:t>
            </a:r>
            <a:r>
              <a:rPr lang="en-US" sz="1800" b="1" dirty="0" smtClean="0"/>
              <a:t>tube.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595825" y="889207"/>
            <a:ext cx="1283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Аргон</a:t>
            </a:r>
            <a:endParaRPr lang="en-US" altLang="ru-RU" sz="2000" b="1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86068" y="916070"/>
            <a:ext cx="1283396" cy="42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Гелий</a:t>
            </a:r>
            <a:endParaRPr lang="en-US" altLang="ru-RU" sz="2000" b="1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30456" y="113574"/>
            <a:ext cx="86581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400" b="1" dirty="0" smtClean="0"/>
              <a:t>ПЛАЗМЕННЫЕ СТРУИ В АРГОНЕ И ГЕЛИИ С УЧЕТОМ ГРАВИТАЦИИ</a:t>
            </a:r>
            <a:endParaRPr lang="en-US" altLang="ru-RU" sz="24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Rectangle 14"/>
          <p:cNvSpPr/>
          <p:nvPr/>
        </p:nvSpPr>
        <p:spPr>
          <a:xfrm>
            <a:off x="330456" y="5589087"/>
            <a:ext cx="4895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N.Yu</a:t>
            </a:r>
            <a:r>
              <a:rPr lang="en-US" sz="1200" dirty="0"/>
              <a:t>. </a:t>
            </a:r>
            <a:r>
              <a:rPr lang="en-US" sz="1200" dirty="0" err="1"/>
              <a:t>Babaeva</a:t>
            </a:r>
            <a:r>
              <a:rPr lang="en-US" sz="1200" dirty="0"/>
              <a:t>, G.V. </a:t>
            </a:r>
            <a:r>
              <a:rPr lang="en-US" sz="1200" dirty="0" err="1"/>
              <a:t>Naidis</a:t>
            </a:r>
            <a:r>
              <a:rPr lang="en-US" sz="1200" dirty="0"/>
              <a:t>, V.A. </a:t>
            </a:r>
            <a:r>
              <a:rPr lang="en-US" sz="1200" dirty="0" err="1"/>
              <a:t>Panov</a:t>
            </a:r>
            <a:r>
              <a:rPr lang="en-US" sz="1200" dirty="0"/>
              <a:t>, R. Wang, Y. Zhao, T. Shao, “Interaction of Argon and Helium Plasma Jets and Jets Arrays with Account for Gravity”,  </a:t>
            </a:r>
            <a:r>
              <a:rPr lang="en-US" sz="1200" i="1" dirty="0"/>
              <a:t>Physics of Plasmas, </a:t>
            </a:r>
            <a:r>
              <a:rPr lang="en-US" sz="1200" dirty="0"/>
              <a:t>25, 063507 (</a:t>
            </a:r>
            <a:r>
              <a:rPr lang="en-US" sz="1200" dirty="0" smtClean="0"/>
              <a:t>2018).</a:t>
            </a:r>
            <a:endParaRPr lang="ru-RU" sz="1200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026275" y="5708527"/>
            <a:ext cx="135572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 typeface="Symbol" pitchFamily="18" charset="2"/>
              <a:buNone/>
            </a:pPr>
            <a:r>
              <a:rPr lang="en-US" altLang="zh-CN" sz="1200" b="1">
                <a:ea typeface="宋体" pitchFamily="2" charset="-122"/>
              </a:rPr>
              <a:t>Animation Slide</a:t>
            </a:r>
          </a:p>
        </p:txBody>
      </p:sp>
    </p:spTree>
    <p:extLst>
      <p:ext uri="{BB962C8B-B14F-4D97-AF65-F5344CB8AC3E}">
        <p14:creationId xmlns:p14="http://schemas.microsoft.com/office/powerpoint/2010/main" val="18563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838200" y="5943600"/>
            <a:ext cx="41735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rgbClr val="000000"/>
                </a:solidFill>
              </a:rPr>
              <a:t>G.V</a:t>
            </a:r>
            <a:r>
              <a:rPr lang="en-US" altLang="en-US" sz="1600" dirty="0">
                <a:solidFill>
                  <a:srgbClr val="000000"/>
                </a:solidFill>
              </a:rPr>
              <a:t>. </a:t>
            </a:r>
            <a:r>
              <a:rPr lang="en-US" altLang="en-US" sz="1600" dirty="0" err="1">
                <a:solidFill>
                  <a:srgbClr val="000000"/>
                </a:solidFill>
              </a:rPr>
              <a:t>Naidis</a:t>
            </a:r>
            <a:r>
              <a:rPr lang="en-US" altLang="en-US" sz="1600" dirty="0">
                <a:solidFill>
                  <a:srgbClr val="000000"/>
                </a:solidFill>
              </a:rPr>
              <a:t>, Plasma Sources Sci. Technol.</a:t>
            </a:r>
            <a:endParaRPr lang="ru-RU" altLang="en-US" sz="1600" dirty="0">
              <a:solidFill>
                <a:srgbClr val="000000"/>
              </a:solidFill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381625" y="3454400"/>
            <a:ext cx="32004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US" altLang="en-US" sz="160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1600">
              <a:solidFill>
                <a:srgbClr val="000000"/>
              </a:solidFill>
              <a:cs typeface="Times New Roman" pitchFamily="18" charset="0"/>
            </a:endParaRPr>
          </a:p>
          <a:p>
            <a:pPr lvl="1" eaLnBrk="1" hangingPunct="1"/>
            <a:endParaRPr lang="ru-RU" altLang="en-US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60420" name="Picture 6" descr="D:\archives\kushner\production_large_distance_with O2d_slid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882551" cy="368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322263" y="28575"/>
            <a:ext cx="872013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/>
              <a:t>НАРАБОТКА АКТИВНЫХ ЧАСТИЦ В ПЛАЗМЕННЫХ СТРУЯХ</a:t>
            </a:r>
            <a:endParaRPr lang="en-US" altLang="ru-RU" sz="2400" b="1"/>
          </a:p>
        </p:txBody>
      </p:sp>
      <p:sp>
        <p:nvSpPr>
          <p:cNvPr id="60422" name="Line 3"/>
          <p:cNvSpPr>
            <a:spLocks noChangeShapeType="1"/>
          </p:cNvSpPr>
          <p:nvPr/>
        </p:nvSpPr>
        <p:spPr bwMode="auto">
          <a:xfrm>
            <a:off x="685800" y="990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0423" name="Text Box 14"/>
          <p:cNvSpPr txBox="1">
            <a:spLocks noChangeArrowheads="1"/>
          </p:cNvSpPr>
          <p:nvPr/>
        </p:nvSpPr>
        <p:spPr bwMode="auto">
          <a:xfrm>
            <a:off x="457200" y="4974848"/>
            <a:ext cx="6858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en-US" sz="2000" b="1" dirty="0">
                <a:solidFill>
                  <a:srgbClr val="000000"/>
                </a:solidFill>
                <a:cs typeface="Times New Roman" pitchFamily="18" charset="0"/>
              </a:rPr>
              <a:t>Распределение активных частиц вдоль оси струи.</a:t>
            </a:r>
          </a:p>
          <a:p>
            <a:pPr>
              <a:lnSpc>
                <a:spcPct val="120000"/>
              </a:lnSpc>
            </a:pPr>
            <a:r>
              <a:rPr lang="en-US" altLang="en-US" sz="2000" b="1" dirty="0">
                <a:solidFill>
                  <a:srgbClr val="000000"/>
                </a:solidFill>
              </a:rPr>
              <a:t>He/air/H</a:t>
            </a:r>
            <a:r>
              <a:rPr lang="en-US" altLang="en-US" sz="2000" b="1" baseline="-25000" dirty="0">
                <a:solidFill>
                  <a:srgbClr val="000000"/>
                </a:solidFill>
              </a:rPr>
              <a:t>2</a:t>
            </a:r>
            <a:r>
              <a:rPr lang="en-US" altLang="en-US" sz="2000" b="1" dirty="0">
                <a:solidFill>
                  <a:srgbClr val="000000"/>
                </a:solidFill>
              </a:rPr>
              <a:t>O=99/1/0.02 , 6 m/s, 10 kHz</a:t>
            </a:r>
            <a:r>
              <a:rPr lang="ru-RU" altLang="en-US" sz="2000" b="1" dirty="0">
                <a:solidFill>
                  <a:srgbClr val="000000"/>
                </a:solidFill>
              </a:rPr>
              <a:t>.</a:t>
            </a:r>
            <a:endParaRPr lang="en-US" altLang="ru-RU" sz="2000" b="1" dirty="0"/>
          </a:p>
        </p:txBody>
      </p:sp>
      <p:sp>
        <p:nvSpPr>
          <p:cNvPr id="11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0" name="Picture 4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1219200"/>
            <a:ext cx="455612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953000" y="4642688"/>
            <a:ext cx="282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000" dirty="0"/>
              <a:t>Impact Factor = </a:t>
            </a:r>
            <a:r>
              <a:rPr lang="ru-RU" altLang="ru-RU" sz="2000" dirty="0"/>
              <a:t>20.033</a:t>
            </a:r>
          </a:p>
        </p:txBody>
      </p:sp>
    </p:spTree>
    <p:extLst>
      <p:ext uri="{BB962C8B-B14F-4D97-AF65-F5344CB8AC3E}">
        <p14:creationId xmlns:p14="http://schemas.microsoft.com/office/powerpoint/2010/main" val="40793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16127" y="1996290"/>
            <a:ext cx="877252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ru-RU" sz="3400" b="1" dirty="0" smtClean="0"/>
              <a:t>ВЗАИМОДЕЙСТВИЕ ПЛАЗМЕННЫХ СТРУЙ С ДИЭЛЕКТРИЧЕСКИМИ И МЕТАЛЛИЧЕСКИМИ ПОВЕРХНОСТЯМИ</a:t>
            </a:r>
            <a:endParaRPr lang="en-US" sz="3400" b="1" cap="all" dirty="0" smtClean="0"/>
          </a:p>
        </p:txBody>
      </p:sp>
      <p:sp>
        <p:nvSpPr>
          <p:cNvPr id="11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7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10005" y="85165"/>
            <a:ext cx="89208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SCHEMATIC DIAGRAM OF EXPERIMENTAL </a:t>
            </a:r>
            <a:r>
              <a:rPr lang="en-US" sz="2800" b="1" dirty="0"/>
              <a:t>SET-UP</a:t>
            </a:r>
            <a:endParaRPr lang="en-US" altLang="ru-RU" sz="28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66135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298861" y="6201162"/>
            <a:ext cx="3929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cap="small" dirty="0" err="1" smtClean="0"/>
              <a:t>tao</a:t>
            </a:r>
            <a:r>
              <a:rPr lang="en-GB" sz="1200" cap="small" dirty="0" smtClean="0"/>
              <a:t> shao,</a:t>
            </a:r>
            <a:r>
              <a:rPr lang="en-US" sz="1200" dirty="0" smtClean="0"/>
              <a:t>Institute </a:t>
            </a:r>
            <a:r>
              <a:rPr lang="en-US" sz="1200" dirty="0"/>
              <a:t>of Electrical Engineering, Chinese Academy of Sciences </a:t>
            </a:r>
            <a:r>
              <a:rPr lang="en-GB" sz="1200" cap="small" dirty="0" smtClean="0"/>
              <a:t> </a:t>
            </a:r>
            <a:endParaRPr lang="ru-RU" sz="1200" cap="small" dirty="0"/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1" y="896049"/>
            <a:ext cx="3514039" cy="194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1" y="2813646"/>
            <a:ext cx="3066108" cy="23401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2075" y="5204604"/>
            <a:ext cx="44338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400" b="1" dirty="0" smtClean="0"/>
              <a:t>Temporal </a:t>
            </a:r>
            <a:r>
              <a:rPr lang="en-US" sz="1400" b="1" dirty="0"/>
              <a:t>evolution of plasma jet with a tilted plate </a:t>
            </a:r>
            <a:r>
              <a:rPr lang="en-US" sz="1400" b="1" dirty="0" smtClean="0"/>
              <a:t>surface.</a:t>
            </a:r>
            <a:r>
              <a:rPr lang="ru-RU" sz="1400" b="1" dirty="0" smtClean="0"/>
              <a:t> </a:t>
            </a:r>
            <a:r>
              <a:rPr lang="en-US" sz="1400" b="1" dirty="0" smtClean="0"/>
              <a:t>Most </a:t>
            </a:r>
            <a:r>
              <a:rPr lang="en-US" sz="1400" b="1" dirty="0"/>
              <a:t>of the surface </a:t>
            </a:r>
            <a:r>
              <a:rPr lang="en-US" sz="1400" b="1" dirty="0" smtClean="0"/>
              <a:t>charges move </a:t>
            </a:r>
            <a:r>
              <a:rPr lang="en-US" sz="1400" b="1" dirty="0"/>
              <a:t>along the downside of the plate, and </a:t>
            </a:r>
            <a:r>
              <a:rPr lang="en-US" sz="1400" b="1" dirty="0" smtClean="0"/>
              <a:t>then they disappear.</a:t>
            </a:r>
            <a:endParaRPr lang="en-US" altLang="ru-RU" sz="1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227" y="1133575"/>
            <a:ext cx="3829974" cy="160017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25918" y="4491420"/>
            <a:ext cx="3811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</a:t>
            </a:r>
            <a:r>
              <a:rPr lang="en-US" sz="1200" dirty="0" err="1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Damany</a:t>
            </a:r>
            <a:r>
              <a:rPr lang="en-US" sz="1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et. al. “Impact of an atmospheric argon plasma jet on a dielectric surface and desorption of organic molecules”, 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Eur. Phys. J. Appl. Phys. (2016) 75: 24713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61227" y="3027810"/>
            <a:ext cx="40060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err="1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bibenzyl</a:t>
            </a:r>
            <a:r>
              <a:rPr lang="en-US" sz="1400" b="1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deposit on a glass surface after a non-perpendicular argon plasma jet treatment, showing the partial removal of the film. Angle between the argon jet and  the plate: 45</a:t>
            </a:r>
            <a:endParaRPr lang="en-US" sz="1400" b="1" i="1" dirty="0">
              <a:solidFill>
                <a:srgbClr val="131413"/>
              </a:solidFill>
              <a:latin typeface="CMSY6"/>
            </a:endParaRPr>
          </a:p>
        </p:txBody>
      </p:sp>
      <p:sp>
        <p:nvSpPr>
          <p:cNvPr id="19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0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1" y="942718"/>
            <a:ext cx="3233671" cy="19102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19" y="1701376"/>
            <a:ext cx="3224382" cy="3803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5" y="3634222"/>
            <a:ext cx="3233671" cy="19102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873" y="2828072"/>
            <a:ext cx="4220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Geometry of the computational region.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1314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flow rate of He/O</a:t>
            </a:r>
            <a:r>
              <a:rPr lang="en-US" sz="1200" b="1" baseline="-25000" dirty="0">
                <a:solidFill>
                  <a:srgbClr val="1314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1314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99.8/0.2 is 5 l/min. Distance 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indicates the deviation of the IW    (plasma bullet) from the tube axis, while 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shows so-called 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plasma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treatment spot.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86751" y="5506722"/>
            <a:ext cx="4542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Helium density and flow streamlines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before a voltage pulse is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applied</a:t>
            </a:r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. </a:t>
            </a:r>
            <a:r>
              <a:rPr lang="en-US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vortices appear behind the plate and do not interfere the reproducibility of the results. </a:t>
            </a: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07" y="5645379"/>
            <a:ext cx="4201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Air mole fraction. The numbers near the lines show the fraction of air density of the total. The plate inclination 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45</a:t>
            </a:r>
            <a:r>
              <a:rPr lang="en-US" sz="1200" b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4057" y="48350"/>
            <a:ext cx="86581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cs typeface="Times New Roman" pitchFamily="18" charset="0"/>
              </a:rPr>
              <a:t>ГЕОМЕТРИЯ РАСЧЕТНОЙ ОБЛАСТИ И УСТАНОВИВШЕЕСЯ ТЕЧЕНИЕ ГЕЛИЯ</a:t>
            </a:r>
            <a:endParaRPr lang="en-US" altLang="ru-RU" sz="24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854090" y="851479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160153" y="993490"/>
            <a:ext cx="46579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Установившееся течение гелия у пластинки с </a:t>
            </a:r>
            <a:r>
              <a:rPr lang="el-GR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α</a:t>
            </a: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 =0</a:t>
            </a:r>
            <a:r>
              <a:rPr lang="ru-RU" altLang="en-US" sz="2000" b="1" baseline="30000" dirty="0" smtClean="0">
                <a:solidFill>
                  <a:srgbClr val="000000"/>
                </a:solidFill>
                <a:cs typeface="Times New Roman" pitchFamily="18" charset="0"/>
              </a:rPr>
              <a:t>о</a:t>
            </a: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 и </a:t>
            </a:r>
            <a:r>
              <a:rPr lang="el-GR" altLang="en-US" sz="2000" b="1" dirty="0">
                <a:solidFill>
                  <a:srgbClr val="000000"/>
                </a:solidFill>
                <a:cs typeface="Times New Roman" pitchFamily="18" charset="0"/>
              </a:rPr>
              <a:t>α</a:t>
            </a:r>
            <a:r>
              <a:rPr lang="ru-RU" altLang="en-US" sz="20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=30</a:t>
            </a:r>
            <a:r>
              <a:rPr lang="ru-RU" altLang="en-US" sz="2000" b="1" baseline="30000" dirty="0" smtClean="0">
                <a:solidFill>
                  <a:srgbClr val="000000"/>
                </a:solidFill>
                <a:cs typeface="Times New Roman" pitchFamily="18" charset="0"/>
              </a:rPr>
              <a:t>о</a:t>
            </a:r>
            <a:endParaRPr lang="en-US" altLang="ru-RU" sz="2000" b="1" dirty="0"/>
          </a:p>
        </p:txBody>
      </p:sp>
      <p:sp>
        <p:nvSpPr>
          <p:cNvPr id="15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82431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1377" y="33574"/>
            <a:ext cx="88249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200" b="1" dirty="0" smtClean="0"/>
              <a:t>ПЛАЗМЕННАЯ ПУЛЬКА </a:t>
            </a:r>
            <a:r>
              <a:rPr lang="en-US" sz="2200" b="1" dirty="0" smtClean="0"/>
              <a:t>vs </a:t>
            </a:r>
            <a:r>
              <a:rPr lang="ru-RU" sz="2200" b="1" dirty="0" smtClean="0"/>
              <a:t>ДИЭЛЕКТРИЧЕСКОЙ ПЛАСТИНКИ</a:t>
            </a:r>
            <a:r>
              <a:rPr lang="en-US" sz="2200" b="1" dirty="0" smtClean="0"/>
              <a:t> </a:t>
            </a:r>
            <a:r>
              <a:rPr lang="el-GR" sz="2200" b="1" dirty="0" smtClean="0"/>
              <a:t>α</a:t>
            </a:r>
            <a:r>
              <a:rPr lang="ru-RU" sz="2200" b="1" dirty="0" smtClean="0"/>
              <a:t>= </a:t>
            </a:r>
            <a:r>
              <a:rPr lang="en-US" sz="2200" b="1" dirty="0" smtClean="0"/>
              <a:t>0</a:t>
            </a:r>
            <a:r>
              <a:rPr lang="en-US" sz="2200" b="1" baseline="30000" dirty="0" smtClean="0"/>
              <a:t>O</a:t>
            </a:r>
            <a:endParaRPr lang="en-US" altLang="ru-RU" sz="2200" b="1" baseline="30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67406" y="804651"/>
            <a:ext cx="2512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altLang="ru-RU" sz="1800" b="1" dirty="0" smtClean="0"/>
              <a:t>Plasma bullet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94192" y="5759728"/>
            <a:ext cx="60679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Electron impact ionization source S</a:t>
            </a:r>
            <a:r>
              <a:rPr lang="en-US" sz="1800" b="1" baseline="-25000" dirty="0" smtClean="0"/>
              <a:t>e</a:t>
            </a:r>
            <a:r>
              <a:rPr lang="en-US" sz="1800" b="1" dirty="0" smtClean="0"/>
              <a:t> (plasma bullet). The </a:t>
            </a:r>
            <a:r>
              <a:rPr lang="en-US" sz="1800" b="1" dirty="0"/>
              <a:t>maximum value is shown in each </a:t>
            </a:r>
            <a:r>
              <a:rPr lang="en-US" sz="1800" b="1" dirty="0" smtClean="0"/>
              <a:t>frame.</a:t>
            </a:r>
            <a:endParaRPr lang="en-US" altLang="ru-RU" sz="1800" b="1" dirty="0" smtClean="0"/>
          </a:p>
        </p:txBody>
      </p:sp>
      <p:sp>
        <p:nvSpPr>
          <p:cNvPr id="6" name="Rectangle 5"/>
          <p:cNvSpPr/>
          <p:nvPr/>
        </p:nvSpPr>
        <p:spPr>
          <a:xfrm rot="16200000">
            <a:off x="-744833" y="1986292"/>
            <a:ext cx="2461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ε/ε</a:t>
            </a:r>
            <a:r>
              <a:rPr lang="en-US" b="1" baseline="-25000" dirty="0" smtClean="0"/>
              <a:t>0</a:t>
            </a:r>
            <a:r>
              <a:rPr lang="en-US" b="1" dirty="0" smtClean="0"/>
              <a:t> </a:t>
            </a:r>
            <a:r>
              <a:rPr lang="en-US" b="1" dirty="0"/>
              <a:t>=3, σ = 10</a:t>
            </a:r>
            <a:r>
              <a:rPr lang="en-US" b="1" baseline="30000" dirty="0"/>
              <a:t>-5</a:t>
            </a:r>
            <a:r>
              <a:rPr lang="en-US" b="1" dirty="0"/>
              <a:t> S/cm </a:t>
            </a:r>
            <a:endParaRPr lang="en-US" b="1" dirty="0" smtClean="0"/>
          </a:p>
        </p:txBody>
      </p:sp>
      <p:sp>
        <p:nvSpPr>
          <p:cNvPr id="17" name="Rectangle 16"/>
          <p:cNvSpPr/>
          <p:nvPr/>
        </p:nvSpPr>
        <p:spPr>
          <a:xfrm rot="16200000">
            <a:off x="-849757" y="4504548"/>
            <a:ext cx="264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ε/ε</a:t>
            </a:r>
            <a:r>
              <a:rPr lang="en-US" b="1" baseline="-25000" dirty="0" smtClean="0"/>
              <a:t>0</a:t>
            </a:r>
            <a:r>
              <a:rPr lang="en-US" b="1" dirty="0" smtClean="0"/>
              <a:t> </a:t>
            </a:r>
            <a:r>
              <a:rPr lang="en-US" b="1" dirty="0"/>
              <a:t>=40, σ = 10</a:t>
            </a:r>
            <a:r>
              <a:rPr lang="en-US" b="1" baseline="30000" dirty="0"/>
              <a:t>-3</a:t>
            </a:r>
            <a:r>
              <a:rPr lang="en-US" b="1" dirty="0"/>
              <a:t> S/cm </a:t>
            </a:r>
            <a:endParaRPr lang="en-US" b="1" dirty="0" smtClean="0"/>
          </a:p>
        </p:txBody>
      </p:sp>
      <p:sp>
        <p:nvSpPr>
          <p:cNvPr id="19" name="Rectangle 18"/>
          <p:cNvSpPr/>
          <p:nvPr/>
        </p:nvSpPr>
        <p:spPr>
          <a:xfrm rot="16200000">
            <a:off x="7671087" y="1942973"/>
            <a:ext cx="2068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Plasma spreads over the surface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7744491" y="4321223"/>
            <a:ext cx="2068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Reflection of the (IW) is observed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04" y="1140554"/>
            <a:ext cx="3771900" cy="222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01835"/>
            <a:ext cx="3714750" cy="2191703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7" y="1142189"/>
            <a:ext cx="3808149" cy="22479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7" y="3366533"/>
            <a:ext cx="3808149" cy="2247900"/>
          </a:xfrm>
          <a:prstGeom prst="rect">
            <a:avLst/>
          </a:prstGeom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987696" y="786527"/>
            <a:ext cx="32237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altLang="ru-RU" sz="1800" b="1" dirty="0" smtClean="0"/>
              <a:t>Plasma bullet (animation)</a:t>
            </a:r>
          </a:p>
        </p:txBody>
      </p:sp>
      <p:sp>
        <p:nvSpPr>
          <p:cNvPr id="25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272678" y="5922802"/>
            <a:ext cx="135572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 typeface="Symbol" pitchFamily="18" charset="2"/>
              <a:buNone/>
            </a:pPr>
            <a:r>
              <a:rPr lang="en-US" altLang="zh-CN" sz="1200" b="1">
                <a:ea typeface="宋体" pitchFamily="2" charset="-122"/>
              </a:rPr>
              <a:t>Animation Slide</a:t>
            </a:r>
          </a:p>
        </p:txBody>
      </p:sp>
    </p:spTree>
    <p:extLst>
      <p:ext uri="{BB962C8B-B14F-4D97-AF65-F5344CB8AC3E}">
        <p14:creationId xmlns:p14="http://schemas.microsoft.com/office/powerpoint/2010/main" val="397267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816769" y="92704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15" y="1302194"/>
            <a:ext cx="2366130" cy="4678680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3378905" y="6501344"/>
            <a:ext cx="5647199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 smtClean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865959" y="2990013"/>
            <a:ext cx="5687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GB" sz="1800" b="1" dirty="0" smtClean="0"/>
              <a:t>We </a:t>
            </a:r>
            <a:r>
              <a:rPr lang="en-GB" sz="1800" b="1" dirty="0"/>
              <a:t>observed up to three bullet reflections from the target</a:t>
            </a:r>
            <a:endParaRPr lang="ru-RU" sz="1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6" y="6192404"/>
            <a:ext cx="2159508" cy="169926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18" y="1836371"/>
            <a:ext cx="5758625" cy="1022033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28644" y="5415154"/>
            <a:ext cx="135572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 typeface="Symbol" pitchFamily="18" charset="2"/>
              <a:buNone/>
            </a:pPr>
            <a:r>
              <a:rPr lang="en-US" altLang="zh-CN" sz="1200" b="1">
                <a:ea typeface="宋体" pitchFamily="2" charset="-122"/>
              </a:rPr>
              <a:t>Animation Slide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5743" y="95746"/>
            <a:ext cx="88249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200" b="1" dirty="0" smtClean="0"/>
              <a:t>ПЛАЗМЕННАЯ ПУЛЬКА </a:t>
            </a:r>
            <a:r>
              <a:rPr lang="en-US" sz="2200" b="1" dirty="0" smtClean="0"/>
              <a:t>vs </a:t>
            </a:r>
            <a:r>
              <a:rPr lang="ru-RU" sz="2200" b="1" dirty="0" smtClean="0"/>
              <a:t>МЕТАЛЛИЧЕСКОЙ ПЛАСТИНКИ</a:t>
            </a:r>
            <a:r>
              <a:rPr lang="en-US" sz="2200" b="1" dirty="0" smtClean="0"/>
              <a:t> </a:t>
            </a:r>
            <a:endParaRPr lang="ru-RU" sz="22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sz="2200" b="1" dirty="0" smtClean="0"/>
              <a:t>α</a:t>
            </a:r>
            <a:r>
              <a:rPr lang="ru-RU" sz="2200" b="1" dirty="0" smtClean="0"/>
              <a:t>= </a:t>
            </a:r>
            <a:r>
              <a:rPr lang="en-US" sz="2200" b="1" dirty="0" smtClean="0"/>
              <a:t>0</a:t>
            </a:r>
            <a:r>
              <a:rPr lang="en-US" sz="2200" b="1" baseline="30000" dirty="0" smtClean="0"/>
              <a:t>O</a:t>
            </a:r>
            <a:endParaRPr lang="en-US" altLang="ru-RU" sz="2200" b="1" baseline="30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3906" y="3813850"/>
            <a:ext cx="5783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N. Yu.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Babaeva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G. V.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Naidis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V. A.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Panov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R. Wang, S. Zhang, C. Zhang and T. Shao. “Plasma bullet propagation and reflection from metallic and dielectric targets”,  </a:t>
            </a:r>
            <a:r>
              <a:rPr lang="en-US" sz="14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Plasma Sources Sci. Technol. </a:t>
            </a: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28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095006 (2019)</a:t>
            </a:r>
            <a:endParaRPr lang="ru-RU" sz="1400" dirty="0">
              <a:latin typeface="+mn-lt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983906" y="1056090"/>
            <a:ext cx="5687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b="1" dirty="0" smtClean="0"/>
              <a:t>We </a:t>
            </a:r>
            <a:r>
              <a:rPr lang="en-GB" sz="1800" b="1" dirty="0"/>
              <a:t>observed up to three bullet reflections from the target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41257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73075" y="95250"/>
            <a:ext cx="8351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800" b="1" dirty="0" smtClean="0"/>
              <a:t>ХОЛОДНЫЕ ПЛАЗМЕННЫЕ СТРУИ</a:t>
            </a:r>
            <a:endParaRPr lang="en-US" altLang="zh-CN" sz="2800" b="1" baseline="-25000" dirty="0">
              <a:ea typeface="SimSun" pitchFamily="2" charset="-122"/>
            </a:endParaRPr>
          </a:p>
        </p:txBody>
      </p:sp>
      <p:sp>
        <p:nvSpPr>
          <p:cNvPr id="4102" name="Text Box 188"/>
          <p:cNvSpPr txBox="1">
            <a:spLocks noChangeArrowheads="1"/>
          </p:cNvSpPr>
          <p:nvPr/>
        </p:nvSpPr>
        <p:spPr bwMode="auto">
          <a:xfrm>
            <a:off x="307818" y="711418"/>
            <a:ext cx="8683781" cy="580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7013" indent="-2270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1600" b="1" dirty="0" smtClean="0"/>
              <a:t>Интенсивное изучение </a:t>
            </a:r>
            <a:r>
              <a:rPr lang="ru-RU" sz="1600" b="1" dirty="0"/>
              <a:t>плазменных струй атмосферного давления </a:t>
            </a:r>
            <a:r>
              <a:rPr lang="ru-RU" sz="1600" b="1" dirty="0" smtClean="0"/>
              <a:t>основано </a:t>
            </a:r>
            <a:r>
              <a:rPr lang="ru-RU" sz="1600" b="1" dirty="0"/>
              <a:t>на их </a:t>
            </a:r>
            <a:r>
              <a:rPr lang="ru-RU" sz="1600" b="1" dirty="0" smtClean="0"/>
              <a:t>использовании для </a:t>
            </a:r>
            <a:r>
              <a:rPr lang="ru-RU" sz="1600" b="1" dirty="0"/>
              <a:t>модификации различных поверхностей, включая биологические ткани.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1600" b="1" dirty="0" smtClean="0"/>
              <a:t>Экспериментальная установка для получения плазменных струй состоит </a:t>
            </a:r>
            <a:r>
              <a:rPr lang="ru-RU" sz="1600" b="1" dirty="0"/>
              <a:t>из диэлектрической трубки или множества трубок с различными конфигурациями электродов снаружи или внутри трубки [1]. </a:t>
            </a:r>
            <a:endParaRPr lang="ru-RU" sz="1600" b="1" dirty="0" smtClean="0"/>
          </a:p>
          <a:p>
            <a:pPr algn="just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1600" b="1" dirty="0" smtClean="0"/>
              <a:t>Плазма струи </a:t>
            </a:r>
            <a:r>
              <a:rPr lang="ru-RU" sz="1600" b="1" dirty="0"/>
              <a:t>обычно состоит из последовательности ионизационных </a:t>
            </a:r>
            <a:r>
              <a:rPr lang="ru-RU" sz="1600" b="1" dirty="0" smtClean="0"/>
              <a:t>волн, </a:t>
            </a:r>
            <a:r>
              <a:rPr lang="ru-RU" sz="1600" b="1" dirty="0"/>
              <a:t>которые часто называют плазменными пулями. Эти плазменные пули идентичны обычным </a:t>
            </a:r>
            <a:r>
              <a:rPr lang="ru-RU" sz="1600" b="1" dirty="0" smtClean="0"/>
              <a:t>стримерам.</a:t>
            </a:r>
            <a:endParaRPr lang="ru-RU" sz="1600" b="1" dirty="0"/>
          </a:p>
          <a:p>
            <a:pPr algn="just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1600" b="1" dirty="0" smtClean="0"/>
              <a:t>Большинство </a:t>
            </a:r>
            <a:r>
              <a:rPr lang="ru-RU" sz="1600" b="1" dirty="0"/>
              <a:t>материалов, обрабатываемых плазменными струями, представляют собой диэлектрики с различными свойствами. Эти материалы могут иметь изогнутые поверхности или поверхности, расположенные под некоторым углом по отношению к направлению </a:t>
            </a:r>
            <a:r>
              <a:rPr lang="ru-RU" sz="1600" b="1" dirty="0" smtClean="0"/>
              <a:t>плазменной струи.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1600" b="1" dirty="0"/>
              <a:t>Обрабатываемая поверхность может быть небиологической или биологической, плоской или неплоской с диэлектрической проницаемостью в диапазоне от почти единицы </a:t>
            </a:r>
            <a:r>
              <a:rPr lang="ru-RU" sz="1600" b="1" dirty="0" smtClean="0"/>
              <a:t>до </a:t>
            </a:r>
            <a:r>
              <a:rPr lang="ru-RU" sz="1600" b="1" dirty="0"/>
              <a:t>80 для жидкостей или живых тканей.</a:t>
            </a:r>
            <a:endParaRPr lang="en-US" sz="1600" b="1" dirty="0"/>
          </a:p>
          <a:p>
            <a:pPr algn="just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ru-RU" sz="1600" b="1" dirty="0" smtClean="0"/>
              <a:t>Электрические </a:t>
            </a:r>
            <a:r>
              <a:rPr lang="ru-RU" sz="1600" b="1" dirty="0"/>
              <a:t>характеристики обрабатываемых диэлектриков определяют свойства струи</a:t>
            </a:r>
            <a:r>
              <a:rPr lang="ru-RU" sz="1600" b="1" dirty="0" smtClean="0"/>
              <a:t>.</a:t>
            </a:r>
          </a:p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endParaRPr lang="ru-RU" sz="1600" dirty="0" smtClean="0"/>
          </a:p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400" dirty="0" smtClean="0"/>
              <a:t> </a:t>
            </a:r>
            <a:r>
              <a:rPr lang="en-US" sz="1400" dirty="0" smtClean="0"/>
              <a:t>[1] N. Yu. </a:t>
            </a:r>
            <a:r>
              <a:rPr lang="en-US" sz="1400" dirty="0" err="1" smtClean="0"/>
              <a:t>Babaeva</a:t>
            </a:r>
            <a:r>
              <a:rPr lang="en-US" sz="1400" dirty="0" smtClean="0"/>
              <a:t>, G. V. </a:t>
            </a:r>
            <a:r>
              <a:rPr lang="en-US" sz="1400" dirty="0" err="1" smtClean="0"/>
              <a:t>Naidis</a:t>
            </a:r>
            <a:r>
              <a:rPr lang="en-US" sz="1400" dirty="0" smtClean="0"/>
              <a:t>, V. A. </a:t>
            </a:r>
            <a:r>
              <a:rPr lang="en-US" sz="1400" dirty="0" err="1" smtClean="0"/>
              <a:t>Panov</a:t>
            </a:r>
            <a:r>
              <a:rPr lang="en-US" sz="1400" dirty="0" smtClean="0"/>
              <a:t>, R. Wang, S. Zhang, C. Zhang and T. Shao.,  </a:t>
            </a:r>
            <a:r>
              <a:rPr lang="en-US" sz="1400" i="1" dirty="0" smtClean="0"/>
              <a:t>Plasma </a:t>
            </a:r>
            <a:r>
              <a:rPr lang="ru-RU" sz="1400" i="1" dirty="0" smtClean="0"/>
              <a:t> </a:t>
            </a:r>
            <a:r>
              <a:rPr lang="en-US" sz="1400" i="1" dirty="0" smtClean="0"/>
              <a:t>Sources Sci. Technol. </a:t>
            </a:r>
            <a:r>
              <a:rPr lang="en-US" sz="1400" dirty="0" smtClean="0"/>
              <a:t>28, 095006 (2019).</a:t>
            </a:r>
            <a:endParaRPr lang="ru-RU" sz="1400" dirty="0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772060" y="63404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bject 6"/>
          <p:cNvSpPr txBox="1"/>
          <p:nvPr/>
        </p:nvSpPr>
        <p:spPr>
          <a:xfrm>
            <a:off x="3344401" y="6466840"/>
            <a:ext cx="5647199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 smtClean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841272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object 6"/>
          <p:cNvSpPr txBox="1"/>
          <p:nvPr/>
        </p:nvSpPr>
        <p:spPr>
          <a:xfrm>
            <a:off x="3344401" y="6484770"/>
            <a:ext cx="5647199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 smtClean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4" y="1290767"/>
            <a:ext cx="3808149" cy="224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4" y="3538667"/>
            <a:ext cx="3886200" cy="22928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39866" y="889995"/>
            <a:ext cx="2461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ε/ε</a:t>
            </a:r>
            <a:r>
              <a:rPr lang="en-US" b="1" baseline="-25000" dirty="0" smtClean="0"/>
              <a:t>0</a:t>
            </a:r>
            <a:r>
              <a:rPr lang="en-US" b="1" dirty="0" smtClean="0"/>
              <a:t> </a:t>
            </a:r>
            <a:r>
              <a:rPr lang="en-US" b="1" dirty="0"/>
              <a:t>=3, σ = 10</a:t>
            </a:r>
            <a:r>
              <a:rPr lang="en-US" b="1" baseline="30000" dirty="0"/>
              <a:t>-5</a:t>
            </a:r>
            <a:r>
              <a:rPr lang="en-US" b="1" dirty="0"/>
              <a:t> S/cm </a:t>
            </a:r>
            <a:endParaRPr lang="en-US" b="1" dirty="0" smtClean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5743" y="41428"/>
            <a:ext cx="88249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200" b="1" dirty="0" smtClean="0"/>
              <a:t>ПЛАЗМЕННАЯ ПУЛЬКА </a:t>
            </a:r>
            <a:r>
              <a:rPr lang="en-US" sz="2200" b="1" dirty="0" smtClean="0"/>
              <a:t>vs </a:t>
            </a:r>
            <a:r>
              <a:rPr lang="ru-RU" sz="2200" b="1" dirty="0" smtClean="0"/>
              <a:t>ДИЭЛЕКТРИЧЕСКОЙ ПЛАСТИНКИ</a:t>
            </a:r>
            <a:r>
              <a:rPr lang="en-US" sz="2200" b="1" dirty="0" smtClean="0"/>
              <a:t> (</a:t>
            </a:r>
            <a:r>
              <a:rPr lang="ru-RU" sz="2200" b="1" dirty="0" smtClean="0"/>
              <a:t>наклона пластинки 45</a:t>
            </a:r>
            <a:r>
              <a:rPr lang="ru-RU" sz="2200" b="1" baseline="30000" dirty="0" smtClean="0"/>
              <a:t>о</a:t>
            </a:r>
            <a:r>
              <a:rPr lang="ru-RU" sz="2200" b="1" dirty="0" smtClean="0"/>
              <a:t>)</a:t>
            </a:r>
            <a:endParaRPr lang="en-US" altLang="ru-RU" sz="2200" b="1" baseline="30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" name="Rectangle 11"/>
          <p:cNvSpPr/>
          <p:nvPr/>
        </p:nvSpPr>
        <p:spPr>
          <a:xfrm>
            <a:off x="5432734" y="876467"/>
            <a:ext cx="264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ε/ε</a:t>
            </a:r>
            <a:r>
              <a:rPr lang="en-US" b="1" baseline="-25000" dirty="0" smtClean="0"/>
              <a:t>0</a:t>
            </a:r>
            <a:r>
              <a:rPr lang="en-US" b="1" dirty="0" smtClean="0"/>
              <a:t> </a:t>
            </a:r>
            <a:r>
              <a:rPr lang="en-US" b="1" dirty="0"/>
              <a:t>=40, σ = 10</a:t>
            </a:r>
            <a:r>
              <a:rPr lang="en-US" b="1" baseline="30000" dirty="0"/>
              <a:t>-3</a:t>
            </a:r>
            <a:r>
              <a:rPr lang="en-US" b="1" dirty="0"/>
              <a:t> S/cm </a:t>
            </a:r>
            <a:endParaRPr lang="en-US" b="1" dirty="0" smtClean="0"/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73" y="1290767"/>
            <a:ext cx="3808149" cy="22479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73" y="3570107"/>
            <a:ext cx="3886200" cy="2292858"/>
          </a:xfrm>
          <a:prstGeom prst="rect">
            <a:avLst/>
          </a:prstGeom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176069" y="5997706"/>
            <a:ext cx="135572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 typeface="Symbol" pitchFamily="18" charset="2"/>
              <a:buNone/>
            </a:pPr>
            <a:r>
              <a:rPr lang="en-US" altLang="zh-CN" sz="1200" b="1">
                <a:ea typeface="宋体" pitchFamily="2" charset="-122"/>
              </a:rPr>
              <a:t>Animation Slide</a:t>
            </a:r>
          </a:p>
        </p:txBody>
      </p:sp>
    </p:spTree>
    <p:extLst>
      <p:ext uri="{BB962C8B-B14F-4D97-AF65-F5344CB8AC3E}">
        <p14:creationId xmlns:p14="http://schemas.microsoft.com/office/powerpoint/2010/main" val="397267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4539238B-392C-40C8-810B-3530FD445D99}"/>
              </a:ext>
            </a:extLst>
          </p:cNvPr>
          <p:cNvSpPr/>
          <p:nvPr/>
        </p:nvSpPr>
        <p:spPr>
          <a:xfrm>
            <a:off x="1341844" y="935216"/>
            <a:ext cx="2732218" cy="312971"/>
          </a:xfrm>
          <a:prstGeom prst="rect">
            <a:avLst/>
          </a:prstGeom>
        </p:spPr>
        <p:txBody>
          <a:bodyPr vert="horz" wrap="square" lIns="0" tIns="0" rIns="0" bIns="810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003358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Low Conductivity</a:t>
            </a:r>
            <a:endParaRPr lang="en-US" altLang="ko-KR" b="1" dirty="0">
              <a:solidFill>
                <a:srgbClr val="003358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20" y="1231752"/>
            <a:ext cx="3331741" cy="4079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1" y="1272951"/>
            <a:ext cx="3351691" cy="4074899"/>
          </a:xfrm>
          <a:prstGeom prst="rect">
            <a:avLst/>
          </a:prstGeom>
        </p:spPr>
      </p:pic>
      <p:sp>
        <p:nvSpPr>
          <p:cNvPr id="11" name="직사각형 24">
            <a:extLst>
              <a:ext uri="{FF2B5EF4-FFF2-40B4-BE49-F238E27FC236}">
                <a16:creationId xmlns="" xmlns:a16="http://schemas.microsoft.com/office/drawing/2014/main" id="{4539238B-392C-40C8-810B-3530FD445D99}"/>
              </a:ext>
            </a:extLst>
          </p:cNvPr>
          <p:cNvSpPr/>
          <p:nvPr/>
        </p:nvSpPr>
        <p:spPr>
          <a:xfrm>
            <a:off x="5362451" y="926163"/>
            <a:ext cx="2879263" cy="312971"/>
          </a:xfrm>
          <a:prstGeom prst="rect">
            <a:avLst/>
          </a:prstGeom>
        </p:spPr>
        <p:txBody>
          <a:bodyPr vert="horz" wrap="square" lIns="0" tIns="0" rIns="0" bIns="810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003358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High Conductivity</a:t>
            </a:r>
            <a:endParaRPr lang="en-US" altLang="ko-KR" b="1" dirty="0">
              <a:solidFill>
                <a:srgbClr val="003358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90613" y="5460015"/>
            <a:ext cx="722517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450"/>
              </a:spcAft>
              <a:buFont typeface="Symbol" pitchFamily="18" charset="2"/>
              <a:buChar char="·"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Evolution of the IW (plasma bullet) and its interaction with a plate having different conductivity and different dielectric constants indicated in each frame.</a:t>
            </a:r>
            <a:endParaRPr lang="en-US" altLang="ru-RU" sz="1800" b="1" dirty="0">
              <a:latin typeface="Arial" charset="0"/>
              <a:cs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35743" y="41428"/>
            <a:ext cx="88249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200" b="1" dirty="0" smtClean="0"/>
              <a:t>ПЛАЗМЕННАЯ ПУЛЬКА </a:t>
            </a:r>
            <a:r>
              <a:rPr lang="en-US" sz="2200" b="1" dirty="0" smtClean="0"/>
              <a:t>vs </a:t>
            </a:r>
            <a:r>
              <a:rPr lang="ru-RU" sz="2200" b="1" dirty="0" smtClean="0"/>
              <a:t>ДИЭЛЕКТРИЧЕСКОЙ ПЛАСТИНКИ</a:t>
            </a:r>
            <a:r>
              <a:rPr lang="en-US" sz="2200" b="1" dirty="0" smtClean="0"/>
              <a:t> (</a:t>
            </a:r>
            <a:r>
              <a:rPr lang="ru-RU" sz="2200" b="1" dirty="0" smtClean="0"/>
              <a:t>наклона пластинки 45</a:t>
            </a:r>
            <a:r>
              <a:rPr lang="ru-RU" sz="2200" b="1" baseline="30000" dirty="0" smtClean="0"/>
              <a:t>о</a:t>
            </a:r>
            <a:r>
              <a:rPr lang="ru-RU" sz="2200" b="1" dirty="0" smtClean="0"/>
              <a:t>)</a:t>
            </a:r>
            <a:endParaRPr lang="en-US" altLang="ru-RU" sz="2200" b="1" baseline="30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3344401" y="6484770"/>
            <a:ext cx="5647199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 smtClean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914400" y="841272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36" y="1574058"/>
            <a:ext cx="2709070" cy="32043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02458" y="2453340"/>
            <a:ext cx="39481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30224" y="4813654"/>
            <a:ext cx="785711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450"/>
              </a:spcAft>
              <a:buFont typeface="Symbol" pitchFamily="18" charset="2"/>
              <a:buChar char="·"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Evolution of plasma bullet for grazing angles of plasma jet interaction with a tilted target: (a)</a:t>
            </a:r>
            <a:r>
              <a:rPr lang="en-US" sz="1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α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60</a:t>
            </a:r>
            <a:r>
              <a:rPr lang="en-US" sz="1800" b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(b) </a:t>
            </a:r>
            <a:r>
              <a:rPr lang="en-US" sz="1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90</a:t>
            </a:r>
            <a:r>
              <a:rPr lang="en-US" sz="1800" b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Conditions: </a:t>
            </a:r>
            <a:r>
              <a:rPr lang="en-US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10</a:t>
            </a:r>
            <a:r>
              <a:rPr lang="en-US" sz="1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-5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Ω</a:t>
            </a:r>
            <a:r>
              <a:rPr lang="en-US" sz="1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cm</a:t>
            </a:r>
            <a:r>
              <a:rPr lang="en-US" sz="1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 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 </a:t>
            </a:r>
            <a:r>
              <a:rPr lang="en-US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ε/ε</a:t>
            </a:r>
            <a:r>
              <a:rPr lang="en-US" sz="1800" b="1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=3.</a:t>
            </a:r>
            <a:endParaRPr lang="en-US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35743" y="95746"/>
            <a:ext cx="88249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200" b="1" dirty="0" smtClean="0"/>
              <a:t>ПЛАЗМЕННАЯ ПУЛЬКА </a:t>
            </a:r>
            <a:r>
              <a:rPr lang="en-US" sz="2200" b="1" dirty="0" smtClean="0"/>
              <a:t>vs </a:t>
            </a:r>
            <a:r>
              <a:rPr lang="ru-RU" sz="2200" b="1" dirty="0" smtClean="0"/>
              <a:t>ДИЭЛЕКТРИЧЕСКОЙ ПЛАСТИНКИ</a:t>
            </a:r>
            <a:r>
              <a:rPr lang="en-US" sz="2200" b="1" dirty="0" smtClean="0"/>
              <a:t> (</a:t>
            </a:r>
            <a:r>
              <a:rPr lang="ru-RU" sz="2200" b="1" dirty="0" smtClean="0"/>
              <a:t>большие углы наклона пластинки 60</a:t>
            </a:r>
            <a:r>
              <a:rPr lang="ru-RU" sz="2200" b="1" baseline="30000" dirty="0" smtClean="0"/>
              <a:t>о</a:t>
            </a:r>
            <a:r>
              <a:rPr lang="ru-RU" sz="2200" b="1" dirty="0" smtClean="0"/>
              <a:t> и 90</a:t>
            </a:r>
            <a:r>
              <a:rPr lang="ru-RU" sz="2200" b="1" baseline="30000" dirty="0" smtClean="0"/>
              <a:t>о</a:t>
            </a:r>
            <a:r>
              <a:rPr lang="ru-RU" sz="2200" b="1" dirty="0" smtClean="0"/>
              <a:t>)</a:t>
            </a:r>
            <a:endParaRPr lang="en-US" altLang="ru-RU" sz="2200" b="1" baseline="30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914400" y="841272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1" y="1563704"/>
            <a:ext cx="2713615" cy="31725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96" y="1531320"/>
            <a:ext cx="2720340" cy="1609344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53978" y="893717"/>
            <a:ext cx="21719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Поток гелия</a:t>
            </a:r>
            <a:endParaRPr lang="en-US" altLang="ru-RU" sz="2000" b="1" dirty="0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579631" y="889202"/>
            <a:ext cx="29882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Плазменные пульки</a:t>
            </a:r>
            <a:endParaRPr lang="en-US" altLang="ru-RU" sz="2000" b="1" dirty="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517195" y="852112"/>
            <a:ext cx="29882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alt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Плазменные пульки (анимация)</a:t>
            </a:r>
            <a:endParaRPr lang="en-US" altLang="ru-RU" sz="20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81" y="3148151"/>
            <a:ext cx="2724912" cy="1609344"/>
          </a:xfrm>
          <a:prstGeom prst="rect">
            <a:avLst/>
          </a:prstGeom>
        </p:spPr>
      </p:pic>
      <p:sp>
        <p:nvSpPr>
          <p:cNvPr id="21" name="object 6"/>
          <p:cNvSpPr txBox="1"/>
          <p:nvPr/>
        </p:nvSpPr>
        <p:spPr>
          <a:xfrm>
            <a:off x="3344401" y="6484770"/>
            <a:ext cx="5647199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 smtClean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478952" y="5814383"/>
            <a:ext cx="1355725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 typeface="Symbol" pitchFamily="18" charset="2"/>
              <a:buNone/>
            </a:pPr>
            <a:r>
              <a:rPr lang="en-US" altLang="zh-CN" sz="1200" b="1">
                <a:ea typeface="宋体" pitchFamily="2" charset="-122"/>
              </a:rPr>
              <a:t>Animation Slide</a:t>
            </a:r>
          </a:p>
        </p:txBody>
      </p:sp>
    </p:spTree>
    <p:extLst>
      <p:ext uri="{BB962C8B-B14F-4D97-AF65-F5344CB8AC3E}">
        <p14:creationId xmlns:p14="http://schemas.microsoft.com/office/powerpoint/2010/main" val="41237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30452" y="2203907"/>
            <a:ext cx="84582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ru-RU" sz="3600" b="1" dirty="0" smtClean="0"/>
              <a:t>УПРАВЛЕНИЕ ПЛАЗМЕННЫМИ СТРУЯМИ ВНЕШНИМИ ЭЛЕКТРИЧЕСКИМИ ПОЛЯМИ</a:t>
            </a:r>
            <a:endParaRPr lang="en-US" sz="40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b="1" dirty="0" smtClean="0"/>
          </a:p>
        </p:txBody>
      </p:sp>
      <p:sp>
        <p:nvSpPr>
          <p:cNvPr id="5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24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609600" y="152400"/>
            <a:ext cx="82073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ВЛИЯНИЕ ВНЕШНЕГО ПОЛЯ</a:t>
            </a:r>
            <a:endParaRPr lang="en-GB" altLang="ru-RU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18147" name="Rectangle 3"/>
          <p:cNvSpPr>
            <a:spLocks noChangeArrowheads="1"/>
          </p:cNvSpPr>
          <p:nvPr/>
        </p:nvSpPr>
        <p:spPr bwMode="auto">
          <a:xfrm>
            <a:off x="0" y="3214688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0" y="3214688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8149" name="Rectangle 5"/>
          <p:cNvSpPr>
            <a:spLocks noChangeArrowheads="1"/>
          </p:cNvSpPr>
          <p:nvPr/>
        </p:nvSpPr>
        <p:spPr bwMode="auto">
          <a:xfrm>
            <a:off x="0" y="3214688"/>
            <a:ext cx="9144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51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52" name="Rectangle 8"/>
          <p:cNvSpPr>
            <a:spLocks noChangeArrowheads="1"/>
          </p:cNvSpPr>
          <p:nvPr/>
        </p:nvSpPr>
        <p:spPr bwMode="auto">
          <a:xfrm>
            <a:off x="0" y="30972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53" name="Rectangle 9"/>
          <p:cNvSpPr>
            <a:spLocks noChangeArrowheads="1"/>
          </p:cNvSpPr>
          <p:nvPr/>
        </p:nvSpPr>
        <p:spPr bwMode="auto">
          <a:xfrm>
            <a:off x="3021013" y="2544763"/>
            <a:ext cx="15144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GB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</a:t>
            </a:r>
          </a:p>
        </p:txBody>
      </p:sp>
      <p:sp>
        <p:nvSpPr>
          <p:cNvPr id="518154" name="Rectangle 10"/>
          <p:cNvSpPr>
            <a:spLocks noChangeArrowheads="1"/>
          </p:cNvSpPr>
          <p:nvPr/>
        </p:nvSpPr>
        <p:spPr bwMode="auto">
          <a:xfrm>
            <a:off x="323850" y="34290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55" name="Rectangle 11"/>
          <p:cNvSpPr>
            <a:spLocks noChangeArrowheads="1"/>
          </p:cNvSpPr>
          <p:nvPr/>
        </p:nvSpPr>
        <p:spPr bwMode="auto">
          <a:xfrm>
            <a:off x="0" y="31861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56" name="Rectangle 12"/>
          <p:cNvSpPr>
            <a:spLocks noChangeArrowheads="1"/>
          </p:cNvSpPr>
          <p:nvPr/>
        </p:nvSpPr>
        <p:spPr bwMode="auto">
          <a:xfrm>
            <a:off x="0" y="367188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57" name="Rectangle 13"/>
          <p:cNvSpPr>
            <a:spLocks noChangeArrowheads="1"/>
          </p:cNvSpPr>
          <p:nvPr/>
        </p:nvSpPr>
        <p:spPr bwMode="auto">
          <a:xfrm>
            <a:off x="0" y="31035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58" name="Rectangle 14"/>
          <p:cNvSpPr>
            <a:spLocks noChangeArrowheads="1"/>
          </p:cNvSpPr>
          <p:nvPr/>
        </p:nvSpPr>
        <p:spPr bwMode="auto">
          <a:xfrm>
            <a:off x="1588" y="3494088"/>
            <a:ext cx="2159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8159" name="Rectangle 15"/>
          <p:cNvSpPr>
            <a:spLocks noChangeArrowheads="1"/>
          </p:cNvSpPr>
          <p:nvPr/>
        </p:nvSpPr>
        <p:spPr bwMode="auto">
          <a:xfrm>
            <a:off x="0" y="31067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60" name="Rectangle 16"/>
          <p:cNvSpPr>
            <a:spLocks noChangeArrowheads="1"/>
          </p:cNvSpPr>
          <p:nvPr/>
        </p:nvSpPr>
        <p:spPr bwMode="auto">
          <a:xfrm>
            <a:off x="0" y="27813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61" name="Rectangle 17"/>
          <p:cNvSpPr>
            <a:spLocks noChangeArrowheads="1"/>
          </p:cNvSpPr>
          <p:nvPr/>
        </p:nvSpPr>
        <p:spPr bwMode="auto">
          <a:xfrm>
            <a:off x="0" y="32051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62" name="Rectangle 18"/>
          <p:cNvSpPr>
            <a:spLocks noChangeArrowheads="1"/>
          </p:cNvSpPr>
          <p:nvPr/>
        </p:nvSpPr>
        <p:spPr bwMode="auto">
          <a:xfrm>
            <a:off x="323850" y="28527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63" name="Rectangle 19"/>
          <p:cNvSpPr>
            <a:spLocks noChangeArrowheads="1"/>
          </p:cNvSpPr>
          <p:nvPr/>
        </p:nvSpPr>
        <p:spPr bwMode="auto">
          <a:xfrm>
            <a:off x="0" y="30908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64" name="Rectangle 20"/>
          <p:cNvSpPr>
            <a:spLocks noChangeArrowheads="1"/>
          </p:cNvSpPr>
          <p:nvPr/>
        </p:nvSpPr>
        <p:spPr bwMode="auto">
          <a:xfrm>
            <a:off x="0" y="33099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65" name="Rectangle 21"/>
          <p:cNvSpPr>
            <a:spLocks noChangeArrowheads="1"/>
          </p:cNvSpPr>
          <p:nvPr/>
        </p:nvSpPr>
        <p:spPr bwMode="auto">
          <a:xfrm>
            <a:off x="0" y="30686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8166" name="Rectangle 22"/>
          <p:cNvSpPr>
            <a:spLocks noChangeArrowheads="1"/>
          </p:cNvSpPr>
          <p:nvPr/>
        </p:nvSpPr>
        <p:spPr bwMode="auto">
          <a:xfrm>
            <a:off x="1588" y="3502025"/>
            <a:ext cx="2162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 .                                                  </a:t>
            </a:r>
          </a:p>
        </p:txBody>
      </p:sp>
      <p:sp>
        <p:nvSpPr>
          <p:cNvPr id="518168" name="Rectangle 24"/>
          <p:cNvSpPr>
            <a:spLocks noChangeArrowheads="1"/>
          </p:cNvSpPr>
          <p:nvPr/>
        </p:nvSpPr>
        <p:spPr bwMode="auto">
          <a:xfrm>
            <a:off x="5060391" y="4427734"/>
            <a:ext cx="2001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dirty="0" smtClean="0">
                <a:solidFill>
                  <a:srgbClr val="6600CC"/>
                </a:solidFill>
              </a:rPr>
              <a:t>Расчет </a:t>
            </a:r>
            <a:r>
              <a:rPr lang="ru-RU" altLang="ru-RU" sz="1800" dirty="0">
                <a:solidFill>
                  <a:srgbClr val="6600CC"/>
                </a:solidFill>
              </a:rPr>
              <a:t>(2013)</a:t>
            </a:r>
            <a:endParaRPr lang="ru-RU" altLang="ru-RU" sz="1800" dirty="0">
              <a:solidFill>
                <a:srgbClr val="6600CC"/>
              </a:solidFill>
              <a:ea typeface="MS Mincho" pitchFamily="49" charset="-128"/>
            </a:endParaRPr>
          </a:p>
        </p:txBody>
      </p:sp>
      <p:sp>
        <p:nvSpPr>
          <p:cNvPr id="25" name="Rectangle 2"/>
          <p:cNvSpPr/>
          <p:nvPr/>
        </p:nvSpPr>
        <p:spPr>
          <a:xfrm>
            <a:off x="4535488" y="4858005"/>
            <a:ext cx="4036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 V </a:t>
            </a:r>
            <a:r>
              <a:rPr lang="en-US" sz="1200" dirty="0" err="1" smtClean="0"/>
              <a:t>Naidis</a:t>
            </a:r>
            <a:r>
              <a:rPr lang="en-US" sz="1200" dirty="0" smtClean="0"/>
              <a:t> </a:t>
            </a:r>
            <a:r>
              <a:rPr lang="en-US" sz="1200" dirty="0"/>
              <a:t>and J L </a:t>
            </a:r>
            <a:r>
              <a:rPr lang="en-US" sz="1200" dirty="0" smtClean="0"/>
              <a:t>Walsh,</a:t>
            </a:r>
            <a:r>
              <a:rPr lang="ru-RU" sz="1200" dirty="0" smtClean="0"/>
              <a:t> </a:t>
            </a:r>
            <a:r>
              <a:rPr lang="en-US" sz="1200" dirty="0" smtClean="0"/>
              <a:t>“The </a:t>
            </a:r>
            <a:r>
              <a:rPr lang="en-US" sz="1200" dirty="0"/>
              <a:t>effects of an external electric </a:t>
            </a:r>
            <a:r>
              <a:rPr lang="en-US" sz="1200" dirty="0" smtClean="0"/>
              <a:t>field on </a:t>
            </a:r>
            <a:r>
              <a:rPr lang="en-US" sz="1200" dirty="0"/>
              <a:t>the dynamics of cold </a:t>
            </a:r>
            <a:r>
              <a:rPr lang="en-US" sz="1200" dirty="0" smtClean="0"/>
              <a:t>plasma jets—experimental </a:t>
            </a:r>
            <a:r>
              <a:rPr lang="en-US" sz="1200" dirty="0"/>
              <a:t>and </a:t>
            </a:r>
            <a:r>
              <a:rPr lang="en-US" sz="1200" dirty="0" smtClean="0"/>
              <a:t>computational studies”, </a:t>
            </a:r>
            <a:r>
              <a:rPr lang="en-US" sz="1200" dirty="0"/>
              <a:t>J. Phys. D: Appl. Phys. 46 (2013) </a:t>
            </a:r>
            <a:r>
              <a:rPr lang="en-US" sz="1200" dirty="0" smtClean="0"/>
              <a:t>095203</a:t>
            </a:r>
            <a:endParaRPr lang="en-US" sz="1200" dirty="0"/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914400" y="67831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60010"/>
            <a:ext cx="6814682" cy="2205990"/>
          </a:xfrm>
          <a:prstGeom prst="rect">
            <a:avLst/>
          </a:prstGeom>
        </p:spPr>
      </p:pic>
      <p:pic>
        <p:nvPicPr>
          <p:cNvPr id="518169" name="Picture 25" descr="vel_con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87" y="951040"/>
            <a:ext cx="357759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2085315" y="791672"/>
            <a:ext cx="1663445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800" b="1" dirty="0" smtClean="0"/>
              <a:t>+4 kV, +12 kV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800" b="1" dirty="0" smtClean="0"/>
              <a:t>-4 kV,  -12 kV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2157875" y="2979344"/>
            <a:ext cx="1663445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800" b="1" dirty="0" smtClean="0"/>
              <a:t>+4 kV, +12 kV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800" b="1" dirty="0" smtClean="0"/>
              <a:t>-4 kV,  -12 kV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75956" y="5309715"/>
            <a:ext cx="3505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600" b="1" dirty="0" smtClean="0"/>
              <a:t>Schematic </a:t>
            </a:r>
            <a:r>
              <a:rPr lang="en-US" sz="1600" b="1" dirty="0"/>
              <a:t>of the model geometry for the plasma jet and </a:t>
            </a:r>
            <a:r>
              <a:rPr lang="en-US" sz="1600" b="1" dirty="0" smtClean="0"/>
              <a:t>pulse shape.  </a:t>
            </a:r>
          </a:p>
        </p:txBody>
      </p:sp>
      <p:pic>
        <p:nvPicPr>
          <p:cNvPr id="3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8" y="3813175"/>
            <a:ext cx="4124225" cy="1325880"/>
          </a:xfrm>
          <a:prstGeom prst="rect">
            <a:avLst/>
          </a:prstGeom>
        </p:spPr>
      </p:pic>
      <p:sp>
        <p:nvSpPr>
          <p:cNvPr id="33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402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5" y="1104900"/>
            <a:ext cx="2944969" cy="5219700"/>
          </a:xfrm>
          <a:prstGeom prst="rect">
            <a:avLst/>
          </a:prstGeom>
        </p:spPr>
      </p:pic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05774" y="626852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2075" y="24825"/>
            <a:ext cx="8896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b="1" dirty="0" smtClean="0">
                <a:solidFill>
                  <a:srgbClr val="000000"/>
                </a:solidFill>
                <a:cs typeface="Times New Roman" pitchFamily="18" charset="0"/>
              </a:rPr>
              <a:t>CONTROL VOLTAGE +12 kV AND -12 kV</a:t>
            </a:r>
            <a:endParaRPr lang="en-US" altLang="ru-RU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70300" y="1447800"/>
            <a:ext cx="16806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Electron impact ionization source.</a:t>
            </a:r>
          </a:p>
        </p:txBody>
      </p:sp>
      <p:sp>
        <p:nvSpPr>
          <p:cNvPr id="16" name="object 6"/>
          <p:cNvSpPr txBox="1"/>
          <p:nvPr/>
        </p:nvSpPr>
        <p:spPr>
          <a:xfrm>
            <a:off x="4871204" y="6466840"/>
            <a:ext cx="4117448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Joint Institute for High Temperatures RAS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525070"/>
            <a:ext cx="2159508" cy="16992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81200" y="748572"/>
            <a:ext cx="0" cy="557602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14600" y="748572"/>
            <a:ext cx="0" cy="557602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28800" y="70479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+12 kV</a:t>
            </a:r>
            <a:endParaRPr lang="ru-RU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37968"/>
            <a:ext cx="2944969" cy="52197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98987" y="685800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-12 kV</a:t>
            </a:r>
            <a:endParaRPr lang="ru-RU" sz="2000" b="1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984352" y="3455448"/>
            <a:ext cx="14525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Electron density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7196625" y="5181600"/>
            <a:ext cx="1176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-rho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486400" y="990600"/>
            <a:ext cx="0" cy="557602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78613" y="990600"/>
            <a:ext cx="0" cy="557602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8738" y="6562725"/>
            <a:ext cx="119776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Arial" charset="0"/>
              </a:rPr>
              <a:t>WSMPA 2019_23</a:t>
            </a:r>
            <a:endParaRPr lang="en-US" altLang="en-US" sz="1000" dirty="0"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7600" y="160945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-23 kV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87025" y="16118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-23 kV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3255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05774" y="69927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2075" y="49041"/>
            <a:ext cx="8896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cs typeface="Times New Roman" pitchFamily="18" charset="0"/>
              </a:rPr>
              <a:t>ЗАКЛЮЧЕНИЕ</a:t>
            </a:r>
            <a:endParaRPr lang="en-US" altLang="ru-RU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25721" y="983053"/>
            <a:ext cx="796867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635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·"/>
            </a:pPr>
            <a:r>
              <a:rPr lang="ru-RU" sz="1800" b="1" dirty="0" smtClean="0"/>
              <a:t>В настоящей презентации обсуждаются свойства ионизационных </a:t>
            </a:r>
            <a:r>
              <a:rPr lang="ru-RU" sz="1800" b="1" dirty="0"/>
              <a:t>волн </a:t>
            </a:r>
            <a:r>
              <a:rPr lang="ru-RU" sz="1800" b="1" dirty="0" smtClean="0"/>
              <a:t>(плазменных </a:t>
            </a:r>
            <a:r>
              <a:rPr lang="ru-RU" sz="1800" b="1" dirty="0"/>
              <a:t>пуль</a:t>
            </a:r>
            <a:r>
              <a:rPr lang="ru-RU" sz="1800" b="1" dirty="0" smtClean="0"/>
              <a:t>), которые часто наблюдаются в холодных плазменных струях.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·"/>
            </a:pPr>
            <a:r>
              <a:rPr lang="ru-RU" sz="1800" b="1" dirty="0" smtClean="0"/>
              <a:t>Исследуется динамика взаимодействия плазменных пуль с металлическими и диэлектрическими поверхностями</a:t>
            </a:r>
            <a:r>
              <a:rPr lang="ru-RU" sz="1800" b="1" dirty="0"/>
              <a:t>, имеющими разную проводимость и диэлектрическую проницаемость.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·"/>
            </a:pPr>
            <a:r>
              <a:rPr lang="ru-RU" sz="1800" b="1" dirty="0" smtClean="0"/>
              <a:t>Показано, </a:t>
            </a:r>
            <a:r>
              <a:rPr lang="ru-RU" sz="1800" b="1" dirty="0"/>
              <a:t>что при низкой проводимости и диэлектрической проницаемости </a:t>
            </a:r>
            <a:r>
              <a:rPr lang="ru-RU" sz="1800" b="1" dirty="0" smtClean="0"/>
              <a:t>пластины </a:t>
            </a:r>
            <a:r>
              <a:rPr lang="ru-RU" sz="1800" b="1" dirty="0"/>
              <a:t>поверхностные заряды распространяются вверх и вниз по </a:t>
            </a:r>
            <a:r>
              <a:rPr lang="ru-RU" sz="1800" b="1" dirty="0" smtClean="0"/>
              <a:t>пластине.</a:t>
            </a:r>
            <a:endParaRPr lang="ru-RU" sz="1800" b="1" dirty="0"/>
          </a:p>
          <a:p>
            <a:pPr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·"/>
            </a:pPr>
            <a:r>
              <a:rPr lang="ru-RU" sz="1800" b="1" dirty="0"/>
              <a:t>При высокой проводимости </a:t>
            </a:r>
            <a:r>
              <a:rPr lang="ru-RU" sz="1800" b="1" dirty="0" smtClean="0"/>
              <a:t>и </a:t>
            </a:r>
            <a:r>
              <a:rPr lang="ru-RU" sz="1800" b="1" dirty="0"/>
              <a:t>высокой диэлектрической проницаемости </a:t>
            </a:r>
            <a:r>
              <a:rPr lang="ru-RU" sz="1800" b="1" dirty="0" smtClean="0"/>
              <a:t>пластины наблюдаются отраженные волны (плазменные пули).</a:t>
            </a:r>
            <a:endParaRPr lang="ru-RU" sz="1800" b="1" dirty="0"/>
          </a:p>
          <a:p>
            <a:pPr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·"/>
            </a:pPr>
            <a:r>
              <a:rPr lang="ru-RU" sz="1800" b="1" dirty="0" smtClean="0"/>
              <a:t>Показано, </a:t>
            </a:r>
            <a:r>
              <a:rPr lang="ru-RU" sz="1800" b="1" dirty="0"/>
              <a:t>что </a:t>
            </a:r>
            <a:r>
              <a:rPr lang="ru-RU" sz="1800" b="1" dirty="0" smtClean="0"/>
              <a:t>внешнее </a:t>
            </a:r>
            <a:r>
              <a:rPr lang="ru-RU" sz="1800" b="1" dirty="0"/>
              <a:t>электрическое поле, синхронизированное с источником плазмы, может обеспечить значительный уровень управления динамикой плазменных струй атмосферного давления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9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22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304800" y="2674938"/>
            <a:ext cx="8610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/>
              <a:t>СПАСИБО ЗА ВНИМАНИЕ</a:t>
            </a:r>
            <a:endParaRPr lang="en-US" altLang="ru-RU" sz="4800" b="1"/>
          </a:p>
        </p:txBody>
      </p:sp>
      <p:sp>
        <p:nvSpPr>
          <p:cNvPr id="3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3046" y="2389755"/>
            <a:ext cx="81174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635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ts val="300"/>
              </a:spcAft>
              <a:buNone/>
            </a:pPr>
            <a:r>
              <a:rPr lang="ru-RU" b="1" dirty="0" smtClean="0"/>
              <a:t>БИОМЕДИЦИНСКИЕ ПРИЛОЖЕНИЯ ПЛАЗМЕННЫХ СТРУЙ</a:t>
            </a:r>
            <a:endParaRPr lang="ru-RU" b="1" dirty="0"/>
          </a:p>
        </p:txBody>
      </p:sp>
      <p:sp>
        <p:nvSpPr>
          <p:cNvPr id="7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4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00701" y="110704"/>
            <a:ext cx="898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cs typeface="Times New Roman" pitchFamily="18" charset="0"/>
              </a:rPr>
              <a:t>ПЛАЗМЕННЫЙ </a:t>
            </a:r>
            <a:r>
              <a:rPr lang="en-US" altLang="ru-RU" sz="2400" b="1" dirty="0" smtClean="0">
                <a:solidFill>
                  <a:srgbClr val="000000"/>
                </a:solidFill>
                <a:cs typeface="Times New Roman" pitchFamily="18" charset="0"/>
              </a:rPr>
              <a:t>“</a:t>
            </a:r>
            <a:r>
              <a:rPr lang="ru-RU" altLang="ru-RU" sz="2400" b="1" dirty="0" smtClean="0">
                <a:solidFill>
                  <a:srgbClr val="000000"/>
                </a:solidFill>
                <a:cs typeface="Times New Roman" pitchFamily="18" charset="0"/>
              </a:rPr>
              <a:t>КАРАНДАШ</a:t>
            </a:r>
            <a:r>
              <a:rPr lang="en-US" altLang="ru-RU" sz="2400" b="1" dirty="0" smtClean="0">
                <a:solidFill>
                  <a:srgbClr val="000000"/>
                </a:solidFill>
                <a:cs typeface="Times New Roman" pitchFamily="18" charset="0"/>
              </a:rPr>
              <a:t>”</a:t>
            </a:r>
            <a:endParaRPr lang="en-US" altLang="ru-RU" sz="24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sp>
        <p:nvSpPr>
          <p:cNvPr id="18440" name="Line 2"/>
          <p:cNvSpPr>
            <a:spLocks noChangeShapeType="1"/>
          </p:cNvSpPr>
          <p:nvPr/>
        </p:nvSpPr>
        <p:spPr bwMode="auto">
          <a:xfrm>
            <a:off x="914400" y="65273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" y="1010303"/>
            <a:ext cx="7311875" cy="4113138"/>
          </a:xfrm>
          <a:prstGeom prst="rect">
            <a:avLst/>
          </a:prstGeom>
        </p:spPr>
      </p:pic>
      <p:sp>
        <p:nvSpPr>
          <p:cNvPr id="8" name="object 6"/>
          <p:cNvSpPr txBox="1"/>
          <p:nvPr/>
        </p:nvSpPr>
        <p:spPr>
          <a:xfrm>
            <a:off x="3344401" y="6466840"/>
            <a:ext cx="5647199" cy="314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 smtClean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 smtClean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 smtClean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 smtClean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 smtClean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0" dirty="0" smtClean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83830" y="5395098"/>
            <a:ext cx="77715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 typeface="Symbol" pitchFamily="18" charset="2"/>
              <a:buChar char="·"/>
            </a:pPr>
            <a:r>
              <a:rPr lang="en-US" sz="1800" b="1" dirty="0" smtClean="0"/>
              <a:t>Plasma pencil (Helium, 1000 </a:t>
            </a:r>
            <a:r>
              <a:rPr lang="en-US" sz="1800" b="1" dirty="0" err="1" smtClean="0"/>
              <a:t>sccm</a:t>
            </a:r>
            <a:r>
              <a:rPr lang="en-US" sz="1800" b="1" dirty="0" smtClean="0"/>
              <a:t>) demonstration at the </a:t>
            </a:r>
            <a:r>
              <a:rPr lang="ru-RU" sz="1800" b="1" dirty="0" smtClean="0"/>
              <a:t>5</a:t>
            </a:r>
            <a:r>
              <a:rPr lang="en-US" sz="1800" b="1" dirty="0" err="1"/>
              <a:t>th</a:t>
            </a:r>
            <a:r>
              <a:rPr lang="en-US" sz="1800" b="1" dirty="0"/>
              <a:t> International Workshop on Plasma for Cancer Treatment, Greifswald, Germany, March </a:t>
            </a:r>
            <a:r>
              <a:rPr lang="en-US" sz="1800" b="1" dirty="0" smtClean="0"/>
              <a:t>2018.</a:t>
            </a:r>
            <a:r>
              <a:rPr lang="ru-RU" sz="1800" b="1" dirty="0" smtClean="0"/>
              <a:t> </a:t>
            </a:r>
            <a:endParaRPr lang="en-US" altLang="ru-RU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1464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3074"/>
          <p:cNvSpPr>
            <a:spLocks noChangeArrowheads="1"/>
          </p:cNvSpPr>
          <p:nvPr/>
        </p:nvSpPr>
        <p:spPr bwMode="auto">
          <a:xfrm>
            <a:off x="0" y="71438"/>
            <a:ext cx="91440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89475" name="Text Box 3075"/>
          <p:cNvSpPr txBox="1">
            <a:spLocks noChangeArrowheads="1"/>
          </p:cNvSpPr>
          <p:nvPr/>
        </p:nvSpPr>
        <p:spPr bwMode="auto">
          <a:xfrm>
            <a:off x="255759" y="125241"/>
            <a:ext cx="8763000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rPr>
              <a:t>Конфигурации разрядов, генерирующих плазменные струи</a:t>
            </a:r>
            <a:endParaRPr lang="en-US" altLang="ru-RU" sz="2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9476" name="Rectangle 3076"/>
          <p:cNvSpPr>
            <a:spLocks noChangeArrowheads="1"/>
          </p:cNvSpPr>
          <p:nvPr/>
        </p:nvSpPr>
        <p:spPr bwMode="auto">
          <a:xfrm>
            <a:off x="1285875" y="1428750"/>
            <a:ext cx="6357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ru-RU">
                <a:ea typeface="MS Mincho" pitchFamily="49" charset="-128"/>
              </a:rPr>
              <a:t>       </a:t>
            </a:r>
          </a:p>
        </p:txBody>
      </p:sp>
      <p:sp>
        <p:nvSpPr>
          <p:cNvPr id="489477" name="Rectangle 3077"/>
          <p:cNvSpPr>
            <a:spLocks noChangeArrowheads="1"/>
          </p:cNvSpPr>
          <p:nvPr/>
        </p:nvSpPr>
        <p:spPr bwMode="auto">
          <a:xfrm>
            <a:off x="895780" y="3116787"/>
            <a:ext cx="21478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de-DE" altLang="ru-RU" sz="1800" dirty="0">
                <a:ea typeface="MS Mincho" pitchFamily="49" charset="-128"/>
              </a:rPr>
              <a:t>Teschke </a:t>
            </a:r>
            <a:r>
              <a:rPr lang="de-DE" altLang="ru-RU" sz="1800" dirty="0" err="1">
                <a:ea typeface="MS Mincho" pitchFamily="49" charset="-128"/>
              </a:rPr>
              <a:t>e.a</a:t>
            </a:r>
            <a:r>
              <a:rPr lang="de-DE" altLang="ru-RU" sz="1800" dirty="0">
                <a:ea typeface="MS Mincho" pitchFamily="49" charset="-128"/>
              </a:rPr>
              <a:t>.</a:t>
            </a:r>
            <a:r>
              <a:rPr lang="ru-RU" altLang="ru-RU" sz="1800" dirty="0"/>
              <a:t> (</a:t>
            </a:r>
            <a:r>
              <a:rPr lang="de-DE" altLang="ru-RU" sz="1800" dirty="0">
                <a:ea typeface="MS Mincho" pitchFamily="49" charset="-128"/>
              </a:rPr>
              <a:t>2005</a:t>
            </a:r>
            <a:r>
              <a:rPr lang="ru-RU" altLang="ru-RU" sz="1800" dirty="0"/>
              <a:t>)</a:t>
            </a:r>
            <a:endParaRPr lang="de-DE" altLang="ru-RU" sz="1800" dirty="0"/>
          </a:p>
        </p:txBody>
      </p:sp>
      <p:pic>
        <p:nvPicPr>
          <p:cNvPr id="489478" name="Picture 3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3438" y="472322"/>
            <a:ext cx="2090738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9479" name="Rectangle 3079"/>
          <p:cNvSpPr>
            <a:spLocks noChangeArrowheads="1"/>
          </p:cNvSpPr>
          <p:nvPr/>
        </p:nvSpPr>
        <p:spPr bwMode="auto">
          <a:xfrm>
            <a:off x="3704064" y="3097010"/>
            <a:ext cx="20097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de-DE" altLang="ru-RU" sz="1800" dirty="0" err="1">
                <a:ea typeface="MS Mincho" pitchFamily="49" charset="-128"/>
              </a:rPr>
              <a:t>Laroussi</a:t>
            </a:r>
            <a:r>
              <a:rPr lang="de-DE" altLang="ru-RU" sz="1800" dirty="0">
                <a:ea typeface="MS Mincho" pitchFamily="49" charset="-128"/>
              </a:rPr>
              <a:t> </a:t>
            </a:r>
            <a:r>
              <a:rPr lang="de-DE" altLang="ru-RU" sz="1800" dirty="0" err="1">
                <a:ea typeface="MS Mincho" pitchFamily="49" charset="-128"/>
              </a:rPr>
              <a:t>e.a</a:t>
            </a:r>
            <a:r>
              <a:rPr lang="de-DE" altLang="ru-RU" sz="1800" dirty="0">
                <a:ea typeface="MS Mincho" pitchFamily="49" charset="-128"/>
              </a:rPr>
              <a:t>.</a:t>
            </a:r>
            <a:r>
              <a:rPr lang="ru-RU" altLang="ru-RU" sz="1800" dirty="0"/>
              <a:t> (</a:t>
            </a:r>
            <a:r>
              <a:rPr lang="de-DE" altLang="ru-RU" sz="1800" dirty="0">
                <a:ea typeface="MS Mincho" pitchFamily="49" charset="-128"/>
              </a:rPr>
              <a:t>2006</a:t>
            </a:r>
            <a:r>
              <a:rPr lang="ru-RU" altLang="ru-RU" sz="1800" dirty="0"/>
              <a:t>)</a:t>
            </a:r>
            <a:endParaRPr lang="de-DE" altLang="ru-RU" sz="1800" dirty="0"/>
          </a:p>
        </p:txBody>
      </p:sp>
      <p:pic>
        <p:nvPicPr>
          <p:cNvPr id="489480" name="Picture 3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70" y="4015579"/>
            <a:ext cx="34940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9481" name="Rectangle 3081"/>
          <p:cNvSpPr>
            <a:spLocks noChangeArrowheads="1"/>
          </p:cNvSpPr>
          <p:nvPr/>
        </p:nvSpPr>
        <p:spPr bwMode="auto">
          <a:xfrm>
            <a:off x="5768158" y="5539966"/>
            <a:ext cx="1793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de-DE" altLang="ru-RU" sz="1800">
                <a:ea typeface="MS Mincho" pitchFamily="49" charset="-128"/>
              </a:rPr>
              <a:t>Xiong e.a.</a:t>
            </a:r>
            <a:r>
              <a:rPr lang="ru-RU" altLang="ru-RU" sz="1800"/>
              <a:t> (</a:t>
            </a:r>
            <a:r>
              <a:rPr lang="de-DE" altLang="ru-RU" sz="1800">
                <a:ea typeface="MS Mincho" pitchFamily="49" charset="-128"/>
              </a:rPr>
              <a:t>2010</a:t>
            </a:r>
            <a:r>
              <a:rPr lang="ru-RU" altLang="ru-RU" sz="1800"/>
              <a:t>)</a:t>
            </a:r>
            <a:endParaRPr lang="de-DE" altLang="ru-RU" sz="1800"/>
          </a:p>
        </p:txBody>
      </p:sp>
      <p:pic>
        <p:nvPicPr>
          <p:cNvPr id="489482" name="Picture 30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1" y="3785160"/>
            <a:ext cx="361315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9483" name="Rectangle 3083"/>
          <p:cNvSpPr>
            <a:spLocks noChangeArrowheads="1"/>
          </p:cNvSpPr>
          <p:nvPr/>
        </p:nvSpPr>
        <p:spPr bwMode="auto">
          <a:xfrm>
            <a:off x="990600" y="5562600"/>
            <a:ext cx="20605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de-DE" altLang="ru-RU" sz="1800">
                <a:ea typeface="MS Mincho" pitchFamily="49" charset="-128"/>
              </a:rPr>
              <a:t>Bussiahn e.a.</a:t>
            </a:r>
            <a:r>
              <a:rPr lang="ru-RU" altLang="ru-RU" sz="1800"/>
              <a:t> (</a:t>
            </a:r>
            <a:r>
              <a:rPr lang="de-DE" altLang="ru-RU" sz="1800">
                <a:ea typeface="MS Mincho" pitchFamily="49" charset="-128"/>
              </a:rPr>
              <a:t>2010</a:t>
            </a:r>
            <a:r>
              <a:rPr lang="ru-RU" altLang="ru-RU" sz="1800"/>
              <a:t>)</a:t>
            </a:r>
            <a:endParaRPr lang="de-DE" altLang="ru-RU" sz="1800"/>
          </a:p>
        </p:txBody>
      </p:sp>
      <p:pic>
        <p:nvPicPr>
          <p:cNvPr id="489487" name="Picture 30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97304" y="958849"/>
            <a:ext cx="199866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86" name="Rectangle 3086"/>
          <p:cNvSpPr>
            <a:spLocks noChangeArrowheads="1"/>
          </p:cNvSpPr>
          <p:nvPr/>
        </p:nvSpPr>
        <p:spPr bwMode="auto">
          <a:xfrm>
            <a:off x="6290100" y="3080452"/>
            <a:ext cx="2309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Jiang </a:t>
            </a:r>
            <a:r>
              <a:rPr lang="de-DE" altLang="ru-RU" sz="1800" dirty="0" err="1">
                <a:solidFill>
                  <a:srgbClr val="6600CC"/>
                </a:solidFill>
                <a:ea typeface="MS Mincho" pitchFamily="49" charset="-128"/>
              </a:rPr>
              <a:t>e.a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.</a:t>
            </a:r>
            <a:r>
              <a:rPr lang="ru-RU" altLang="ru-RU" sz="1800" dirty="0">
                <a:solidFill>
                  <a:srgbClr val="6600CC"/>
                </a:solidFill>
              </a:rPr>
              <a:t> (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2009</a:t>
            </a:r>
            <a:r>
              <a:rPr lang="ru-RU" altLang="ru-RU" sz="1800" dirty="0">
                <a:solidFill>
                  <a:srgbClr val="6600CC"/>
                </a:solidFill>
              </a:rPr>
              <a:t>)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60375" y="609600"/>
            <a:ext cx="8226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6" name="Picture 13" descr="downstream_plasm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9" y="976898"/>
            <a:ext cx="3527676" cy="175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05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1026"/>
          <p:cNvSpPr>
            <a:spLocks noChangeArrowheads="1"/>
          </p:cNvSpPr>
          <p:nvPr/>
        </p:nvSpPr>
        <p:spPr bwMode="auto">
          <a:xfrm>
            <a:off x="0" y="71438"/>
            <a:ext cx="91440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93571" name="Text Box 1027"/>
          <p:cNvSpPr txBox="1">
            <a:spLocks noChangeArrowheads="1"/>
          </p:cNvSpPr>
          <p:nvPr/>
        </p:nvSpPr>
        <p:spPr bwMode="auto">
          <a:xfrm>
            <a:off x="857250" y="156176"/>
            <a:ext cx="77152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ПЛАЗМЕННЫЕ СТРУИ</a:t>
            </a:r>
            <a:r>
              <a:rPr lang="en-US" altLang="ru-RU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altLang="ru-RU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3572" name="Rectangle 1028"/>
          <p:cNvSpPr>
            <a:spLocks noChangeArrowheads="1"/>
          </p:cNvSpPr>
          <p:nvPr/>
        </p:nvSpPr>
        <p:spPr bwMode="auto">
          <a:xfrm>
            <a:off x="1285875" y="1428750"/>
            <a:ext cx="6357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ru-RU">
                <a:ea typeface="MS Mincho" pitchFamily="49" charset="-128"/>
              </a:rPr>
              <a:t>       </a:t>
            </a:r>
          </a:p>
        </p:txBody>
      </p:sp>
      <p:sp>
        <p:nvSpPr>
          <p:cNvPr id="493573" name="Rectangle 1029"/>
          <p:cNvSpPr>
            <a:spLocks noChangeArrowheads="1"/>
          </p:cNvSpPr>
          <p:nvPr/>
        </p:nvSpPr>
        <p:spPr bwMode="auto">
          <a:xfrm>
            <a:off x="1530733" y="3295779"/>
            <a:ext cx="1752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en-US" altLang="ru-RU" sz="1800" dirty="0"/>
              <a:t>Lu</a:t>
            </a:r>
            <a:r>
              <a:rPr lang="de-DE" altLang="ru-RU" sz="1800" dirty="0">
                <a:ea typeface="MS Mincho" pitchFamily="49" charset="-128"/>
              </a:rPr>
              <a:t> </a:t>
            </a:r>
            <a:r>
              <a:rPr lang="de-DE" altLang="ru-RU" sz="1800" dirty="0" err="1">
                <a:ea typeface="MS Mincho" pitchFamily="49" charset="-128"/>
              </a:rPr>
              <a:t>e.a</a:t>
            </a:r>
            <a:r>
              <a:rPr lang="de-DE" altLang="ru-RU" sz="1800" dirty="0">
                <a:ea typeface="MS Mincho" pitchFamily="49" charset="-128"/>
              </a:rPr>
              <a:t>.</a:t>
            </a:r>
            <a:r>
              <a:rPr lang="ru-RU" altLang="ru-RU" sz="1800" dirty="0"/>
              <a:t> (</a:t>
            </a:r>
            <a:r>
              <a:rPr lang="de-DE" altLang="ru-RU" sz="1800" dirty="0">
                <a:ea typeface="MS Mincho" pitchFamily="49" charset="-128"/>
              </a:rPr>
              <a:t>2008</a:t>
            </a:r>
            <a:r>
              <a:rPr lang="ru-RU" altLang="ru-RU" sz="1800" dirty="0"/>
              <a:t>)</a:t>
            </a:r>
            <a:endParaRPr lang="de-DE" altLang="ru-RU" sz="1800" dirty="0"/>
          </a:p>
        </p:txBody>
      </p:sp>
      <p:pic>
        <p:nvPicPr>
          <p:cNvPr id="493575" name="Picture 1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9" y="3847709"/>
            <a:ext cx="3797271" cy="169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3576" name="Rectangle 1032"/>
          <p:cNvSpPr>
            <a:spLocks noChangeArrowheads="1"/>
          </p:cNvSpPr>
          <p:nvPr/>
        </p:nvSpPr>
        <p:spPr bwMode="auto">
          <a:xfrm>
            <a:off x="1190883" y="5731360"/>
            <a:ext cx="2553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800" dirty="0" err="1">
                <a:solidFill>
                  <a:srgbClr val="6600CC"/>
                </a:solidFill>
              </a:rPr>
              <a:t>Weltmann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 </a:t>
            </a:r>
            <a:r>
              <a:rPr lang="de-DE" altLang="ru-RU" sz="1800" dirty="0" err="1">
                <a:solidFill>
                  <a:srgbClr val="6600CC"/>
                </a:solidFill>
                <a:ea typeface="MS Mincho" pitchFamily="49" charset="-128"/>
              </a:rPr>
              <a:t>e.a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.</a:t>
            </a:r>
            <a:r>
              <a:rPr lang="ru-RU" altLang="ru-RU" sz="1800" dirty="0">
                <a:solidFill>
                  <a:srgbClr val="6600CC"/>
                </a:solidFill>
              </a:rPr>
              <a:t> (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2010</a:t>
            </a:r>
            <a:r>
              <a:rPr lang="ru-RU" altLang="ru-RU" sz="1800" dirty="0">
                <a:solidFill>
                  <a:srgbClr val="6600CC"/>
                </a:solidFill>
              </a:rPr>
              <a:t>)</a:t>
            </a:r>
          </a:p>
        </p:txBody>
      </p:sp>
      <p:pic>
        <p:nvPicPr>
          <p:cNvPr id="493578" name="Picture 1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3" y="1533060"/>
            <a:ext cx="3793807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64740" y="779610"/>
            <a:ext cx="470298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Комбинированные (матрицы) плазменные струи</a:t>
            </a:r>
            <a:r>
              <a:rPr lang="en-US" altLang="ru-RU" sz="1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(Plasma jets arrays)</a:t>
            </a:r>
            <a:endParaRPr lang="en-US" altLang="ru-RU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460375" y="609600"/>
            <a:ext cx="8226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60375" y="885574"/>
            <a:ext cx="371475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Одиночные плазменные струи</a:t>
            </a:r>
            <a:endParaRPr lang="en-US" altLang="ru-RU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25" y="1478329"/>
            <a:ext cx="2088120" cy="165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648845" y="3246695"/>
            <a:ext cx="231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dirty="0">
                <a:solidFill>
                  <a:srgbClr val="6600CC"/>
                </a:solidFill>
              </a:rPr>
              <a:t>     </a:t>
            </a:r>
            <a:r>
              <a:rPr lang="en-US" altLang="ru-RU" sz="1800" dirty="0">
                <a:solidFill>
                  <a:srgbClr val="6600CC"/>
                </a:solidFill>
              </a:rPr>
              <a:t>Kong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 </a:t>
            </a:r>
            <a:r>
              <a:rPr lang="de-DE" altLang="ru-RU" sz="1800" dirty="0" err="1">
                <a:solidFill>
                  <a:srgbClr val="6600CC"/>
                </a:solidFill>
                <a:ea typeface="MS Mincho" pitchFamily="49" charset="-128"/>
              </a:rPr>
              <a:t>e.a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.</a:t>
            </a:r>
            <a:r>
              <a:rPr lang="ru-RU" altLang="ru-RU" sz="1800" dirty="0">
                <a:solidFill>
                  <a:srgbClr val="6600CC"/>
                </a:solidFill>
              </a:rPr>
              <a:t> (</a:t>
            </a:r>
            <a:r>
              <a:rPr lang="de-DE" altLang="ru-RU" sz="1800" dirty="0">
                <a:solidFill>
                  <a:srgbClr val="6600CC"/>
                </a:solidFill>
                <a:ea typeface="MS Mincho" pitchFamily="49" charset="-128"/>
              </a:rPr>
              <a:t>2011</a:t>
            </a:r>
            <a:r>
              <a:rPr lang="ru-RU" altLang="ru-RU" sz="1800" dirty="0">
                <a:solidFill>
                  <a:srgbClr val="6600CC"/>
                </a:solidFill>
              </a:rPr>
              <a:t>)</a:t>
            </a: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5" y="3676779"/>
            <a:ext cx="2402220" cy="2177552"/>
          </a:xfrm>
          <a:prstGeom prst="rect">
            <a:avLst/>
          </a:prstGeom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057568" y="5975918"/>
            <a:ext cx="32706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Aft>
                <a:spcPct val="50000"/>
              </a:spcAft>
            </a:pPr>
            <a:r>
              <a:rPr lang="en-US" sz="1400" dirty="0" smtClean="0"/>
              <a:t>J</a:t>
            </a:r>
            <a:r>
              <a:rPr lang="en-US" sz="1400" dirty="0"/>
              <a:t>. Y. Kim and S-O. Kim, TPS 39, 2278 (2011).</a:t>
            </a:r>
          </a:p>
        </p:txBody>
      </p:sp>
      <p:sp>
        <p:nvSpPr>
          <p:cNvPr id="16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94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0" y="71438"/>
            <a:ext cx="91440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857250" y="228600"/>
            <a:ext cx="77152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УНИЧТОЖЕНИЕ БАКТЕРИЙ </a:t>
            </a:r>
            <a:endParaRPr lang="en-US" altLang="ru-RU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1285875" y="1428750"/>
            <a:ext cx="6357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ru-RU">
                <a:ea typeface="MS Mincho" pitchFamily="49" charset="-128"/>
              </a:rPr>
              <a:t>       </a:t>
            </a: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auto">
          <a:xfrm>
            <a:off x="5589760" y="5734889"/>
            <a:ext cx="23272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en-US" altLang="ru-RU" sz="1800" dirty="0" err="1"/>
              <a:t>Alkawareek</a:t>
            </a:r>
            <a:r>
              <a:rPr lang="en-US" altLang="ru-RU" sz="1800" dirty="0"/>
              <a:t> </a:t>
            </a:r>
            <a:r>
              <a:rPr lang="en-US" altLang="ru-RU" sz="1800" dirty="0" err="1"/>
              <a:t>e.a</a:t>
            </a:r>
            <a:r>
              <a:rPr lang="en-US" altLang="ru-RU" sz="1800" dirty="0"/>
              <a:t>.</a:t>
            </a:r>
            <a:r>
              <a:rPr lang="ru-RU" altLang="ru-RU" sz="1800" dirty="0"/>
              <a:t> (</a:t>
            </a:r>
            <a:r>
              <a:rPr lang="de-DE" altLang="ru-RU" sz="1800" dirty="0">
                <a:ea typeface="MS Mincho" pitchFamily="49" charset="-128"/>
              </a:rPr>
              <a:t>2012</a:t>
            </a:r>
            <a:r>
              <a:rPr lang="ru-RU" altLang="ru-RU" sz="1800" dirty="0"/>
              <a:t>)</a:t>
            </a:r>
            <a:endParaRPr lang="de-DE" altLang="ru-RU" sz="1800" dirty="0"/>
          </a:p>
        </p:txBody>
      </p:sp>
      <p:pic>
        <p:nvPicPr>
          <p:cNvPr id="4567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550" y="3790944"/>
            <a:ext cx="3197543" cy="182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45" y="1038433"/>
            <a:ext cx="2840355" cy="242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179388" y="72374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" y="1097759"/>
            <a:ext cx="5250656" cy="20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0" y="3692876"/>
            <a:ext cx="175101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548276"/>
            <a:ext cx="17732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318505" y="5732707"/>
            <a:ext cx="1476375" cy="38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en-US" altLang="ru-RU" sz="1800"/>
              <a:t>Lu e.a.</a:t>
            </a:r>
            <a:r>
              <a:rPr lang="ru-RU" altLang="ru-RU" sz="1800"/>
              <a:t> (</a:t>
            </a:r>
            <a:r>
              <a:rPr lang="de-DE" altLang="ru-RU" sz="1800">
                <a:ea typeface="MS Mincho" pitchFamily="49" charset="-128"/>
              </a:rPr>
              <a:t>2008</a:t>
            </a:r>
            <a:r>
              <a:rPr lang="ru-RU" altLang="ru-RU" sz="1800"/>
              <a:t>)</a:t>
            </a:r>
            <a:endParaRPr lang="de-DE" altLang="ru-RU" sz="1800"/>
          </a:p>
        </p:txBody>
      </p:sp>
      <p:sp>
        <p:nvSpPr>
          <p:cNvPr id="13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054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1026"/>
          <p:cNvSpPr>
            <a:spLocks noChangeArrowheads="1"/>
          </p:cNvSpPr>
          <p:nvPr/>
        </p:nvSpPr>
        <p:spPr bwMode="auto">
          <a:xfrm>
            <a:off x="0" y="71438"/>
            <a:ext cx="91440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pt-PT" altLang="ru-RU" sz="2400" baseline="-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46819" name="Text Box 1027"/>
          <p:cNvSpPr txBox="1">
            <a:spLocks noChangeArrowheads="1"/>
          </p:cNvSpPr>
          <p:nvPr/>
        </p:nvSpPr>
        <p:spPr bwMode="auto">
          <a:xfrm>
            <a:off x="479838" y="74699"/>
            <a:ext cx="843410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ВОЗДЕЙСТВИЕ ПЛАЗМЕННЫХ СТРУЙ НА РАКОВЫЕ КЛЕТКИ</a:t>
            </a:r>
            <a:endParaRPr lang="en-US" altLang="ru-RU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6820" name="Rectangle 1028"/>
          <p:cNvSpPr>
            <a:spLocks noChangeArrowheads="1"/>
          </p:cNvSpPr>
          <p:nvPr/>
        </p:nvSpPr>
        <p:spPr bwMode="auto">
          <a:xfrm>
            <a:off x="1285875" y="1428750"/>
            <a:ext cx="6357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ru-RU">
                <a:ea typeface="MS Mincho" pitchFamily="49" charset="-128"/>
              </a:rPr>
              <a:t>       </a:t>
            </a:r>
          </a:p>
        </p:txBody>
      </p:sp>
      <p:sp>
        <p:nvSpPr>
          <p:cNvPr id="546821" name="Rectangle 1029"/>
          <p:cNvSpPr>
            <a:spLocks noChangeArrowheads="1"/>
          </p:cNvSpPr>
          <p:nvPr/>
        </p:nvSpPr>
        <p:spPr bwMode="auto">
          <a:xfrm>
            <a:off x="762000" y="1074207"/>
            <a:ext cx="19335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en-US" altLang="ru-RU" sz="1800" dirty="0" err="1"/>
              <a:t>Barekzi</a:t>
            </a:r>
            <a:r>
              <a:rPr lang="en-US" altLang="ru-RU" sz="1800" dirty="0"/>
              <a:t> </a:t>
            </a:r>
            <a:r>
              <a:rPr lang="en-US" altLang="ru-RU" sz="1800" dirty="0" err="1"/>
              <a:t>e.a</a:t>
            </a:r>
            <a:r>
              <a:rPr lang="en-US" altLang="ru-RU" sz="1800" dirty="0"/>
              <a:t>. (</a:t>
            </a:r>
            <a:r>
              <a:rPr lang="de-DE" altLang="ru-RU" sz="1800" dirty="0">
                <a:ea typeface="MS Mincho" pitchFamily="49" charset="-128"/>
              </a:rPr>
              <a:t>2012)</a:t>
            </a:r>
          </a:p>
        </p:txBody>
      </p:sp>
      <p:pic>
        <p:nvPicPr>
          <p:cNvPr id="546824" name="Picture 1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79" y="1400510"/>
            <a:ext cx="1966912" cy="257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25" name="Picture 1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2" y="4028870"/>
            <a:ext cx="3363278" cy="243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179388" y="941021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64844" y="1351415"/>
            <a:ext cx="401478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800" b="1" dirty="0">
                <a:solidFill>
                  <a:schemeClr val="tx1"/>
                </a:solidFill>
                <a:latin typeface="Arial" panose="020B0604020202020204" pitchFamily="34" charset="0"/>
              </a:rPr>
              <a:t>Селективное воздействие на раковые клетки</a:t>
            </a:r>
            <a:endParaRPr lang="en-US" altLang="ru-RU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47" y="2312139"/>
            <a:ext cx="2933481" cy="325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45" y="2250397"/>
            <a:ext cx="135255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366441" y="941385"/>
            <a:ext cx="2057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CC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ts val="1250"/>
              </a:spcBef>
            </a:pPr>
            <a:r>
              <a:rPr lang="en-US" altLang="ru-RU" sz="1800" dirty="0"/>
              <a:t> </a:t>
            </a:r>
            <a:r>
              <a:rPr lang="en-US" altLang="ru-RU" sz="1800" dirty="0" err="1"/>
              <a:t>Keidar</a:t>
            </a:r>
            <a:r>
              <a:rPr lang="en-US" altLang="ru-RU" sz="1800" dirty="0"/>
              <a:t> </a:t>
            </a:r>
            <a:r>
              <a:rPr lang="en-US" altLang="ru-RU" sz="1800" dirty="0" err="1"/>
              <a:t>e.a</a:t>
            </a:r>
            <a:r>
              <a:rPr lang="en-US" altLang="ru-RU" sz="1800" dirty="0"/>
              <a:t>.</a:t>
            </a:r>
            <a:r>
              <a:rPr lang="ru-RU" altLang="ru-RU" sz="1800" dirty="0"/>
              <a:t> (</a:t>
            </a:r>
            <a:r>
              <a:rPr lang="de-DE" altLang="ru-RU" sz="1800" dirty="0">
                <a:ea typeface="MS Mincho" pitchFamily="49" charset="-128"/>
              </a:rPr>
              <a:t>2011</a:t>
            </a:r>
            <a:r>
              <a:rPr lang="ru-RU" altLang="ru-RU" sz="1800" dirty="0"/>
              <a:t>)</a:t>
            </a:r>
            <a:endParaRPr lang="de-DE" altLang="ru-RU" sz="1800" dirty="0"/>
          </a:p>
        </p:txBody>
      </p:sp>
      <p:sp>
        <p:nvSpPr>
          <p:cNvPr id="13" name="object 6"/>
          <p:cNvSpPr txBox="1"/>
          <p:nvPr/>
        </p:nvSpPr>
        <p:spPr>
          <a:xfrm>
            <a:off x="3344863" y="6467475"/>
            <a:ext cx="5646737" cy="31432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defRPr/>
            </a:pP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О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ъ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ди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нный 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н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тит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в</a:t>
            </a:r>
            <a:r>
              <a:rPr sz="1600" b="1" i="1" spc="10" dirty="0">
                <a:solidFill>
                  <a:srgbClr val="6600CC"/>
                </a:solidFill>
                <a:latin typeface="Arial"/>
                <a:cs typeface="Arial"/>
              </a:rPr>
              <a:t>ы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с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ок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и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х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мп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е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5" dirty="0">
                <a:solidFill>
                  <a:srgbClr val="6600CC"/>
                </a:solidFill>
                <a:latin typeface="Arial"/>
                <a:cs typeface="Arial"/>
              </a:rPr>
              <a:t>а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т</a:t>
            </a:r>
            <a:r>
              <a:rPr sz="1600" b="1" i="1" spc="5" dirty="0">
                <a:solidFill>
                  <a:srgbClr val="6600CC"/>
                </a:solidFill>
                <a:latin typeface="Arial"/>
                <a:cs typeface="Arial"/>
              </a:rPr>
              <a:t>у</a:t>
            </a:r>
            <a:r>
              <a:rPr sz="1600" b="1" i="1" spc="-15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spc="-1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6600CC"/>
                </a:solidFill>
                <a:latin typeface="Arial"/>
                <a:cs typeface="Arial"/>
              </a:rPr>
              <a:t>Р</a:t>
            </a:r>
            <a:r>
              <a:rPr sz="1600" b="1" i="1" dirty="0">
                <a:solidFill>
                  <a:srgbClr val="6600CC"/>
                </a:solidFill>
                <a:latin typeface="Arial"/>
                <a:cs typeface="Arial"/>
              </a:rPr>
              <a:t>АН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482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16076</TotalTime>
  <Words>2363</Words>
  <Application>Microsoft Office PowerPoint</Application>
  <PresentationFormat>Экран (4:3)</PresentationFormat>
  <Paragraphs>423</Paragraphs>
  <Slides>37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Arial Unicode MS</vt:lpstr>
      <vt:lpstr>맑은 고딕</vt:lpstr>
      <vt:lpstr>ＭＳ Ｐゴシック</vt:lpstr>
      <vt:lpstr>宋体</vt:lpstr>
      <vt:lpstr>宋体</vt:lpstr>
      <vt:lpstr>Arial</vt:lpstr>
      <vt:lpstr>CMSY6</vt:lpstr>
      <vt:lpstr>굴림</vt:lpstr>
      <vt:lpstr>MS Mincho</vt:lpstr>
      <vt:lpstr>Symbol</vt:lpstr>
      <vt:lpstr>Times New Roman</vt:lpstr>
      <vt:lpstr>Default Design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Iowa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natalie</dc:creator>
  <cp:lastModifiedBy>Natalia</cp:lastModifiedBy>
  <cp:revision>1559</cp:revision>
  <dcterms:created xsi:type="dcterms:W3CDTF">2009-03-03T23:20:37Z</dcterms:created>
  <dcterms:modified xsi:type="dcterms:W3CDTF">2021-12-09T16:11:32Z</dcterms:modified>
</cp:coreProperties>
</file>